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2" r:id="rId4"/>
    <p:sldId id="383" r:id="rId5"/>
    <p:sldId id="384" r:id="rId6"/>
    <p:sldId id="385" r:id="rId7"/>
    <p:sldId id="386" r:id="rId8"/>
    <p:sldId id="387" r:id="rId9"/>
    <p:sldId id="390" r:id="rId10"/>
    <p:sldId id="391" r:id="rId11"/>
    <p:sldId id="392" r:id="rId12"/>
    <p:sldId id="393" r:id="rId13"/>
    <p:sldId id="394" r:id="rId14"/>
    <p:sldId id="395" r:id="rId15"/>
    <p:sldId id="396" r:id="rId16"/>
    <p:sldId id="397" r:id="rId17"/>
    <p:sldId id="402" r:id="rId18"/>
    <p:sldId id="399" r:id="rId19"/>
    <p:sldId id="400" r:id="rId20"/>
    <p:sldId id="401" r:id="rId21"/>
    <p:sldId id="404" r:id="rId22"/>
    <p:sldId id="403" r:id="rId23"/>
    <p:sldId id="398" r:id="rId24"/>
    <p:sldId id="405" r:id="rId25"/>
    <p:sldId id="407"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6C68"/>
    <a:srgbClr val="ABB293"/>
    <a:srgbClr val="71756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878" y="58"/>
      </p:cViewPr>
      <p:guideLst>
        <p:guide orient="horz" pos="2160"/>
        <p:guide pos="3840"/>
      </p:guideLst>
    </p:cSldViewPr>
  </p:slideViewPr>
  <p:notesTextViewPr>
    <p:cViewPr>
      <p:scale>
        <a:sx n="100" d="100"/>
        <a:sy n="100" d="100"/>
      </p:scale>
      <p:origin x="0" y="0"/>
    </p:cViewPr>
  </p:notesTextViewPr>
  <p:sorterViewPr>
    <p:cViewPr>
      <p:scale>
        <a:sx n="40" d="100"/>
        <a:sy n="40" d="100"/>
      </p:scale>
      <p:origin x="0" y="-5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EFBDB6-BAC6-428B-8476-8DD0E2F8AF1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3270" y="-1"/>
            <a:ext cx="10532930" cy="6848887"/>
          </a:xfrm>
          <a:prstGeom prst="rect">
            <a:avLst/>
          </a:prstGeom>
        </p:spPr>
      </p:pic>
      <p:sp>
        <p:nvSpPr>
          <p:cNvPr id="2" name="Title 1"/>
          <p:cNvSpPr>
            <a:spLocks noGrp="1"/>
          </p:cNvSpPr>
          <p:nvPr>
            <p:ph type="ctrTitle"/>
          </p:nvPr>
        </p:nvSpPr>
        <p:spPr>
          <a:xfrm>
            <a:off x="1905000" y="1806575"/>
            <a:ext cx="8458200" cy="1470025"/>
          </a:xfrm>
        </p:spPr>
        <p:txBody>
          <a:bodyPr>
            <a:noAutofit/>
          </a:bodyPr>
          <a:lstStyle/>
          <a:p>
            <a:r>
              <a:rPr lang="en-US" sz="9600" dirty="0"/>
              <a:t>Second Sunday of Advent</a:t>
            </a:r>
          </a:p>
        </p:txBody>
      </p:sp>
      <p:sp>
        <p:nvSpPr>
          <p:cNvPr id="3" name="Subtitle 2"/>
          <p:cNvSpPr>
            <a:spLocks noGrp="1"/>
          </p:cNvSpPr>
          <p:nvPr>
            <p:ph type="subTitle" idx="1"/>
          </p:nvPr>
        </p:nvSpPr>
        <p:spPr>
          <a:xfrm>
            <a:off x="2895600" y="4038600"/>
            <a:ext cx="6400800" cy="838200"/>
          </a:xfrm>
        </p:spPr>
        <p:txBody>
          <a:bodyPr>
            <a:normAutofit lnSpcReduction="10000"/>
          </a:bodyPr>
          <a:lstStyle/>
          <a:p>
            <a:r>
              <a:rPr lang="en-US" sz="5400" i="1" dirty="0">
                <a:solidFill>
                  <a:schemeClr val="tx1"/>
                </a:solidFill>
              </a:rPr>
              <a:t>Year B</a:t>
            </a:r>
          </a:p>
        </p:txBody>
      </p:sp>
      <p:sp>
        <p:nvSpPr>
          <p:cNvPr id="4" name="Rectangle 3"/>
          <p:cNvSpPr/>
          <p:nvPr/>
        </p:nvSpPr>
        <p:spPr>
          <a:xfrm>
            <a:off x="973270" y="6258580"/>
            <a:ext cx="10456730" cy="523220"/>
          </a:xfrm>
          <a:prstGeom prst="rect">
            <a:avLst/>
          </a:prstGeom>
          <a:solidFill>
            <a:srgbClr val="6D6C68">
              <a:alpha val="70000"/>
            </a:srgbClr>
          </a:solidFill>
        </p:spPr>
        <p:txBody>
          <a:bodyPr wrap="square">
            <a:spAutoFit/>
          </a:bodyPr>
          <a:lstStyle/>
          <a:p>
            <a:r>
              <a:rPr lang="fi-FI" sz="2800" dirty="0"/>
              <a:t>Isaiah 40:1-11  •  Psalm 85:1-2, 8-13  •  2 Peter 3:8-15a   •  Mark 1:1-8</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200329"/>
          </a:xfrm>
          <a:prstGeom prst="rect">
            <a:avLst/>
          </a:prstGeom>
        </p:spPr>
        <p:txBody>
          <a:bodyPr wrap="square">
            <a:spAutoFit/>
          </a:bodyPr>
          <a:lstStyle/>
          <a:p>
            <a:r>
              <a:rPr lang="en-US" sz="3600" dirty="0"/>
              <a:t>The beginning of the good news of Jesus Christ, the Son of God.</a:t>
            </a:r>
            <a:endParaRPr lang="en-US" sz="3600" dirty="0">
              <a:cs typeface="Arial" pitchFamily="34" charset="0"/>
            </a:endParaRPr>
          </a:p>
        </p:txBody>
      </p:sp>
      <p:sp>
        <p:nvSpPr>
          <p:cNvPr id="5" name="TextBox 4"/>
          <p:cNvSpPr txBox="1"/>
          <p:nvPr/>
        </p:nvSpPr>
        <p:spPr>
          <a:xfrm>
            <a:off x="5867400" y="4114801"/>
            <a:ext cx="3352800" cy="461665"/>
          </a:xfrm>
          <a:prstGeom prst="rect">
            <a:avLst/>
          </a:prstGeom>
          <a:noFill/>
        </p:spPr>
        <p:txBody>
          <a:bodyPr wrap="square" rtlCol="0">
            <a:spAutoFit/>
          </a:bodyPr>
          <a:lstStyle/>
          <a:p>
            <a:pPr algn="ctr"/>
            <a:r>
              <a:rPr lang="en-US" sz="2400" dirty="0">
                <a:solidFill>
                  <a:schemeClr val="tx1">
                    <a:lumMod val="95000"/>
                  </a:schemeClr>
                </a:solidFill>
              </a:rPr>
              <a:t>Mark 1:1</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Christ of Baptism  --  Church of La Tirana, La Tirana, Chile</a:t>
            </a:r>
          </a:p>
        </p:txBody>
      </p:sp>
      <p:pic>
        <p:nvPicPr>
          <p:cNvPr id="5" name="Picture 4">
            <a:extLst>
              <a:ext uri="{FF2B5EF4-FFF2-40B4-BE49-F238E27FC236}">
                <a16:creationId xmlns:a16="http://schemas.microsoft.com/office/drawing/2014/main" id="{F50372ED-2270-49F2-8D3B-A9FEAF1DE8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344543"/>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As it is written in the prophet Isaiah, "See, I am sending my messenger ahead of you, who will prepare your way;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1:2</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257800"/>
            <a:ext cx="2286000" cy="1354217"/>
          </a:xfrm>
          <a:prstGeom prst="rect">
            <a:avLst/>
          </a:prstGeom>
          <a:noFill/>
        </p:spPr>
        <p:txBody>
          <a:bodyPr wrap="square" rtlCol="0">
            <a:spAutoFit/>
          </a:bodyPr>
          <a:lstStyle/>
          <a:p>
            <a:pPr algn="ctr"/>
            <a:r>
              <a:rPr lang="en-US" sz="1600" dirty="0">
                <a:solidFill>
                  <a:schemeClr val="tx1">
                    <a:lumMod val="95000"/>
                  </a:schemeClr>
                </a:solidFill>
              </a:rPr>
              <a:t>John the Baptist</a:t>
            </a:r>
          </a:p>
          <a:p>
            <a:pPr algn="ctr"/>
            <a:r>
              <a:rPr lang="en-US" sz="1600" dirty="0">
                <a:solidFill>
                  <a:schemeClr val="tx1">
                    <a:lumMod val="95000"/>
                  </a:schemeClr>
                </a:solidFill>
              </a:rPr>
              <a:t>Mosaic</a:t>
            </a:r>
          </a:p>
          <a:p>
            <a:pPr algn="ctr"/>
            <a:endParaRPr lang="en-US" sz="1600" dirty="0">
              <a:solidFill>
                <a:schemeClr val="tx1">
                  <a:lumMod val="95000"/>
                </a:schemeClr>
              </a:solidFill>
            </a:endParaRPr>
          </a:p>
          <a:p>
            <a:pPr algn="ctr"/>
            <a:r>
              <a:rPr lang="en-US" sz="1600" dirty="0">
                <a:solidFill>
                  <a:schemeClr val="tx1">
                    <a:lumMod val="95000"/>
                  </a:schemeClr>
                </a:solidFill>
              </a:rPr>
              <a:t>Rosary Basilica</a:t>
            </a:r>
          </a:p>
          <a:p>
            <a:pPr algn="ctr"/>
            <a:r>
              <a:rPr lang="en-US" sz="1600" dirty="0">
                <a:solidFill>
                  <a:schemeClr val="tx1">
                    <a:lumMod val="95000"/>
                  </a:schemeClr>
                </a:solidFill>
              </a:rPr>
              <a:t>Lourdes, France</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5174" y="0"/>
            <a:ext cx="4222626"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the voice of one crying out in the wilderness: 'Prepare the way of the Lord, make his paths straight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1:3</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3800" y="5427584"/>
            <a:ext cx="2971800" cy="1354217"/>
          </a:xfrm>
          <a:prstGeom prst="rect">
            <a:avLst/>
          </a:prstGeom>
          <a:noFill/>
        </p:spPr>
        <p:txBody>
          <a:bodyPr wrap="square" rtlCol="0">
            <a:spAutoFit/>
          </a:bodyPr>
          <a:lstStyle/>
          <a:p>
            <a:pPr algn="ctr"/>
            <a:r>
              <a:rPr lang="en-US" sz="1600" dirty="0">
                <a:solidFill>
                  <a:schemeClr val="tx1">
                    <a:lumMod val="95000"/>
                  </a:schemeClr>
                </a:solidFill>
              </a:rPr>
              <a:t>John the Baptist</a:t>
            </a:r>
          </a:p>
          <a:p>
            <a:pPr algn="ctr"/>
            <a:endParaRPr lang="en-US" sz="1600" dirty="0">
              <a:solidFill>
                <a:schemeClr val="tx1">
                  <a:lumMod val="95000"/>
                </a:schemeClr>
              </a:solidFill>
            </a:endParaRPr>
          </a:p>
          <a:p>
            <a:pPr algn="ctr"/>
            <a:r>
              <a:rPr lang="en-US" sz="1600" dirty="0">
                <a:solidFill>
                  <a:schemeClr val="tx1">
                    <a:lumMod val="95000"/>
                  </a:schemeClr>
                </a:solidFill>
              </a:rPr>
              <a:t>Juan Martinez </a:t>
            </a:r>
            <a:r>
              <a:rPr lang="en-US" sz="1600" dirty="0" err="1">
                <a:solidFill>
                  <a:schemeClr val="tx1">
                    <a:lumMod val="95000"/>
                  </a:schemeClr>
                </a:solidFill>
              </a:rPr>
              <a:t>Montanes</a:t>
            </a:r>
            <a:endParaRPr lang="en-US" sz="1600" dirty="0">
              <a:solidFill>
                <a:schemeClr val="tx1">
                  <a:lumMod val="95000"/>
                </a:schemeClr>
              </a:solidFill>
            </a:endParaRPr>
          </a:p>
          <a:p>
            <a:pPr algn="ctr"/>
            <a:r>
              <a:rPr lang="en-US" sz="1600" dirty="0">
                <a:solidFill>
                  <a:schemeClr val="tx1">
                    <a:lumMod val="95000"/>
                  </a:schemeClr>
                </a:solidFill>
              </a:rPr>
              <a:t>Metropolitan Museum of Art</a:t>
            </a:r>
          </a:p>
          <a:p>
            <a:pPr algn="ctr"/>
            <a:r>
              <a:rPr lang="en-US" sz="1600" dirty="0">
                <a:solidFill>
                  <a:schemeClr val="tx1">
                    <a:lumMod val="95000"/>
                  </a:schemeClr>
                </a:solidFill>
              </a:rPr>
              <a:t>New York, NY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57400" y="0"/>
            <a:ext cx="5143500"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John the baptizer appeared in the wilderness, proclaiming a baptism of repentance for the forgiveness of sins.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33070"/>
            <a:ext cx="8763000" cy="338554"/>
          </a:xfrm>
          <a:prstGeom prst="rect">
            <a:avLst/>
          </a:prstGeom>
          <a:noFill/>
        </p:spPr>
        <p:txBody>
          <a:bodyPr wrap="square" rtlCol="0">
            <a:spAutoFit/>
          </a:bodyPr>
          <a:lstStyle/>
          <a:p>
            <a:pPr algn="ctr"/>
            <a:r>
              <a:rPr lang="en-US" sz="1600" dirty="0">
                <a:solidFill>
                  <a:schemeClr val="tx1">
                    <a:lumMod val="95000"/>
                  </a:schemeClr>
                </a:solidFill>
              </a:rPr>
              <a:t>John the Baptist Preaching  --  Pieter Brueghel the Younger</a:t>
            </a:r>
          </a:p>
        </p:txBody>
      </p:sp>
      <p:pic>
        <p:nvPicPr>
          <p:cNvPr id="5" name="Picture 4">
            <a:extLst>
              <a:ext uri="{FF2B5EF4-FFF2-40B4-BE49-F238E27FC236}">
                <a16:creationId xmlns:a16="http://schemas.microsoft.com/office/drawing/2014/main" id="{8284A6B8-8221-4F70-B1BB-3C771DDDDCA6}"/>
              </a:ext>
            </a:extLst>
          </p:cNvPr>
          <p:cNvPicPr>
            <a:picLocks noChangeAspect="1"/>
          </p:cNvPicPr>
          <p:nvPr/>
        </p:nvPicPr>
        <p:blipFill>
          <a:blip r:embed="rId2"/>
          <a:stretch>
            <a:fillRect/>
          </a:stretch>
        </p:blipFill>
        <p:spPr>
          <a:xfrm>
            <a:off x="1912219" y="152400"/>
            <a:ext cx="8450981" cy="6140918"/>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676400"/>
            <a:ext cx="7467600" cy="2862322"/>
          </a:xfrm>
          <a:prstGeom prst="rect">
            <a:avLst/>
          </a:prstGeom>
        </p:spPr>
        <p:txBody>
          <a:bodyPr wrap="square">
            <a:spAutoFit/>
          </a:bodyPr>
          <a:lstStyle/>
          <a:p>
            <a:r>
              <a:rPr lang="en-US" sz="3600" dirty="0"/>
              <a:t>And people from the whole Judean countryside and all the people of Jerusalem were going out to him, and were baptized by him in the river Jordan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a:t>
            </a:r>
            <a:r>
              <a:rPr lang="en-US" sz="2400" dirty="0" err="1">
                <a:solidFill>
                  <a:schemeClr val="tx1">
                    <a:lumMod val="95000"/>
                  </a:schemeClr>
                </a:solidFill>
              </a:rPr>
              <a:t>1:5a</a:t>
            </a:r>
            <a:endParaRPr lang="en-US" sz="2400" dirty="0">
              <a:solidFill>
                <a:schemeClr val="tx1">
                  <a:lumMod val="95000"/>
                </a:schemeClr>
              </a:solidFill>
            </a:endParaRP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628382"/>
            <a:ext cx="1676400" cy="1077218"/>
          </a:xfrm>
          <a:prstGeom prst="rect">
            <a:avLst/>
          </a:prstGeom>
          <a:noFill/>
        </p:spPr>
        <p:txBody>
          <a:bodyPr wrap="square" rtlCol="0">
            <a:spAutoFit/>
          </a:bodyPr>
          <a:lstStyle/>
          <a:p>
            <a:pPr algn="ctr"/>
            <a:r>
              <a:rPr lang="en-US" sz="1600" dirty="0">
                <a:solidFill>
                  <a:schemeClr val="tx1">
                    <a:lumMod val="95000"/>
                  </a:schemeClr>
                </a:solidFill>
              </a:rPr>
              <a:t>Pentecostal Baptism</a:t>
            </a:r>
          </a:p>
          <a:p>
            <a:pPr algn="ctr"/>
            <a:endParaRPr lang="en-US" sz="1600" dirty="0">
              <a:solidFill>
                <a:schemeClr val="tx1">
                  <a:lumMod val="95000"/>
                </a:schemeClr>
              </a:solidFill>
            </a:endParaRPr>
          </a:p>
          <a:p>
            <a:pPr algn="ctr"/>
            <a:r>
              <a:rPr lang="en-US" sz="1600" dirty="0" err="1">
                <a:solidFill>
                  <a:schemeClr val="tx1">
                    <a:lumMod val="95000"/>
                  </a:schemeClr>
                </a:solidFill>
              </a:rPr>
              <a:t>Cotonou</a:t>
            </a:r>
            <a:r>
              <a:rPr lang="en-US" sz="1600" dirty="0">
                <a:solidFill>
                  <a:schemeClr val="tx1">
                    <a:lumMod val="95000"/>
                  </a:schemeClr>
                </a:solidFill>
              </a:rPr>
              <a:t>, Benin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2309"/>
            <a:ext cx="6858000"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1905000"/>
            <a:ext cx="6400800" cy="2308324"/>
          </a:xfrm>
          <a:prstGeom prst="rect">
            <a:avLst/>
          </a:prstGeom>
        </p:spPr>
        <p:txBody>
          <a:bodyPr wrap="square">
            <a:spAutoFit/>
          </a:bodyPr>
          <a:lstStyle/>
          <a:p>
            <a:r>
              <a:rPr lang="en-US" sz="3600" dirty="0"/>
              <a:t>A voice cries out: "In the wilderness prepare the way of the LORD, make straight in the desert a highway for our God."</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40:3</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Now John was clothed with camel's hair, with a leather belt around his waist, and he ate locusts and wild honey.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1:6</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77200" y="5135940"/>
            <a:ext cx="2209800" cy="1569660"/>
          </a:xfrm>
          <a:prstGeom prst="rect">
            <a:avLst/>
          </a:prstGeom>
          <a:noFill/>
        </p:spPr>
        <p:txBody>
          <a:bodyPr wrap="square" rtlCol="0">
            <a:spAutoFit/>
          </a:bodyPr>
          <a:lstStyle/>
          <a:p>
            <a:pPr algn="ctr"/>
            <a:r>
              <a:rPr lang="en-US" sz="1600" dirty="0">
                <a:solidFill>
                  <a:schemeClr val="tx1">
                    <a:lumMod val="95000"/>
                  </a:schemeClr>
                </a:solidFill>
              </a:rPr>
              <a:t>Preparatory sketch of John the Baptist</a:t>
            </a:r>
          </a:p>
          <a:p>
            <a:pPr algn="ctr"/>
            <a:endParaRPr lang="en-US" sz="1600" dirty="0">
              <a:solidFill>
                <a:schemeClr val="tx1">
                  <a:lumMod val="95000"/>
                </a:schemeClr>
              </a:solidFill>
            </a:endParaRPr>
          </a:p>
          <a:p>
            <a:pPr algn="ctr"/>
            <a:r>
              <a:rPr lang="en-US" sz="1600" dirty="0">
                <a:solidFill>
                  <a:schemeClr val="tx1">
                    <a:lumMod val="95000"/>
                  </a:schemeClr>
                </a:solidFill>
              </a:rPr>
              <a:t>Aleksandr Ivanov </a:t>
            </a:r>
            <a:r>
              <a:rPr lang="en-US" sz="1600" dirty="0" err="1">
                <a:solidFill>
                  <a:schemeClr val="tx1">
                    <a:lumMod val="95000"/>
                  </a:schemeClr>
                </a:solidFill>
              </a:rPr>
              <a:t>Tretyakov</a:t>
            </a:r>
            <a:r>
              <a:rPr lang="en-US" sz="1600" dirty="0">
                <a:solidFill>
                  <a:schemeClr val="tx1">
                    <a:lumMod val="95000"/>
                  </a:schemeClr>
                </a:solidFill>
              </a:rPr>
              <a:t> Gallery, Moscow, Russia</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13855"/>
            <a:ext cx="5994400" cy="6811818"/>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He proclaimed, "The one who is more powerful than I is coming after me; I am not worthy to stoop down and untie the thong of his sandals.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1:7</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34200" y="5628382"/>
            <a:ext cx="3505200" cy="984885"/>
          </a:xfrm>
          <a:prstGeom prst="rect">
            <a:avLst/>
          </a:prstGeom>
          <a:noFill/>
        </p:spPr>
        <p:txBody>
          <a:bodyPr wrap="square" rtlCol="0">
            <a:spAutoFit/>
          </a:bodyPr>
          <a:lstStyle/>
          <a:p>
            <a:pPr algn="ctr"/>
            <a:r>
              <a:rPr lang="en-US" sz="1600" dirty="0">
                <a:solidFill>
                  <a:schemeClr val="tx1">
                    <a:lumMod val="95000"/>
                  </a:schemeClr>
                </a:solidFill>
              </a:rPr>
              <a:t> </a:t>
            </a:r>
            <a:r>
              <a:rPr lang="en-US" sz="1400" dirty="0">
                <a:solidFill>
                  <a:schemeClr val="tx1">
                    <a:lumMod val="95000"/>
                  </a:schemeClr>
                </a:solidFill>
              </a:rPr>
              <a:t>John the Baptist </a:t>
            </a:r>
          </a:p>
          <a:p>
            <a:pPr algn="ctr"/>
            <a:endParaRPr lang="en-US" sz="1400" dirty="0">
              <a:solidFill>
                <a:schemeClr val="tx1">
                  <a:lumMod val="95000"/>
                </a:schemeClr>
              </a:solidFill>
            </a:endParaRPr>
          </a:p>
          <a:p>
            <a:pPr algn="ctr"/>
            <a:r>
              <a:rPr lang="en-US" sz="1400" dirty="0">
                <a:solidFill>
                  <a:schemeClr val="tx1">
                    <a:lumMod val="95000"/>
                  </a:schemeClr>
                </a:solidFill>
              </a:rPr>
              <a:t>Church of St. John and St. Martin</a:t>
            </a:r>
          </a:p>
          <a:p>
            <a:pPr algn="ctr"/>
            <a:r>
              <a:rPr lang="en-US" sz="1400" dirty="0" err="1">
                <a:solidFill>
                  <a:schemeClr val="tx1">
                    <a:lumMod val="95000"/>
                  </a:schemeClr>
                </a:solidFill>
              </a:rPr>
              <a:t>Schwabach</a:t>
            </a:r>
            <a:r>
              <a:rPr lang="en-US" sz="1400" dirty="0">
                <a:solidFill>
                  <a:schemeClr val="tx1">
                    <a:lumMod val="95000"/>
                  </a:schemeClr>
                </a:solidFill>
              </a:rPr>
              <a:t>, Germany</a:t>
            </a:r>
          </a:p>
        </p:txBody>
      </p:sp>
      <p:pic>
        <p:nvPicPr>
          <p:cNvPr id="5" name="Picture 4">
            <a:extLst>
              <a:ext uri="{FF2B5EF4-FFF2-40B4-BE49-F238E27FC236}">
                <a16:creationId xmlns:a16="http://schemas.microsoft.com/office/drawing/2014/main" id="{D918BAD5-97F5-B2C7-50BB-3EA000FF5C1A}"/>
              </a:ext>
            </a:extLst>
          </p:cNvPr>
          <p:cNvPicPr>
            <a:picLocks noChangeAspect="1"/>
          </p:cNvPicPr>
          <p:nvPr/>
        </p:nvPicPr>
        <p:blipFill>
          <a:blip r:embed="rId2"/>
          <a:stretch>
            <a:fillRect/>
          </a:stretch>
        </p:blipFill>
        <p:spPr>
          <a:xfrm>
            <a:off x="3657600" y="-25400"/>
            <a:ext cx="3766407" cy="68580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Mark 1:8</a:t>
            </a:r>
          </a:p>
        </p:txBody>
      </p:sp>
      <p:sp>
        <p:nvSpPr>
          <p:cNvPr id="4" name="Rectangle 3"/>
          <p:cNvSpPr/>
          <p:nvPr/>
        </p:nvSpPr>
        <p:spPr>
          <a:xfrm>
            <a:off x="3048000" y="2057400"/>
            <a:ext cx="6553200" cy="1938992"/>
          </a:xfrm>
          <a:prstGeom prst="rect">
            <a:avLst/>
          </a:prstGeom>
        </p:spPr>
        <p:txBody>
          <a:bodyPr wrap="square">
            <a:spAutoFit/>
          </a:bodyPr>
          <a:lstStyle/>
          <a:p>
            <a:r>
              <a:rPr lang="en-US" sz="4000" dirty="0">
                <a:latin typeface="+mj-lt"/>
              </a:rPr>
              <a:t>I have baptized you with water; but he will baptize you with the Holy Spirit." </a:t>
            </a:r>
            <a:endParaRPr lang="en-US" sz="4000" dirty="0"/>
          </a:p>
        </p:txBody>
      </p:sp>
    </p:spTree>
    <p:extLst>
      <p:ext uri="{BB962C8B-B14F-4D97-AF65-F5344CB8AC3E}">
        <p14:creationId xmlns:p14="http://schemas.microsoft.com/office/powerpoint/2010/main" val="3229066934"/>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015806"/>
            <a:ext cx="2286000" cy="1384995"/>
          </a:xfrm>
          <a:prstGeom prst="rect">
            <a:avLst/>
          </a:prstGeom>
          <a:noFill/>
        </p:spPr>
        <p:txBody>
          <a:bodyPr wrap="square" rtlCol="0">
            <a:spAutoFit/>
          </a:bodyPr>
          <a:lstStyle/>
          <a:p>
            <a:pPr algn="ctr"/>
            <a:r>
              <a:rPr lang="en-US" sz="1400" dirty="0">
                <a:solidFill>
                  <a:schemeClr val="tx1">
                    <a:lumMod val="95000"/>
                  </a:schemeClr>
                </a:solidFill>
              </a:rPr>
              <a:t>John the Baptist and Jesus</a:t>
            </a:r>
          </a:p>
          <a:p>
            <a:pPr algn="ctr"/>
            <a:endParaRPr lang="en-US" sz="1400" dirty="0">
              <a:solidFill>
                <a:schemeClr val="tx1">
                  <a:lumMod val="95000"/>
                </a:schemeClr>
              </a:solidFill>
            </a:endParaRPr>
          </a:p>
          <a:p>
            <a:pPr algn="ctr"/>
            <a:r>
              <a:rPr lang="en-US" sz="1400" dirty="0" err="1">
                <a:solidFill>
                  <a:schemeClr val="tx1">
                    <a:lumMod val="95000"/>
                  </a:schemeClr>
                </a:solidFill>
              </a:rPr>
              <a:t>Castera</a:t>
            </a:r>
            <a:r>
              <a:rPr lang="en-US" sz="1400" dirty="0">
                <a:solidFill>
                  <a:schemeClr val="tx1">
                    <a:lumMod val="95000"/>
                  </a:schemeClr>
                </a:solidFill>
              </a:rPr>
              <a:t> Bazile</a:t>
            </a:r>
          </a:p>
          <a:p>
            <a:pPr algn="ctr"/>
            <a:r>
              <a:rPr lang="en-US" sz="1400" dirty="0">
                <a:solidFill>
                  <a:schemeClr val="tx1">
                    <a:lumMod val="95000"/>
                  </a:schemeClr>
                </a:solidFill>
              </a:rPr>
              <a:t>Former Cathedral of the Holy Trinity</a:t>
            </a:r>
          </a:p>
          <a:p>
            <a:pPr algn="ctr"/>
            <a:r>
              <a:rPr lang="en-US" sz="1400" dirty="0">
                <a:solidFill>
                  <a:schemeClr val="tx1">
                    <a:lumMod val="95000"/>
                  </a:schemeClr>
                </a:solidFill>
              </a:rPr>
              <a:t>Port-au-Prince, Haiti</a:t>
            </a:r>
          </a:p>
        </p:txBody>
      </p:sp>
      <p:pic>
        <p:nvPicPr>
          <p:cNvPr id="5" name="Picture 4" descr="A picture containing baptism of Jesus&#10;Description automatically generated">
            <a:extLst>
              <a:ext uri="{FF2B5EF4-FFF2-40B4-BE49-F238E27FC236}">
                <a16:creationId xmlns:a16="http://schemas.microsoft.com/office/drawing/2014/main" id="{7E8D03BE-B7D0-4277-B246-ECE6B03694D2}"/>
              </a:ext>
            </a:extLst>
          </p:cNvPr>
          <p:cNvPicPr>
            <a:picLocks noChangeAspect="1"/>
          </p:cNvPicPr>
          <p:nvPr/>
        </p:nvPicPr>
        <p:blipFill>
          <a:blip r:embed="rId2"/>
          <a:stretch>
            <a:fillRect/>
          </a:stretch>
        </p:blipFill>
        <p:spPr>
          <a:xfrm>
            <a:off x="4234704" y="457200"/>
            <a:ext cx="5899897" cy="5943601"/>
          </a:xfrm>
          <a:prstGeom prst="rect">
            <a:avLst/>
          </a:prstGeom>
        </p:spPr>
      </p:pic>
    </p:spTree>
    <p:extLst>
      <p:ext uri="{BB962C8B-B14F-4D97-AF65-F5344CB8AC3E}">
        <p14:creationId xmlns:p14="http://schemas.microsoft.com/office/powerpoint/2010/main" val="85991679"/>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http://diglib.library.vanderbilt.edu/act-imagelink.pl?RC=48386</a:t>
            </a:r>
          </a:p>
          <a:p>
            <a:pPr>
              <a:buNone/>
            </a:pPr>
            <a:r>
              <a:rPr lang="en-US" sz="1600" dirty="0"/>
              <a:t>http://</a:t>
            </a:r>
            <a:r>
              <a:rPr lang="en-US" sz="1600" dirty="0" err="1"/>
              <a:t>diglib.library.vanderbilt.edu</a:t>
            </a:r>
            <a:r>
              <a:rPr lang="en-US" sz="1600" dirty="0"/>
              <a:t>/</a:t>
            </a:r>
            <a:r>
              <a:rPr lang="en-US" sz="1600" dirty="0" err="1"/>
              <a:t>act-imagelink.pl?RC</a:t>
            </a:r>
            <a:r>
              <a:rPr lang="en-US" sz="1600" dirty="0"/>
              <a:t>=51560</a:t>
            </a:r>
          </a:p>
          <a:p>
            <a:pPr>
              <a:buNone/>
            </a:pPr>
            <a:r>
              <a:rPr lang="en-US" sz="1600" dirty="0"/>
              <a:t>https://</a:t>
            </a:r>
            <a:r>
              <a:rPr lang="en-US" sz="1600" dirty="0" err="1"/>
              <a:t>www.flickr.com</a:t>
            </a:r>
            <a:r>
              <a:rPr lang="en-US" sz="1600" dirty="0"/>
              <a:t>/photos/</a:t>
            </a:r>
            <a:r>
              <a:rPr lang="en-US" sz="1600" dirty="0" err="1"/>
              <a:t>sevendipity</a:t>
            </a:r>
            <a:r>
              <a:rPr lang="en-US" sz="1600" dirty="0"/>
              <a:t>/1410013612/</a:t>
            </a:r>
          </a:p>
          <a:p>
            <a:pPr>
              <a:buNone/>
            </a:pPr>
            <a:r>
              <a:rPr lang="en-US" sz="1600" dirty="0"/>
              <a:t>https://</a:t>
            </a:r>
            <a:r>
              <a:rPr lang="en-US" sz="1600" dirty="0" err="1"/>
              <a:t>commons.wikimedia.org</a:t>
            </a:r>
            <a:r>
              <a:rPr lang="en-US" sz="1600" dirty="0"/>
              <a:t>/wiki/</a:t>
            </a:r>
            <a:r>
              <a:rPr lang="en-US" sz="1600" dirty="0" err="1"/>
              <a:t>File:Waiting_for_the_boats</a:t>
            </a:r>
            <a:r>
              <a:rPr lang="en-US" sz="1600" dirty="0"/>
              <a:t>_(1892)_-_</a:t>
            </a:r>
            <a:r>
              <a:rPr lang="en-US" sz="1600" dirty="0" err="1"/>
              <a:t>Marques_de_Oliveira</a:t>
            </a:r>
            <a:r>
              <a:rPr lang="en-US" sz="1600" dirty="0"/>
              <a:t>_(1853-1927)_(16215690116).jpg</a:t>
            </a:r>
          </a:p>
          <a:p>
            <a:pPr>
              <a:buNone/>
            </a:pPr>
            <a:r>
              <a:rPr lang="en-US" sz="1600" dirty="0"/>
              <a:t>https://www.flickr.com/photos/qarqa/6984519426 – </a:t>
            </a:r>
            <a:r>
              <a:rPr lang="en-US" sz="1600" dirty="0" err="1"/>
              <a:t>Macaarena</a:t>
            </a:r>
            <a:r>
              <a:rPr lang="en-US" sz="1600" dirty="0"/>
              <a:t> </a:t>
            </a:r>
            <a:r>
              <a:rPr lang="en-US" sz="1600" dirty="0" err="1"/>
              <a:t>Viza</a:t>
            </a:r>
            <a:endParaRPr lang="en-US" sz="1600" dirty="0"/>
          </a:p>
          <a:p>
            <a:pPr>
              <a:buNone/>
            </a:pPr>
            <a:r>
              <a:rPr lang="en-US" sz="1600" dirty="0"/>
              <a:t>https://</a:t>
            </a:r>
            <a:r>
              <a:rPr lang="en-US" sz="1600" dirty="0" err="1"/>
              <a:t>www.flickr.com</a:t>
            </a:r>
            <a:r>
              <a:rPr lang="en-US" sz="1600" dirty="0"/>
              <a:t>/photos/</a:t>
            </a:r>
            <a:r>
              <a:rPr lang="en-US" sz="1600" dirty="0" err="1"/>
              <a:t>paullew</a:t>
            </a:r>
            <a:r>
              <a:rPr lang="en-US" sz="1600" dirty="0"/>
              <a:t>/7430552174/ - Fr Lawrence Lew</a:t>
            </a:r>
          </a:p>
          <a:p>
            <a:pPr>
              <a:buNone/>
            </a:pPr>
            <a:r>
              <a:rPr lang="en-US" sz="1600" dirty="0"/>
              <a:t>https://</a:t>
            </a:r>
            <a:r>
              <a:rPr lang="en-US" sz="1600" dirty="0" err="1"/>
              <a:t>www.flickr.com</a:t>
            </a:r>
            <a:r>
              <a:rPr lang="en-US" sz="1600" dirty="0"/>
              <a:t>/photos/ninepennies/1376556356/</a:t>
            </a:r>
          </a:p>
          <a:p>
            <a:pPr>
              <a:buNone/>
            </a:pPr>
            <a:r>
              <a:rPr lang="en-US" sz="1600" dirty="0"/>
              <a:t>https://commons.wikimedia.org/wiki/File:Pieter_Brueghel_(II)_-_St_John_the_Baptist_Preaching_to_the_Multitude.jpg</a:t>
            </a:r>
          </a:p>
          <a:p>
            <a:pPr>
              <a:buNone/>
            </a:pPr>
            <a:r>
              <a:rPr lang="en-US" sz="1600" dirty="0"/>
              <a:t>http://www.yorckproject.de</a:t>
            </a:r>
          </a:p>
          <a:p>
            <a:pPr>
              <a:buNone/>
            </a:pPr>
            <a:r>
              <a:rPr lang="en-US" sz="1600" dirty="0"/>
              <a:t>Ferdinand Reus, Flickr Creative Commons</a:t>
            </a:r>
          </a:p>
          <a:p>
            <a:pPr>
              <a:buNone/>
            </a:pPr>
            <a:r>
              <a:rPr lang="en-US" sz="1600" dirty="0"/>
              <a:t>https://commons.wikimedia.org/wiki/File:Schwabach_Stadtkirche_-_Katharinenaltar_Fl%C3%BCgel_4a.jpg</a:t>
            </a:r>
          </a:p>
          <a:p>
            <a:pPr>
              <a:buNone/>
            </a:pPr>
            <a:r>
              <a:rPr lang="en-US" sz="1600" dirty="0"/>
              <a:t>http://commons.wikimedia.org/wiki/File:PortAuPrinceMural.jpg</a:t>
            </a:r>
          </a:p>
          <a:p>
            <a:pPr>
              <a:buNone/>
            </a:pPr>
            <a:r>
              <a:rPr lang="en-US" sz="1600" dirty="0"/>
              <a:t>https://</a:t>
            </a:r>
            <a:r>
              <a:rPr lang="en-US" sz="1600" dirty="0" err="1"/>
              <a:t>www.flickr.com</a:t>
            </a:r>
            <a:r>
              <a:rPr lang="en-US" sz="1600" dirty="0"/>
              <a:t>/photos/</a:t>
            </a:r>
            <a:r>
              <a:rPr lang="en-US" sz="1600" dirty="0" err="1"/>
              <a:t>jamesstringer</a:t>
            </a:r>
            <a:r>
              <a:rPr lang="en-US" sz="1600" dirty="0"/>
              <a:t>/2746317561/ - James Stringer</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John the Baptist Preaching  --  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1524000" y="228601"/>
            <a:ext cx="9144000" cy="5969727"/>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He will feed his flock like a shepherd; he will gather the lambs in his arms, and carry them in his bosom, </a:t>
            </a:r>
          </a:p>
          <a:p>
            <a:r>
              <a:rPr lang="en-US" sz="3600" dirty="0"/>
              <a:t>and gently lead the mother sheep.</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Isaiah 40:11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Christ the Good Shepherd  --  Le Breton/</a:t>
            </a:r>
            <a:r>
              <a:rPr lang="en-US" sz="1600" dirty="0" err="1">
                <a:solidFill>
                  <a:schemeClr val="tx1">
                    <a:lumMod val="95000"/>
                  </a:schemeClr>
                </a:solidFill>
              </a:rPr>
              <a:t>Gaudin</a:t>
            </a:r>
            <a:r>
              <a:rPr lang="en-US" sz="1600" dirty="0">
                <a:solidFill>
                  <a:schemeClr val="tx1">
                    <a:lumMod val="95000"/>
                  </a:schemeClr>
                </a:solidFill>
              </a:rPr>
              <a:t>, Amiens Cathedral, Amiens, France</a:t>
            </a:r>
          </a:p>
        </p:txBody>
      </p:sp>
      <p:pic>
        <p:nvPicPr>
          <p:cNvPr id="2" name="Picture 1"/>
          <p:cNvPicPr>
            <a:picLocks noChangeAspect="1"/>
          </p:cNvPicPr>
          <p:nvPr/>
        </p:nvPicPr>
        <p:blipFill>
          <a:blip r:embed="rId2"/>
          <a:stretch>
            <a:fillRect/>
          </a:stretch>
        </p:blipFill>
        <p:spPr>
          <a:xfrm>
            <a:off x="2819400" y="251070"/>
            <a:ext cx="6629400" cy="5921131"/>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Steadfast love and faithfulness will meet; righteousness and peace</a:t>
            </a:r>
          </a:p>
          <a:p>
            <a:r>
              <a:rPr lang="en-US" sz="3600" dirty="0"/>
              <a:t>will kiss each other.</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85:10</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Love and Faithfulness Meet  -- St. Michaels Church, Golden Grove, Wales </a:t>
            </a: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9800" y="1874520"/>
            <a:ext cx="7848600" cy="313944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81200"/>
            <a:ext cx="7467600" cy="1754326"/>
          </a:xfrm>
          <a:prstGeom prst="rect">
            <a:avLst/>
          </a:prstGeom>
        </p:spPr>
        <p:txBody>
          <a:bodyPr wrap="square">
            <a:spAutoFit/>
          </a:bodyPr>
          <a:lstStyle/>
          <a:p>
            <a:r>
              <a:rPr lang="en-US" sz="3600" dirty="0"/>
              <a:t>The Lord is not slow about his promise, as some think of slowness, but is patient with you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2 Peter </a:t>
            </a:r>
            <a:r>
              <a:rPr lang="en-US" sz="2400" dirty="0" err="1">
                <a:solidFill>
                  <a:schemeClr val="tx1">
                    <a:lumMod val="95000"/>
                  </a:schemeClr>
                </a:solidFill>
              </a:rPr>
              <a:t>3:9a</a:t>
            </a:r>
            <a:endParaRPr lang="en-US" sz="2400" dirty="0">
              <a:solidFill>
                <a:schemeClr val="tx1">
                  <a:lumMod val="95000"/>
                </a:schemeClr>
              </a:solidFill>
            </a:endParaRP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12468"/>
            <a:ext cx="8763000" cy="338554"/>
          </a:xfrm>
          <a:prstGeom prst="rect">
            <a:avLst/>
          </a:prstGeom>
          <a:noFill/>
        </p:spPr>
        <p:txBody>
          <a:bodyPr wrap="square" rtlCol="0">
            <a:spAutoFit/>
          </a:bodyPr>
          <a:lstStyle/>
          <a:p>
            <a:pPr algn="ctr"/>
            <a:r>
              <a:rPr lang="en-US" sz="1600" dirty="0">
                <a:solidFill>
                  <a:schemeClr val="tx1">
                    <a:lumMod val="95000"/>
                  </a:schemeClr>
                </a:solidFill>
              </a:rPr>
              <a:t>Waiting for the Boats  --  Joao Marques de Oliveira, National Museum, Lisbon, Portugal    </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00" y="76200"/>
            <a:ext cx="8421076" cy="632460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2665</TotalTime>
  <Words>792</Words>
  <Application>Microsoft Office PowerPoint</Application>
  <PresentationFormat>Widescreen</PresentationFormat>
  <Paragraphs>77</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Second Sunday of Advent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Sunday of Advent</dc:title>
  <dc:creator>Anne</dc:creator>
  <cp:lastModifiedBy>Anne Richardson</cp:lastModifiedBy>
  <cp:revision>88</cp:revision>
  <dcterms:created xsi:type="dcterms:W3CDTF">2016-08-31T16:46:43Z</dcterms:created>
  <dcterms:modified xsi:type="dcterms:W3CDTF">2022-10-11T13:14:47Z</dcterms:modified>
</cp:coreProperties>
</file>