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7"/>
  </p:notesMasterIdLst>
  <p:sldIdLst>
    <p:sldId id="256" r:id="rId2"/>
    <p:sldId id="410" r:id="rId3"/>
    <p:sldId id="382" r:id="rId4"/>
    <p:sldId id="385" r:id="rId5"/>
    <p:sldId id="384" r:id="rId6"/>
    <p:sldId id="383" r:id="rId7"/>
    <p:sldId id="386" r:id="rId8"/>
    <p:sldId id="387" r:id="rId9"/>
    <p:sldId id="408" r:id="rId10"/>
    <p:sldId id="409" r:id="rId11"/>
    <p:sldId id="390" r:id="rId12"/>
    <p:sldId id="391" r:id="rId13"/>
    <p:sldId id="392" r:id="rId14"/>
    <p:sldId id="393" r:id="rId15"/>
    <p:sldId id="394" r:id="rId16"/>
    <p:sldId id="395" r:id="rId17"/>
    <p:sldId id="396" r:id="rId18"/>
    <p:sldId id="412" r:id="rId19"/>
    <p:sldId id="398" r:id="rId20"/>
    <p:sldId id="397" r:id="rId21"/>
    <p:sldId id="413" r:id="rId22"/>
    <p:sldId id="399" r:id="rId23"/>
    <p:sldId id="400" r:id="rId24"/>
    <p:sldId id="411" r:id="rId25"/>
    <p:sldId id="29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8F5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75" autoAdjust="0"/>
    <p:restoredTop sz="94660"/>
  </p:normalViewPr>
  <p:slideViewPr>
    <p:cSldViewPr>
      <p:cViewPr varScale="1">
        <p:scale>
          <a:sx n="75" d="100"/>
          <a:sy n="75" d="100"/>
        </p:scale>
        <p:origin x="581" y="5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41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10/11/2022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425575"/>
            <a:ext cx="8763000" cy="1698625"/>
          </a:xfrm>
        </p:spPr>
        <p:txBody>
          <a:bodyPr>
            <a:noAutofit/>
          </a:bodyPr>
          <a:lstStyle/>
          <a:p>
            <a:r>
              <a:rPr lang="en-US" sz="8800" dirty="0"/>
              <a:t>Second Sunday after the Epiphany</a:t>
            </a:r>
          </a:p>
        </p:txBody>
      </p:sp>
      <p:sp>
        <p:nvSpPr>
          <p:cNvPr id="3" name="Subtitle 2"/>
          <p:cNvSpPr>
            <a:spLocks noGrp="1"/>
          </p:cNvSpPr>
          <p:nvPr>
            <p:ph type="subTitle" idx="1"/>
          </p:nvPr>
        </p:nvSpPr>
        <p:spPr>
          <a:xfrm>
            <a:off x="2819400" y="3657600"/>
            <a:ext cx="6400800" cy="838200"/>
          </a:xfrm>
        </p:spPr>
        <p:txBody>
          <a:bodyPr>
            <a:normAutofit lnSpcReduction="10000"/>
          </a:bodyPr>
          <a:lstStyle/>
          <a:p>
            <a:r>
              <a:rPr lang="en-US" sz="5400" i="1" dirty="0">
                <a:solidFill>
                  <a:schemeClr val="tx1"/>
                </a:solidFill>
              </a:rPr>
              <a:t>Year B</a:t>
            </a:r>
          </a:p>
        </p:txBody>
      </p:sp>
      <p:sp>
        <p:nvSpPr>
          <p:cNvPr id="4" name="Rectangle 3"/>
          <p:cNvSpPr/>
          <p:nvPr/>
        </p:nvSpPr>
        <p:spPr>
          <a:xfrm>
            <a:off x="2057400" y="5903893"/>
            <a:ext cx="7391400" cy="954107"/>
          </a:xfrm>
          <a:prstGeom prst="rect">
            <a:avLst/>
          </a:prstGeom>
          <a:solidFill>
            <a:srgbClr val="918F5F">
              <a:alpha val="70000"/>
            </a:srgbClr>
          </a:solidFill>
        </p:spPr>
        <p:txBody>
          <a:bodyPr wrap="square">
            <a:spAutoFit/>
          </a:bodyPr>
          <a:lstStyle/>
          <a:p>
            <a:pPr algn="ctr"/>
            <a:r>
              <a:rPr lang="en-US" sz="2800" dirty="0">
                <a:solidFill>
                  <a:schemeClr val="tx2"/>
                </a:solidFill>
              </a:rPr>
              <a:t>1 Samuel 3:1-10, (11-20) </a:t>
            </a:r>
            <a:r>
              <a:rPr lang="en-US" sz="2400" dirty="0">
                <a:solidFill>
                  <a:schemeClr val="tx2"/>
                </a:solidFill>
              </a:rPr>
              <a:t>•</a:t>
            </a:r>
            <a:r>
              <a:rPr lang="en-US" sz="2800" dirty="0">
                <a:solidFill>
                  <a:schemeClr val="tx2"/>
                </a:solidFill>
              </a:rPr>
              <a:t> Psalm 139:1-6, 13-18</a:t>
            </a:r>
          </a:p>
          <a:p>
            <a:pPr algn="ctr"/>
            <a:r>
              <a:rPr lang="en-US" sz="2800" dirty="0">
                <a:solidFill>
                  <a:schemeClr val="tx2"/>
                </a:solidFill>
              </a:rPr>
              <a:t>1 Corinthians 6:12-20 </a:t>
            </a:r>
            <a:r>
              <a:rPr lang="en-US" sz="2400" dirty="0">
                <a:solidFill>
                  <a:schemeClr val="tx2"/>
                </a:solidFill>
              </a:rPr>
              <a:t>•</a:t>
            </a:r>
            <a:r>
              <a:rPr lang="en-US" sz="2800" dirty="0">
                <a:solidFill>
                  <a:schemeClr val="tx2"/>
                </a:solidFill>
              </a:rPr>
              <a:t> John 1:43-51</a:t>
            </a:r>
            <a:r>
              <a:rPr lang="sv-SE" sz="2800" dirty="0">
                <a:solidFill>
                  <a:schemeClr val="tx2"/>
                </a:solidFill>
              </a:rPr>
              <a:t> </a:t>
            </a:r>
            <a:r>
              <a:rPr lang="en-US" sz="2800" dirty="0">
                <a:solidFill>
                  <a:schemeClr val="tx2"/>
                </a:solidFill>
              </a:rPr>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635710"/>
            <a:ext cx="6934200" cy="2862322"/>
          </a:xfrm>
          <a:prstGeom prst="rect">
            <a:avLst/>
          </a:prstGeom>
        </p:spPr>
        <p:txBody>
          <a:bodyPr wrap="square">
            <a:spAutoFit/>
          </a:bodyPr>
          <a:lstStyle/>
          <a:p>
            <a:r>
              <a:rPr lang="en-US" sz="3600" dirty="0"/>
              <a:t>Philip found Nathanael and said to him, "We have found him about whom Moses in the law and also the prophets wrote, Jesus son of Joseph from Nazareth."</a:t>
            </a:r>
            <a:endParaRPr lang="en-US" sz="3600" dirty="0">
              <a:cs typeface="Arial" pitchFamily="34" charset="0"/>
            </a:endParaRPr>
          </a:p>
        </p:txBody>
      </p:sp>
      <p:sp>
        <p:nvSpPr>
          <p:cNvPr id="5" name="TextBox 4"/>
          <p:cNvSpPr txBox="1"/>
          <p:nvPr/>
        </p:nvSpPr>
        <p:spPr>
          <a:xfrm>
            <a:off x="5943600" y="4800601"/>
            <a:ext cx="3352800" cy="461665"/>
          </a:xfrm>
          <a:prstGeom prst="rect">
            <a:avLst/>
          </a:prstGeom>
          <a:noFill/>
        </p:spPr>
        <p:txBody>
          <a:bodyPr wrap="square" rtlCol="0">
            <a:spAutoFit/>
          </a:bodyPr>
          <a:lstStyle/>
          <a:p>
            <a:pPr algn="ctr"/>
            <a:r>
              <a:rPr lang="en-US" sz="2400" dirty="0">
                <a:solidFill>
                  <a:schemeClr val="tx1">
                    <a:lumMod val="95000"/>
                  </a:schemeClr>
                </a:solidFill>
              </a:rPr>
              <a:t>John 1:45</a:t>
            </a:r>
          </a:p>
        </p:txBody>
      </p:sp>
    </p:spTree>
    <p:extLst>
      <p:ext uri="{BB962C8B-B14F-4D97-AF65-F5344CB8AC3E}">
        <p14:creationId xmlns:p14="http://schemas.microsoft.com/office/powerpoint/2010/main" val="2368290017"/>
      </p:ext>
    </p:extLst>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The Mission to the World  -- JESUS MAFA, Cameroon</a:t>
            </a:r>
          </a:p>
        </p:txBody>
      </p:sp>
      <p:pic>
        <p:nvPicPr>
          <p:cNvPr id="2" name="Picture 1">
            <a:extLst>
              <a:ext uri="{FF2B5EF4-FFF2-40B4-BE49-F238E27FC236}">
                <a16:creationId xmlns:a16="http://schemas.microsoft.com/office/drawing/2014/main" id="{E10F28F3-0284-4A0E-83CB-67CDED17EBFE}"/>
              </a:ext>
            </a:extLst>
          </p:cNvPr>
          <p:cNvPicPr>
            <a:picLocks noChangeAspect="1"/>
          </p:cNvPicPr>
          <p:nvPr/>
        </p:nvPicPr>
        <p:blipFill>
          <a:blip r:embed="rId2"/>
          <a:stretch>
            <a:fillRect/>
          </a:stretch>
        </p:blipFill>
        <p:spPr>
          <a:xfrm>
            <a:off x="1524001" y="152400"/>
            <a:ext cx="9081595" cy="6019800"/>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133600"/>
            <a:ext cx="6934200" cy="2308324"/>
          </a:xfrm>
          <a:prstGeom prst="rect">
            <a:avLst/>
          </a:prstGeom>
        </p:spPr>
        <p:txBody>
          <a:bodyPr wrap="square">
            <a:spAutoFit/>
          </a:bodyPr>
          <a:lstStyle/>
          <a:p>
            <a:r>
              <a:rPr lang="en-US" sz="3600" dirty="0"/>
              <a:t>When Jesus saw Nathanael coming toward him, he said of him, "Here is truly an Israelite in whom there is no deceit!"</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John 1:47</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5445204"/>
            <a:ext cx="2514600" cy="1107996"/>
          </a:xfrm>
          <a:prstGeom prst="rect">
            <a:avLst/>
          </a:prstGeom>
          <a:noFill/>
        </p:spPr>
        <p:txBody>
          <a:bodyPr wrap="square" rtlCol="0">
            <a:spAutoFit/>
          </a:bodyPr>
          <a:lstStyle/>
          <a:p>
            <a:pPr algn="ctr"/>
            <a:r>
              <a:rPr lang="en-US" sz="1600" dirty="0">
                <a:solidFill>
                  <a:schemeClr val="tx1">
                    <a:lumMod val="95000"/>
                  </a:schemeClr>
                </a:solidFill>
              </a:rPr>
              <a:t>Nathanael </a:t>
            </a:r>
          </a:p>
          <a:p>
            <a:pPr algn="ctr"/>
            <a:endParaRPr lang="en-US" sz="1600" dirty="0">
              <a:solidFill>
                <a:schemeClr val="tx1">
                  <a:lumMod val="95000"/>
                </a:schemeClr>
              </a:solidFill>
            </a:endParaRPr>
          </a:p>
          <a:p>
            <a:pPr algn="ctr"/>
            <a:r>
              <a:rPr lang="en-US" sz="1600" dirty="0">
                <a:solidFill>
                  <a:schemeClr val="tx1">
                    <a:lumMod val="95000"/>
                  </a:schemeClr>
                </a:solidFill>
              </a:rPr>
              <a:t>St. John’s Anglican Church</a:t>
            </a:r>
          </a:p>
          <a:p>
            <a:pPr algn="ctr"/>
            <a:r>
              <a:rPr lang="en-US" sz="1600" dirty="0" err="1">
                <a:solidFill>
                  <a:schemeClr val="tx1">
                    <a:lumMod val="95000"/>
                  </a:schemeClr>
                </a:solidFill>
              </a:rPr>
              <a:t>Ashfield</a:t>
            </a:r>
            <a:r>
              <a:rPr lang="en-US" sz="1600" dirty="0">
                <a:solidFill>
                  <a:schemeClr val="tx1">
                    <a:lumMod val="95000"/>
                  </a:schemeClr>
                </a:solidFill>
              </a:rPr>
              <a:t>, Australia</a:t>
            </a:r>
          </a:p>
        </p:txBody>
      </p:sp>
      <p:pic>
        <p:nvPicPr>
          <p:cNvPr id="3" name="Picture 2">
            <a:extLst>
              <a:ext uri="{FF2B5EF4-FFF2-40B4-BE49-F238E27FC236}">
                <a16:creationId xmlns:a16="http://schemas.microsoft.com/office/drawing/2014/main" id="{86DC10DA-BDAE-458A-AAB8-6FDEB48E8A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57800" y="-22860"/>
            <a:ext cx="3200400" cy="6880860"/>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981200"/>
            <a:ext cx="6553200" cy="2308324"/>
          </a:xfrm>
          <a:prstGeom prst="rect">
            <a:avLst/>
          </a:prstGeom>
        </p:spPr>
        <p:txBody>
          <a:bodyPr wrap="square">
            <a:spAutoFit/>
          </a:bodyPr>
          <a:lstStyle/>
          <a:p>
            <a:r>
              <a:rPr lang="en-US" sz="3600" dirty="0"/>
              <a:t>Nathanael asked him, "Where did you get to know me?" Jesus answered, "I saw you under the fig tree before Philip called you."</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John 1:48</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Nathanael Under the Fig Tree  -- James Tissot, Brooklyn Museum, New York, NY</a:t>
            </a:r>
          </a:p>
        </p:txBody>
      </p:sp>
      <p:pic>
        <p:nvPicPr>
          <p:cNvPr id="3" name="Picture 2">
            <a:extLst>
              <a:ext uri="{FF2B5EF4-FFF2-40B4-BE49-F238E27FC236}">
                <a16:creationId xmlns:a16="http://schemas.microsoft.com/office/drawing/2014/main" id="{93631A1E-75DB-41DC-AB82-A5C1D5E950D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0" y="471754"/>
            <a:ext cx="9144000" cy="5548046"/>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2209800"/>
            <a:ext cx="6400800" cy="1754326"/>
          </a:xfrm>
          <a:prstGeom prst="rect">
            <a:avLst/>
          </a:prstGeom>
        </p:spPr>
        <p:txBody>
          <a:bodyPr wrap="square">
            <a:spAutoFit/>
          </a:bodyPr>
          <a:lstStyle/>
          <a:p>
            <a:r>
              <a:rPr lang="en-US" sz="3600" dirty="0"/>
              <a:t>Nathanael replied, "Rabbi, you are the Son of God! You are the King of Israel!"</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John 1:49</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5410200"/>
            <a:ext cx="3124200" cy="1077218"/>
          </a:xfrm>
          <a:prstGeom prst="rect">
            <a:avLst/>
          </a:prstGeom>
          <a:noFill/>
        </p:spPr>
        <p:txBody>
          <a:bodyPr wrap="square" rtlCol="0">
            <a:spAutoFit/>
          </a:bodyPr>
          <a:lstStyle/>
          <a:p>
            <a:pPr algn="ctr"/>
            <a:r>
              <a:rPr lang="en-US" sz="1600" dirty="0">
                <a:solidFill>
                  <a:schemeClr val="tx1">
                    <a:lumMod val="95000"/>
                  </a:schemeClr>
                </a:solidFill>
              </a:rPr>
              <a:t>A Choice</a:t>
            </a:r>
          </a:p>
          <a:p>
            <a:pPr algn="ctr"/>
            <a:endParaRPr lang="en-US" sz="1600" dirty="0">
              <a:solidFill>
                <a:schemeClr val="tx1">
                  <a:lumMod val="95000"/>
                </a:schemeClr>
              </a:solidFill>
            </a:endParaRPr>
          </a:p>
          <a:p>
            <a:pPr algn="ctr"/>
            <a:r>
              <a:rPr lang="en-US" sz="1600" dirty="0">
                <a:solidFill>
                  <a:schemeClr val="tx1">
                    <a:lumMod val="95000"/>
                  </a:schemeClr>
                </a:solidFill>
              </a:rPr>
              <a:t>Lauren Wright Pittman</a:t>
            </a:r>
          </a:p>
          <a:p>
            <a:pPr algn="ctr"/>
            <a:r>
              <a:rPr lang="en-US" sz="1600" dirty="0">
                <a:solidFill>
                  <a:schemeClr val="tx1">
                    <a:lumMod val="95000"/>
                  </a:schemeClr>
                </a:solidFill>
              </a:rPr>
              <a:t>Liturgical Artist</a:t>
            </a:r>
          </a:p>
        </p:txBody>
      </p:sp>
      <p:pic>
        <p:nvPicPr>
          <p:cNvPr id="2" name="Picture 1">
            <a:extLst>
              <a:ext uri="{FF2B5EF4-FFF2-40B4-BE49-F238E27FC236}">
                <a16:creationId xmlns:a16="http://schemas.microsoft.com/office/drawing/2014/main" id="{CAE69332-F476-4113-86C2-0FFAAD768F7A}"/>
              </a:ext>
            </a:extLst>
          </p:cNvPr>
          <p:cNvPicPr>
            <a:picLocks noChangeAspect="1"/>
          </p:cNvPicPr>
          <p:nvPr/>
        </p:nvPicPr>
        <p:blipFill>
          <a:blip r:embed="rId2"/>
          <a:stretch>
            <a:fillRect/>
          </a:stretch>
        </p:blipFill>
        <p:spPr>
          <a:xfrm>
            <a:off x="4648202" y="500398"/>
            <a:ext cx="4571999" cy="5824203"/>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760478"/>
            <a:ext cx="6705600" cy="2308324"/>
          </a:xfrm>
          <a:prstGeom prst="rect">
            <a:avLst/>
          </a:prstGeom>
        </p:spPr>
        <p:txBody>
          <a:bodyPr wrap="square">
            <a:spAutoFit/>
          </a:bodyPr>
          <a:lstStyle/>
          <a:p>
            <a:r>
              <a:rPr lang="en-US" sz="3600" dirty="0"/>
              <a:t>Jesus answered, "Do you believe because I told you that I saw you under the fig tree? …</a:t>
            </a:r>
          </a:p>
          <a:p>
            <a:endParaRPr lang="en-US" sz="3600" dirty="0"/>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John 1:50a</a:t>
            </a:r>
          </a:p>
        </p:txBody>
      </p:sp>
    </p:spTree>
    <p:extLst>
      <p:ext uri="{BB962C8B-B14F-4D97-AF65-F5344CB8AC3E}">
        <p14:creationId xmlns:p14="http://schemas.microsoft.com/office/powerpoint/2010/main" val="3088145221"/>
      </p:ext>
    </p:extLst>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May We All Belief  --  Mural, San Francisco, CA</a:t>
            </a:r>
          </a:p>
        </p:txBody>
      </p:sp>
      <p:pic>
        <p:nvPicPr>
          <p:cNvPr id="5" name="Picture 4">
            <a:extLst>
              <a:ext uri="{FF2B5EF4-FFF2-40B4-BE49-F238E27FC236}">
                <a16:creationId xmlns:a16="http://schemas.microsoft.com/office/drawing/2014/main" id="{6F45CA44-95EA-4451-AFCD-E9DEAF8199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3600" y="57150"/>
            <a:ext cx="8153400" cy="6115050"/>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905000"/>
            <a:ext cx="7467600" cy="1754326"/>
          </a:xfrm>
          <a:prstGeom prst="rect">
            <a:avLst/>
          </a:prstGeom>
        </p:spPr>
        <p:txBody>
          <a:bodyPr wrap="square">
            <a:spAutoFit/>
          </a:bodyPr>
          <a:lstStyle/>
          <a:p>
            <a:r>
              <a:rPr lang="en-US" sz="3600" dirty="0"/>
              <a:t>The LORD called again, "Samuel!" Samuel got up and went to Eli …</a:t>
            </a:r>
          </a:p>
          <a:p>
            <a:r>
              <a:rPr lang="en-US" sz="3600" dirty="0"/>
              <a:t>But he said, "I did not call, my son …"</a:t>
            </a:r>
            <a:endParaRPr lang="en-US" sz="3600" dirty="0">
              <a:cs typeface="Arial" pitchFamily="34" charset="0"/>
            </a:endParaRPr>
          </a:p>
        </p:txBody>
      </p:sp>
      <p:sp>
        <p:nvSpPr>
          <p:cNvPr id="4" name="TextBox 3"/>
          <p:cNvSpPr txBox="1"/>
          <p:nvPr/>
        </p:nvSpPr>
        <p:spPr>
          <a:xfrm>
            <a:off x="5943600" y="4191001"/>
            <a:ext cx="3352800" cy="461665"/>
          </a:xfrm>
          <a:prstGeom prst="rect">
            <a:avLst/>
          </a:prstGeom>
          <a:noFill/>
        </p:spPr>
        <p:txBody>
          <a:bodyPr wrap="square" rtlCol="0">
            <a:spAutoFit/>
          </a:bodyPr>
          <a:lstStyle/>
          <a:p>
            <a:pPr algn="ctr"/>
            <a:r>
              <a:rPr lang="en-US" sz="2400" dirty="0">
                <a:solidFill>
                  <a:schemeClr val="tx1">
                    <a:lumMod val="95000"/>
                  </a:schemeClr>
                </a:solidFill>
              </a:rPr>
              <a:t>1 Samuel 3:6</a:t>
            </a:r>
          </a:p>
        </p:txBody>
      </p:sp>
    </p:spTree>
    <p:extLst>
      <p:ext uri="{BB962C8B-B14F-4D97-AF65-F5344CB8AC3E}">
        <p14:creationId xmlns:p14="http://schemas.microsoft.com/office/powerpoint/2010/main" val="3883666196"/>
      </p:ext>
    </p:extLst>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2209800"/>
            <a:ext cx="5334000" cy="1754326"/>
          </a:xfrm>
          <a:prstGeom prst="rect">
            <a:avLst/>
          </a:prstGeom>
        </p:spPr>
        <p:txBody>
          <a:bodyPr wrap="square">
            <a:spAutoFit/>
          </a:bodyPr>
          <a:lstStyle/>
          <a:p>
            <a:r>
              <a:rPr lang="en-US" sz="3600" dirty="0"/>
              <a:t>…You will see greater things than these."</a:t>
            </a:r>
          </a:p>
          <a:p>
            <a:endParaRPr lang="en-US" sz="3600" dirty="0"/>
          </a:p>
        </p:txBody>
      </p:sp>
      <p:sp>
        <p:nvSpPr>
          <p:cNvPr id="5" name="TextBox 4"/>
          <p:cNvSpPr txBox="1"/>
          <p:nvPr/>
        </p:nvSpPr>
        <p:spPr>
          <a:xfrm>
            <a:off x="5715000" y="4114801"/>
            <a:ext cx="3352800" cy="461665"/>
          </a:xfrm>
          <a:prstGeom prst="rect">
            <a:avLst/>
          </a:prstGeom>
          <a:noFill/>
        </p:spPr>
        <p:txBody>
          <a:bodyPr wrap="square" rtlCol="0">
            <a:spAutoFit/>
          </a:bodyPr>
          <a:lstStyle/>
          <a:p>
            <a:pPr algn="ctr"/>
            <a:r>
              <a:rPr lang="en-US" sz="2400" dirty="0">
                <a:solidFill>
                  <a:schemeClr val="tx1">
                    <a:lumMod val="95000"/>
                  </a:schemeClr>
                </a:solidFill>
              </a:rPr>
              <a:t>John 1:50</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53400" y="5458362"/>
            <a:ext cx="2362200" cy="1323439"/>
          </a:xfrm>
          <a:prstGeom prst="rect">
            <a:avLst/>
          </a:prstGeom>
          <a:noFill/>
        </p:spPr>
        <p:txBody>
          <a:bodyPr wrap="square" rtlCol="0">
            <a:spAutoFit/>
          </a:bodyPr>
          <a:lstStyle/>
          <a:p>
            <a:pPr algn="ctr"/>
            <a:r>
              <a:rPr lang="en-US" sz="1600" dirty="0">
                <a:solidFill>
                  <a:schemeClr val="tx1">
                    <a:lumMod val="95000"/>
                  </a:schemeClr>
                </a:solidFill>
              </a:rPr>
              <a:t>Resurrection of Christ</a:t>
            </a:r>
          </a:p>
          <a:p>
            <a:pPr algn="ctr"/>
            <a:endParaRPr lang="en-US" sz="1600" dirty="0">
              <a:solidFill>
                <a:schemeClr val="tx1">
                  <a:lumMod val="95000"/>
                </a:schemeClr>
              </a:solidFill>
            </a:endParaRPr>
          </a:p>
          <a:p>
            <a:pPr algn="ctr"/>
            <a:r>
              <a:rPr lang="en-US" sz="1600" dirty="0">
                <a:solidFill>
                  <a:schemeClr val="tx1">
                    <a:lumMod val="95000"/>
                  </a:schemeClr>
                </a:solidFill>
              </a:rPr>
              <a:t>Church of Saint Sebastian</a:t>
            </a:r>
          </a:p>
          <a:p>
            <a:pPr algn="ctr"/>
            <a:r>
              <a:rPr lang="en-US" sz="1600" dirty="0">
                <a:solidFill>
                  <a:schemeClr val="tx1">
                    <a:lumMod val="95000"/>
                  </a:schemeClr>
                </a:solidFill>
              </a:rPr>
              <a:t>Porto Alegre,</a:t>
            </a:r>
          </a:p>
          <a:p>
            <a:pPr algn="ctr"/>
            <a:r>
              <a:rPr lang="en-US" sz="1600" dirty="0">
                <a:solidFill>
                  <a:schemeClr val="tx1">
                    <a:lumMod val="95000"/>
                  </a:schemeClr>
                </a:solidFill>
              </a:rPr>
              <a:t>Brazil</a:t>
            </a:r>
          </a:p>
        </p:txBody>
      </p:sp>
      <p:pic>
        <p:nvPicPr>
          <p:cNvPr id="2" name="Picture 1">
            <a:extLst>
              <a:ext uri="{FF2B5EF4-FFF2-40B4-BE49-F238E27FC236}">
                <a16:creationId xmlns:a16="http://schemas.microsoft.com/office/drawing/2014/main" id="{4FA96BC6-7C19-4D42-8AC4-A6BE7EA460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9400" y="-13138"/>
            <a:ext cx="5117910" cy="6858000"/>
          </a:xfrm>
          <a:prstGeom prst="rect">
            <a:avLst/>
          </a:prstGeom>
        </p:spPr>
      </p:pic>
    </p:spTree>
    <p:extLst>
      <p:ext uri="{BB962C8B-B14F-4D97-AF65-F5344CB8AC3E}">
        <p14:creationId xmlns:p14="http://schemas.microsoft.com/office/powerpoint/2010/main" val="2652235458"/>
      </p:ext>
    </p:extLst>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752600"/>
            <a:ext cx="7315200" cy="2308324"/>
          </a:xfrm>
          <a:prstGeom prst="rect">
            <a:avLst/>
          </a:prstGeom>
        </p:spPr>
        <p:txBody>
          <a:bodyPr wrap="square">
            <a:spAutoFit/>
          </a:bodyPr>
          <a:lstStyle/>
          <a:p>
            <a:r>
              <a:rPr lang="en-US" sz="3600" dirty="0"/>
              <a:t>And he said to him, "Very truly, I tell you, you will see heaven opened and the angels of God ascending and descending upon the Son of Man."</a:t>
            </a:r>
            <a:endParaRPr lang="en-US" sz="3600" dirty="0">
              <a:cs typeface="Arial" pitchFamily="34" charset="0"/>
            </a:endParaRPr>
          </a:p>
        </p:txBody>
      </p:sp>
      <p:sp>
        <p:nvSpPr>
          <p:cNvPr id="5" name="TextBox 4"/>
          <p:cNvSpPr txBox="1"/>
          <p:nvPr/>
        </p:nvSpPr>
        <p:spPr>
          <a:xfrm>
            <a:off x="5715000" y="4495801"/>
            <a:ext cx="3352800" cy="461665"/>
          </a:xfrm>
          <a:prstGeom prst="rect">
            <a:avLst/>
          </a:prstGeom>
          <a:noFill/>
        </p:spPr>
        <p:txBody>
          <a:bodyPr wrap="square" rtlCol="0">
            <a:spAutoFit/>
          </a:bodyPr>
          <a:lstStyle/>
          <a:p>
            <a:pPr algn="ctr"/>
            <a:r>
              <a:rPr lang="en-US" sz="2400" dirty="0">
                <a:solidFill>
                  <a:schemeClr val="tx1">
                    <a:lumMod val="95000"/>
                  </a:schemeClr>
                </a:solidFill>
              </a:rPr>
              <a:t>John 1:51</a:t>
            </a:r>
          </a:p>
        </p:txBody>
      </p:sp>
    </p:spTree>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443246"/>
            <a:ext cx="9144000" cy="338554"/>
          </a:xfrm>
          <a:prstGeom prst="rect">
            <a:avLst/>
          </a:prstGeom>
          <a:noFill/>
        </p:spPr>
        <p:txBody>
          <a:bodyPr wrap="square" rtlCol="0">
            <a:spAutoFit/>
          </a:bodyPr>
          <a:lstStyle/>
          <a:p>
            <a:pPr algn="ctr"/>
            <a:r>
              <a:rPr lang="en-US" sz="1600" dirty="0">
                <a:solidFill>
                  <a:schemeClr val="tx1">
                    <a:lumMod val="95000"/>
                  </a:schemeClr>
                </a:solidFill>
              </a:rPr>
              <a:t>Giovanni di Paolo  --  Five Angels Dancing Before the Glory of God, </a:t>
            </a:r>
            <a:r>
              <a:rPr lang="en-US" sz="1600" dirty="0" err="1">
                <a:solidFill>
                  <a:schemeClr val="tx1">
                    <a:lumMod val="95000"/>
                  </a:schemeClr>
                </a:solidFill>
              </a:rPr>
              <a:t>Musee</a:t>
            </a:r>
            <a:r>
              <a:rPr lang="en-US" sz="1600" dirty="0">
                <a:solidFill>
                  <a:schemeClr val="tx1">
                    <a:lumMod val="95000"/>
                  </a:schemeClr>
                </a:solidFill>
              </a:rPr>
              <a:t> </a:t>
            </a:r>
            <a:r>
              <a:rPr lang="en-US" sz="1600" dirty="0" err="1">
                <a:solidFill>
                  <a:schemeClr val="tx1">
                    <a:lumMod val="95000"/>
                  </a:schemeClr>
                </a:solidFill>
              </a:rPr>
              <a:t>Condee</a:t>
            </a:r>
            <a:r>
              <a:rPr lang="en-US" sz="1600" dirty="0">
                <a:solidFill>
                  <a:schemeClr val="tx1">
                    <a:lumMod val="95000"/>
                  </a:schemeClr>
                </a:solidFill>
              </a:rPr>
              <a:t>, Chantilly, France</a:t>
            </a:r>
          </a:p>
        </p:txBody>
      </p:sp>
      <p:pic>
        <p:nvPicPr>
          <p:cNvPr id="6" name="Picture 5">
            <a:extLst>
              <a:ext uri="{FF2B5EF4-FFF2-40B4-BE49-F238E27FC236}">
                <a16:creationId xmlns:a16="http://schemas.microsoft.com/office/drawing/2014/main" id="{4FEE2A65-5581-4214-B7FC-CE47B9980D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0" y="0"/>
            <a:ext cx="7848600" cy="6272346"/>
          </a:xfrm>
          <a:prstGeom prst="rect">
            <a:avLst/>
          </a:prstGeom>
        </p:spPr>
      </p:pic>
    </p:spTree>
  </p:cSld>
  <p:clrMapOvr>
    <a:masterClrMapping/>
  </p:clrMapOvr>
  <p:transition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443246"/>
            <a:ext cx="9144000" cy="338554"/>
          </a:xfrm>
          <a:prstGeom prst="rect">
            <a:avLst/>
          </a:prstGeom>
          <a:noFill/>
        </p:spPr>
        <p:txBody>
          <a:bodyPr wrap="square" rtlCol="0">
            <a:spAutoFit/>
          </a:bodyPr>
          <a:lstStyle/>
          <a:p>
            <a:pPr algn="ctr"/>
            <a:r>
              <a:rPr lang="en-US" sz="1600" dirty="0">
                <a:solidFill>
                  <a:schemeClr val="tx1">
                    <a:lumMod val="95000"/>
                  </a:schemeClr>
                </a:solidFill>
              </a:rPr>
              <a:t>Choir of Angels in Heaven  --  late 19</a:t>
            </a:r>
            <a:r>
              <a:rPr lang="en-US" sz="1600" baseline="30000" dirty="0">
                <a:solidFill>
                  <a:schemeClr val="tx1">
                    <a:lumMod val="95000"/>
                  </a:schemeClr>
                </a:solidFill>
              </a:rPr>
              <a:t>th</a:t>
            </a:r>
            <a:r>
              <a:rPr lang="en-US" sz="1600" dirty="0">
                <a:solidFill>
                  <a:schemeClr val="tx1">
                    <a:lumMod val="95000"/>
                  </a:schemeClr>
                </a:solidFill>
              </a:rPr>
              <a:t> century print</a:t>
            </a:r>
          </a:p>
        </p:txBody>
      </p:sp>
      <p:pic>
        <p:nvPicPr>
          <p:cNvPr id="1026" name="Picture 2">
            <a:extLst>
              <a:ext uri="{FF2B5EF4-FFF2-40B4-BE49-F238E27FC236}">
                <a16:creationId xmlns:a16="http://schemas.microsoft.com/office/drawing/2014/main" id="{8506522A-167F-4E84-9F06-EF48CAC1CEA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733800" y="533401"/>
            <a:ext cx="48006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008377"/>
      </p:ext>
    </p:extLst>
  </p:cSld>
  <p:clrMapOvr>
    <a:masterClrMapping/>
  </p:clrMapOvr>
  <p:transition advTm="8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https://commons.m.wikimedia.org/wiki/File:Eli_and_Samuel.jpg</a:t>
            </a:r>
          </a:p>
          <a:p>
            <a:pPr>
              <a:buNone/>
            </a:pPr>
            <a:r>
              <a:rPr lang="pt-BR" sz="1600" dirty="0"/>
              <a:t>Liz Valente, https://www.instagram.com/donalizvalente/</a:t>
            </a:r>
            <a:endParaRPr lang="en-US" sz="1600" dirty="0"/>
          </a:p>
          <a:p>
            <a:pPr>
              <a:buNone/>
            </a:pPr>
            <a:r>
              <a:rPr lang="en-US" sz="1600" dirty="0"/>
              <a:t>https://www.flickr.com/photos/nutmegdesigns/6209753202</a:t>
            </a:r>
          </a:p>
          <a:p>
            <a:pPr>
              <a:buNone/>
            </a:pPr>
            <a:r>
              <a:rPr lang="en-US" sz="1600" dirty="0"/>
              <a:t>http://diglib.library.vanderbilt.edu/act-imagelink.pl?RC=48379</a:t>
            </a:r>
          </a:p>
          <a:p>
            <a:pPr>
              <a:buNone/>
            </a:pPr>
            <a:r>
              <a:rPr lang="en-US" sz="1600" dirty="0"/>
              <a:t>http://diglib.library.vanderbilt.edu/act-imagelink.pl?RC=48314</a:t>
            </a:r>
          </a:p>
          <a:p>
            <a:pPr>
              <a:buNone/>
            </a:pPr>
            <a:r>
              <a:rPr lang="en-US" sz="1600" dirty="0"/>
              <a:t>https://commons.m.wikimedia.org/wiki/File:StJohnsAshfield_StainedGlass_Nathanael.jpg</a:t>
            </a:r>
          </a:p>
          <a:p>
            <a:pPr>
              <a:buNone/>
            </a:pPr>
            <a:r>
              <a:rPr lang="en-US" sz="1600" dirty="0"/>
              <a:t>https://commons.m.wikimedia.org/wiki/File:Brooklyn_Museum_-_Nathaniel_Under_the_Fig_Tree_(Nathana%C3%ABl_sous_le_figuier)_-_James_Tissot_-_overall.jpg</a:t>
            </a:r>
          </a:p>
          <a:p>
            <a:pPr>
              <a:buNone/>
            </a:pPr>
            <a:r>
              <a:rPr lang="en-US" sz="1600" dirty="0"/>
              <a:t>http://www.lewpstudio.com - copyright by Lauren Wright Pittman</a:t>
            </a:r>
          </a:p>
          <a:p>
            <a:pPr>
              <a:buNone/>
            </a:pPr>
            <a:r>
              <a:rPr lang="en-US" sz="1600" dirty="0"/>
              <a:t>https://www.flickr.com/photos/gazeronly/8658800531</a:t>
            </a:r>
          </a:p>
          <a:p>
            <a:pPr>
              <a:buNone/>
            </a:pPr>
            <a:r>
              <a:rPr lang="en-US" sz="1600" dirty="0"/>
              <a:t>https://commons.wikimedia.org/wiki/File:0000_Mosaics_of_Resurrection_of_Christ.JPG - Eugenio Hansen, OFS</a:t>
            </a:r>
          </a:p>
          <a:p>
            <a:pPr>
              <a:buNone/>
            </a:pPr>
            <a:r>
              <a:rPr lang="en-US" sz="1600" dirty="0"/>
              <a:t>https://commons.m.wikimedia.org/wiki/File:Angels_dancing_sun_Giovanni_di_Paolo_Cond%C3%A9_Chantilly.jpg</a:t>
            </a:r>
          </a:p>
          <a:p>
            <a:pPr>
              <a:buNone/>
            </a:pPr>
            <a:r>
              <a:rPr lang="en-US" sz="1600" dirty="0"/>
              <a:t>https://commons.wikimedia.org/wiki/File:19th_century_black_heaven.jpg</a:t>
            </a:r>
          </a:p>
          <a:p>
            <a:pPr>
              <a:buNone/>
            </a:pPr>
            <a:r>
              <a:rPr lang="en-US" sz="1600" dirty="0"/>
              <a:t>Additional descriptions can be found at the Art in the Christian Tradition image library, a service of the Vanderbilt Divinity Library, http://diglib.library.vanderbilt.edu/.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5351384"/>
            <a:ext cx="2971800" cy="1354217"/>
          </a:xfrm>
          <a:prstGeom prst="rect">
            <a:avLst/>
          </a:prstGeom>
          <a:noFill/>
        </p:spPr>
        <p:txBody>
          <a:bodyPr wrap="square" rtlCol="0">
            <a:spAutoFit/>
          </a:bodyPr>
          <a:lstStyle/>
          <a:p>
            <a:pPr algn="ctr"/>
            <a:r>
              <a:rPr lang="en-US" sz="1600" dirty="0">
                <a:solidFill>
                  <a:schemeClr val="tx1">
                    <a:lumMod val="95000"/>
                  </a:schemeClr>
                </a:solidFill>
              </a:rPr>
              <a:t>Samuel Speaks to Eli</a:t>
            </a:r>
          </a:p>
          <a:p>
            <a:pPr algn="ctr"/>
            <a:endParaRPr lang="en-US" sz="1600" dirty="0">
              <a:solidFill>
                <a:schemeClr val="tx1">
                  <a:lumMod val="95000"/>
                </a:schemeClr>
              </a:solidFill>
            </a:endParaRPr>
          </a:p>
          <a:p>
            <a:pPr algn="ctr"/>
            <a:r>
              <a:rPr lang="en-US" sz="1600" dirty="0">
                <a:solidFill>
                  <a:schemeClr val="tx1">
                    <a:lumMod val="95000"/>
                  </a:schemeClr>
                </a:solidFill>
              </a:rPr>
              <a:t>John Singleton Copley</a:t>
            </a:r>
          </a:p>
          <a:p>
            <a:pPr algn="ctr"/>
            <a:r>
              <a:rPr lang="en-US" sz="1600" dirty="0" err="1">
                <a:solidFill>
                  <a:schemeClr val="tx1">
                    <a:lumMod val="95000"/>
                  </a:schemeClr>
                </a:solidFill>
              </a:rPr>
              <a:t>Wadwsorth</a:t>
            </a:r>
            <a:r>
              <a:rPr lang="en-US" sz="1600" dirty="0">
                <a:solidFill>
                  <a:schemeClr val="tx1">
                    <a:lumMod val="95000"/>
                  </a:schemeClr>
                </a:solidFill>
              </a:rPr>
              <a:t> </a:t>
            </a:r>
            <a:r>
              <a:rPr lang="en-US" sz="1600" dirty="0" err="1">
                <a:solidFill>
                  <a:schemeClr val="tx1">
                    <a:lumMod val="95000"/>
                  </a:schemeClr>
                </a:solidFill>
              </a:rPr>
              <a:t>Atheneum</a:t>
            </a:r>
            <a:endParaRPr lang="en-US" sz="1600" dirty="0">
              <a:solidFill>
                <a:schemeClr val="tx1">
                  <a:lumMod val="95000"/>
                </a:schemeClr>
              </a:solidFill>
            </a:endParaRPr>
          </a:p>
          <a:p>
            <a:pPr algn="ctr"/>
            <a:r>
              <a:rPr lang="en-US" sz="1600" dirty="0">
                <a:solidFill>
                  <a:schemeClr val="tx1">
                    <a:lumMod val="95000"/>
                  </a:schemeClr>
                </a:solidFill>
              </a:rPr>
              <a:t>Hartford, CT</a:t>
            </a:r>
          </a:p>
        </p:txBody>
      </p:sp>
      <p:pic>
        <p:nvPicPr>
          <p:cNvPr id="4" name="Picture 3">
            <a:extLst>
              <a:ext uri="{FF2B5EF4-FFF2-40B4-BE49-F238E27FC236}">
                <a16:creationId xmlns:a16="http://schemas.microsoft.com/office/drawing/2014/main" id="{3031AE6A-6739-4A6F-A909-EF025A7D41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0600" y="4175"/>
            <a:ext cx="5452518" cy="6858000"/>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1009" y="1981200"/>
            <a:ext cx="6324600" cy="1754326"/>
          </a:xfrm>
          <a:prstGeom prst="rect">
            <a:avLst/>
          </a:prstGeom>
        </p:spPr>
        <p:txBody>
          <a:bodyPr wrap="square">
            <a:spAutoFit/>
          </a:bodyPr>
          <a:lstStyle/>
          <a:p>
            <a:r>
              <a:rPr lang="en-US" sz="3600" dirty="0"/>
              <a:t>For it was you who formed my inward parts; you knit me together in my mother's womb.</a:t>
            </a:r>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Psalm 139:13</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43246"/>
            <a:ext cx="8763000" cy="338554"/>
          </a:xfrm>
          <a:prstGeom prst="rect">
            <a:avLst/>
          </a:prstGeom>
          <a:noFill/>
        </p:spPr>
        <p:txBody>
          <a:bodyPr wrap="square" rtlCol="0">
            <a:spAutoFit/>
          </a:bodyPr>
          <a:lstStyle/>
          <a:p>
            <a:pPr algn="ctr"/>
            <a:r>
              <a:rPr lang="en-US" sz="1600" dirty="0">
                <a:solidFill>
                  <a:schemeClr val="tx1">
                    <a:lumMod val="95000"/>
                  </a:schemeClr>
                </a:solidFill>
              </a:rPr>
              <a:t>Visitation  --  Liz Valente</a:t>
            </a:r>
          </a:p>
        </p:txBody>
      </p:sp>
      <p:pic>
        <p:nvPicPr>
          <p:cNvPr id="5" name="Picture 4">
            <a:extLst>
              <a:ext uri="{FF2B5EF4-FFF2-40B4-BE49-F238E27FC236}">
                <a16:creationId xmlns:a16="http://schemas.microsoft.com/office/drawing/2014/main" id="{9F57EA45-4758-0D74-87E3-AF85B208CC9D}"/>
              </a:ext>
            </a:extLst>
          </p:cNvPr>
          <p:cNvPicPr>
            <a:picLocks noChangeAspect="1"/>
          </p:cNvPicPr>
          <p:nvPr/>
        </p:nvPicPr>
        <p:blipFill>
          <a:blip r:embed="rId2"/>
          <a:stretch>
            <a:fillRect/>
          </a:stretch>
        </p:blipFill>
        <p:spPr>
          <a:xfrm>
            <a:off x="2895600" y="76200"/>
            <a:ext cx="6248400" cy="6248400"/>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600200"/>
            <a:ext cx="6553200" cy="2308324"/>
          </a:xfrm>
          <a:prstGeom prst="rect">
            <a:avLst/>
          </a:prstGeom>
        </p:spPr>
        <p:txBody>
          <a:bodyPr wrap="square">
            <a:spAutoFit/>
          </a:bodyPr>
          <a:lstStyle/>
          <a:p>
            <a:r>
              <a:rPr lang="en-US" sz="3600" dirty="0"/>
              <a:t>But anyone united to the Lord becomes one spirit with him … your body is a temple of the Holy Spirit within you …</a:t>
            </a:r>
            <a:endParaRPr lang="en-US" sz="3600" dirty="0">
              <a:cs typeface="Arial" pitchFamily="34" charset="0"/>
            </a:endParaRPr>
          </a:p>
        </p:txBody>
      </p:sp>
      <p:sp>
        <p:nvSpPr>
          <p:cNvPr id="5" name="TextBox 4"/>
          <p:cNvSpPr txBox="1"/>
          <p:nvPr/>
        </p:nvSpPr>
        <p:spPr>
          <a:xfrm>
            <a:off x="5867400" y="4343401"/>
            <a:ext cx="3352800" cy="461665"/>
          </a:xfrm>
          <a:prstGeom prst="rect">
            <a:avLst/>
          </a:prstGeom>
          <a:noFill/>
        </p:spPr>
        <p:txBody>
          <a:bodyPr wrap="square" rtlCol="0">
            <a:spAutoFit/>
          </a:bodyPr>
          <a:lstStyle/>
          <a:p>
            <a:pPr algn="ctr"/>
            <a:r>
              <a:rPr lang="en-US" sz="2400" dirty="0">
                <a:solidFill>
                  <a:schemeClr val="tx1">
                    <a:lumMod val="95000"/>
                  </a:schemeClr>
                </a:solidFill>
              </a:rPr>
              <a:t>1 Corinthians 6:17, 19b</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Fruits of the Holy Spirit – Gentleness  --  Margaret </a:t>
            </a:r>
            <a:r>
              <a:rPr lang="en-US" sz="1600" dirty="0" err="1">
                <a:solidFill>
                  <a:schemeClr val="tx1">
                    <a:lumMod val="95000"/>
                  </a:schemeClr>
                </a:solidFill>
              </a:rPr>
              <a:t>Almon</a:t>
            </a:r>
            <a:r>
              <a:rPr lang="en-US" sz="1600" dirty="0">
                <a:solidFill>
                  <a:schemeClr val="tx1">
                    <a:lumMod val="95000"/>
                  </a:schemeClr>
                </a:solidFill>
              </a:rPr>
              <a:t>, Nutmeg Designs  </a:t>
            </a:r>
          </a:p>
        </p:txBody>
      </p:sp>
      <p:pic>
        <p:nvPicPr>
          <p:cNvPr id="2" name="Picture 1">
            <a:extLst>
              <a:ext uri="{FF2B5EF4-FFF2-40B4-BE49-F238E27FC236}">
                <a16:creationId xmlns:a16="http://schemas.microsoft.com/office/drawing/2014/main" id="{D2427EB4-BCF3-496E-B880-E1C870AE41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0" y="704851"/>
            <a:ext cx="6781800" cy="4848987"/>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05000"/>
            <a:ext cx="7086600" cy="2308324"/>
          </a:xfrm>
          <a:prstGeom prst="rect">
            <a:avLst/>
          </a:prstGeom>
        </p:spPr>
        <p:txBody>
          <a:bodyPr wrap="square">
            <a:spAutoFit/>
          </a:bodyPr>
          <a:lstStyle/>
          <a:p>
            <a:r>
              <a:rPr lang="en-US" sz="3600" dirty="0"/>
              <a:t>The next day Jesus decided to go to Galilee. He found Philip and said to him, "Follow me."</a:t>
            </a:r>
          </a:p>
          <a:p>
            <a:endParaRPr lang="en-US" sz="3600" dirty="0">
              <a:cs typeface="Arial" pitchFamily="34" charset="0"/>
            </a:endParaRPr>
          </a:p>
        </p:txBody>
      </p:sp>
      <p:sp>
        <p:nvSpPr>
          <p:cNvPr id="5" name="TextBox 4"/>
          <p:cNvSpPr txBox="1"/>
          <p:nvPr/>
        </p:nvSpPr>
        <p:spPr>
          <a:xfrm>
            <a:off x="5791200" y="4419601"/>
            <a:ext cx="3352800" cy="461665"/>
          </a:xfrm>
          <a:prstGeom prst="rect">
            <a:avLst/>
          </a:prstGeom>
          <a:noFill/>
        </p:spPr>
        <p:txBody>
          <a:bodyPr wrap="square" rtlCol="0">
            <a:spAutoFit/>
          </a:bodyPr>
          <a:lstStyle/>
          <a:p>
            <a:pPr algn="ctr"/>
            <a:r>
              <a:rPr lang="en-US" sz="2400" dirty="0">
                <a:solidFill>
                  <a:schemeClr val="tx1">
                    <a:lumMod val="95000"/>
                  </a:schemeClr>
                </a:solidFill>
              </a:rPr>
              <a:t>John 1:43</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Calling of the Disciples  -- JESUS MAFA, Cameroon</a:t>
            </a:r>
          </a:p>
        </p:txBody>
      </p:sp>
      <p:pic>
        <p:nvPicPr>
          <p:cNvPr id="1026" name="Picture 2" descr="Title: The first two disciples&#10;[Click for larger image view]">
            <a:extLst>
              <a:ext uri="{FF2B5EF4-FFF2-40B4-BE49-F238E27FC236}">
                <a16:creationId xmlns:a16="http://schemas.microsoft.com/office/drawing/2014/main" id="{D6F7F09F-21F2-49CA-963E-5086D72C36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1" y="152400"/>
            <a:ext cx="9160566"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15764"/>
      </p:ext>
    </p:extLst>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537</TotalTime>
  <Words>787</Words>
  <Application>Microsoft Office PowerPoint</Application>
  <PresentationFormat>Widescreen</PresentationFormat>
  <Paragraphs>70</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First Sunday after Christmas Day Year A</vt:lpstr>
      <vt:lpstr>Second Sunday after the Epiphany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Sunday after Epiphany</dc:title>
  <dc:creator>Anne</dc:creator>
  <cp:lastModifiedBy>Anne Richardson</cp:lastModifiedBy>
  <cp:revision>110</cp:revision>
  <dcterms:created xsi:type="dcterms:W3CDTF">2016-08-31T16:46:43Z</dcterms:created>
  <dcterms:modified xsi:type="dcterms:W3CDTF">2022-10-11T20:38:03Z</dcterms:modified>
</cp:coreProperties>
</file>