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6" r:id="rId2"/>
    <p:sldId id="282" r:id="rId3"/>
    <p:sldId id="382" r:id="rId4"/>
    <p:sldId id="385" r:id="rId5"/>
    <p:sldId id="386" r:id="rId6"/>
    <p:sldId id="387" r:id="rId7"/>
    <p:sldId id="408" r:id="rId8"/>
    <p:sldId id="409" r:id="rId9"/>
    <p:sldId id="390" r:id="rId10"/>
    <p:sldId id="391" r:id="rId11"/>
    <p:sldId id="400" r:id="rId12"/>
    <p:sldId id="399" r:id="rId13"/>
    <p:sldId id="392" r:id="rId14"/>
    <p:sldId id="401" r:id="rId15"/>
    <p:sldId id="404" r:id="rId16"/>
    <p:sldId id="403" r:id="rId17"/>
    <p:sldId id="402" r:id="rId18"/>
    <p:sldId id="405" r:id="rId19"/>
    <p:sldId id="407" r:id="rId20"/>
    <p:sldId id="410" r:id="rId21"/>
    <p:sldId id="420" r:id="rId22"/>
    <p:sldId id="411" r:id="rId23"/>
    <p:sldId id="412" r:id="rId24"/>
    <p:sldId id="419" r:id="rId25"/>
    <p:sldId id="414" r:id="rId26"/>
    <p:sldId id="415"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52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47DA5-91AC-4D49-AC84-ABB5CEBF3E01}" v="2" dt="2023-10-12T16:17:07.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18" autoAdjust="0"/>
    <p:restoredTop sz="94851" autoAdjust="0"/>
  </p:normalViewPr>
  <p:slideViewPr>
    <p:cSldViewPr>
      <p:cViewPr varScale="1">
        <p:scale>
          <a:sx n="79" d="100"/>
          <a:sy n="79" d="100"/>
        </p:scale>
        <p:origin x="586"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44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1D847DA5-91AC-4D49-AC84-ABB5CEBF3E01}"/>
    <pc:docChg chg="modSld">
      <pc:chgData name="Charlotte Lew" userId="" providerId="" clId="Web-{1D847DA5-91AC-4D49-AC84-ABB5CEBF3E01}" dt="2023-10-12T16:17:07.252" v="1" actId="20577"/>
      <pc:docMkLst>
        <pc:docMk/>
      </pc:docMkLst>
      <pc:sldChg chg="modSp">
        <pc:chgData name="Charlotte Lew" userId="" providerId="" clId="Web-{1D847DA5-91AC-4D49-AC84-ABB5CEBF3E01}" dt="2023-10-12T16:17:07.252" v="1" actId="20577"/>
        <pc:sldMkLst>
          <pc:docMk/>
          <pc:sldMk cId="0" sldId="256"/>
        </pc:sldMkLst>
        <pc:spChg chg="mod">
          <ac:chgData name="Charlotte Lew" userId="" providerId="" clId="Web-{1D847DA5-91AC-4D49-AC84-ABB5CEBF3E01}" dt="2023-10-12T16:17:07.252" v="1"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7</a:t>
            </a:fld>
            <a:endParaRPr lang="en-US"/>
          </a:p>
        </p:txBody>
      </p:sp>
    </p:spTree>
    <p:extLst>
      <p:ext uri="{BB962C8B-B14F-4D97-AF65-F5344CB8AC3E}">
        <p14:creationId xmlns:p14="http://schemas.microsoft.com/office/powerpoint/2010/main" val="357611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13</a:t>
            </a:fld>
            <a:endParaRPr lang="en-US"/>
          </a:p>
        </p:txBody>
      </p:sp>
    </p:spTree>
    <p:extLst>
      <p:ext uri="{BB962C8B-B14F-4D97-AF65-F5344CB8AC3E}">
        <p14:creationId xmlns:p14="http://schemas.microsoft.com/office/powerpoint/2010/main" val="58675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a:t>Sixth Sunday </a:t>
            </a:r>
            <a:br>
              <a:rPr lang="en-US" sz="8800" dirty="0"/>
            </a:br>
            <a:r>
              <a:rPr lang="en-US" sz="8800"/>
              <a:t>after </a:t>
            </a:r>
            <a:r>
              <a:rPr lang="en-US" sz="8800" dirty="0"/>
              <a:t>Pentecost</a:t>
            </a:r>
          </a:p>
        </p:txBody>
      </p:sp>
      <p:sp>
        <p:nvSpPr>
          <p:cNvPr id="3" name="Subtitle 2"/>
          <p:cNvSpPr>
            <a:spLocks noGrp="1"/>
          </p:cNvSpPr>
          <p:nvPr>
            <p:ph type="subTitle" idx="1"/>
          </p:nvPr>
        </p:nvSpPr>
        <p:spPr>
          <a:xfrm>
            <a:off x="2819400" y="3667458"/>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8382000" y="3318570"/>
            <a:ext cx="3467100" cy="3539430"/>
          </a:xfrm>
          <a:prstGeom prst="rect">
            <a:avLst/>
          </a:prstGeom>
          <a:solidFill>
            <a:srgbClr val="01152D">
              <a:alpha val="40000"/>
            </a:srgbClr>
          </a:solidFill>
        </p:spPr>
        <p:txBody>
          <a:bodyPr wrap="square">
            <a:spAutoFit/>
          </a:bodyPr>
          <a:lstStyle/>
          <a:p>
            <a:pPr algn="ctr"/>
            <a:r>
              <a:rPr lang="en-US" sz="2800" dirty="0"/>
              <a:t>2 Samuel 1:1, 17-27 and Psalm 130  Wisdom of Solomon 1:13-15, 2:23-24 or Lamentations 3:22-33 and Psalm 30 </a:t>
            </a:r>
          </a:p>
          <a:p>
            <a:pPr algn="ctr"/>
            <a:r>
              <a:rPr lang="en-US" sz="2800" dirty="0"/>
              <a:t>2 Corinthians 8:7-15  Mark 5:21-43</a:t>
            </a:r>
            <a:r>
              <a:rPr lang="sv-SE" sz="2800" dirty="0"/>
              <a:t> </a:t>
            </a:r>
            <a:endParaRPr lang="en-US" sz="2800" dirty="0"/>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934200" cy="2862322"/>
          </a:xfrm>
          <a:prstGeom prst="rect">
            <a:avLst/>
          </a:prstGeom>
        </p:spPr>
        <p:txBody>
          <a:bodyPr wrap="square">
            <a:spAutoFit/>
          </a:bodyPr>
          <a:lstStyle/>
          <a:p>
            <a:r>
              <a:rPr lang="en-US" sz="3600" dirty="0"/>
              <a:t>Then one of the leaders of the synagogue named Jairus … begged him … "My little daughter is at the point of death. Come and lay your hands on her …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5:22a, 23b</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Healing of the Daughter of Jairus  --  JESUS MAFA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4133F57-4E73-4EA5-9A57-D6B637015B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01" y="338554"/>
            <a:ext cx="7536631" cy="5334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705600" cy="1754326"/>
          </a:xfrm>
          <a:prstGeom prst="rect">
            <a:avLst/>
          </a:prstGeom>
        </p:spPr>
        <p:txBody>
          <a:bodyPr wrap="square">
            <a:spAutoFit/>
          </a:bodyPr>
          <a:lstStyle/>
          <a:p>
            <a:r>
              <a:rPr lang="en-US" sz="3600" dirty="0"/>
              <a:t>… he said to them, "Why do you make a commotion and weep? </a:t>
            </a:r>
          </a:p>
          <a:p>
            <a:r>
              <a:rPr lang="en-US" sz="3600" dirty="0"/>
              <a:t>The child is not dead but sleeping."</a:t>
            </a:r>
            <a:endParaRPr lang="en-US" sz="3600" dirty="0">
              <a:cs typeface="Arial" pitchFamily="34" charset="0"/>
            </a:endParaRPr>
          </a:p>
        </p:txBody>
      </p:sp>
      <p:sp>
        <p:nvSpPr>
          <p:cNvPr id="5" name="TextBox 4"/>
          <p:cNvSpPr txBox="1"/>
          <p:nvPr/>
        </p:nvSpPr>
        <p:spPr>
          <a:xfrm>
            <a:off x="55626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Mark 5:38a, 39b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Christ Raising the Daughter of Jairus  --  Codex </a:t>
            </a:r>
            <a:r>
              <a:rPr lang="en-US" sz="1600" dirty="0" err="1">
                <a:solidFill>
                  <a:schemeClr val="tx1">
                    <a:lumMod val="95000"/>
                  </a:schemeClr>
                </a:solidFill>
              </a:rPr>
              <a:t>Egberti</a:t>
            </a:r>
            <a:r>
              <a:rPr lang="en-US" sz="1600" dirty="0">
                <a:solidFill>
                  <a:schemeClr val="tx1">
                    <a:lumMod val="95000"/>
                  </a:schemeClr>
                </a:solidFill>
              </a:rPr>
              <a:t>, 10</a:t>
            </a:r>
            <a:r>
              <a:rPr lang="en-US" sz="1600" baseline="30000" dirty="0">
                <a:solidFill>
                  <a:schemeClr val="tx1">
                    <a:lumMod val="95000"/>
                  </a:schemeClr>
                </a:solidFill>
              </a:rPr>
              <a:t>th</a:t>
            </a:r>
            <a:r>
              <a:rPr lang="en-US" sz="1600" dirty="0">
                <a:solidFill>
                  <a:schemeClr val="tx1">
                    <a:lumMod val="95000"/>
                  </a:schemeClr>
                </a:solidFill>
              </a:rPr>
              <a:t> c., </a:t>
            </a:r>
            <a:r>
              <a:rPr lang="en-US" sz="1600" dirty="0" err="1">
                <a:solidFill>
                  <a:schemeClr val="tx1">
                    <a:lumMod val="95000"/>
                  </a:schemeClr>
                </a:solidFill>
              </a:rPr>
              <a:t>Stadtbibliotheque</a:t>
            </a:r>
            <a:r>
              <a:rPr lang="en-US" sz="1600" dirty="0">
                <a:solidFill>
                  <a:schemeClr val="tx1">
                    <a:lumMod val="95000"/>
                  </a:schemeClr>
                </a:solidFill>
              </a:rPr>
              <a:t>, Trier, Germany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C0517B8-6AA8-4447-8E18-F3385D46C2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1100" y="-10886"/>
            <a:ext cx="7302500" cy="6259286"/>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1754326"/>
          </a:xfrm>
          <a:prstGeom prst="rect">
            <a:avLst/>
          </a:prstGeom>
        </p:spPr>
        <p:txBody>
          <a:bodyPr wrap="square">
            <a:spAutoFit/>
          </a:bodyPr>
          <a:lstStyle/>
          <a:p>
            <a:r>
              <a:rPr lang="en-US" sz="3600" dirty="0"/>
              <a:t>He took her by the hand and said to her, "Talitha cum," which means, "Little girl, get up!"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5:41</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4661" y="6347976"/>
            <a:ext cx="8763000" cy="338554"/>
          </a:xfrm>
          <a:prstGeom prst="rect">
            <a:avLst/>
          </a:prstGeom>
          <a:noFill/>
        </p:spPr>
        <p:txBody>
          <a:bodyPr wrap="square" rtlCol="0">
            <a:spAutoFit/>
          </a:bodyPr>
          <a:lstStyle/>
          <a:p>
            <a:pPr algn="ctr"/>
            <a:r>
              <a:rPr lang="en-US" sz="1600" dirty="0">
                <a:solidFill>
                  <a:schemeClr val="tx1">
                    <a:lumMod val="95000"/>
                  </a:schemeClr>
                </a:solidFill>
              </a:rPr>
              <a:t>The Daughter of Jairus  --  James Tissot, Brooklyn Museum,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E8E25B6-315D-4911-8131-D2B85B9FF5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4062" y="381001"/>
            <a:ext cx="8409139" cy="579119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362201"/>
            <a:ext cx="7086600" cy="1200329"/>
          </a:xfrm>
          <a:prstGeom prst="rect">
            <a:avLst/>
          </a:prstGeom>
        </p:spPr>
        <p:txBody>
          <a:bodyPr wrap="square">
            <a:spAutoFit/>
          </a:bodyPr>
          <a:lstStyle/>
          <a:p>
            <a:r>
              <a:rPr lang="en-US" sz="3600" dirty="0"/>
              <a:t>And immediately the girl got up and began to walk about …</a:t>
            </a: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5:42a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AFDB0D-6186-7D5C-ACB5-630F6D13F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2832" y="0"/>
            <a:ext cx="9802368" cy="6294120"/>
          </a:xfrm>
          <a:prstGeom prst="rect">
            <a:avLst/>
          </a:prstGeom>
        </p:spPr>
      </p:pic>
      <p:sp>
        <p:nvSpPr>
          <p:cNvPr id="4" name="TextBox 3"/>
          <p:cNvSpPr txBox="1"/>
          <p:nvPr/>
        </p:nvSpPr>
        <p:spPr>
          <a:xfrm>
            <a:off x="990600" y="6443246"/>
            <a:ext cx="10515600" cy="307777"/>
          </a:xfrm>
          <a:prstGeom prst="rect">
            <a:avLst/>
          </a:prstGeom>
          <a:noFill/>
        </p:spPr>
        <p:txBody>
          <a:bodyPr wrap="square" rtlCol="0">
            <a:spAutoFit/>
          </a:bodyPr>
          <a:lstStyle/>
          <a:p>
            <a:pPr algn="ctr"/>
            <a:r>
              <a:rPr lang="en-US" sz="1400" dirty="0">
                <a:solidFill>
                  <a:schemeClr val="tx1">
                    <a:lumMod val="95000"/>
                  </a:schemeClr>
                </a:solidFill>
              </a:rPr>
              <a:t>Jairus' Daughter  --  National Children's Hospital, Dublin, Ireland</a:t>
            </a:r>
            <a:endParaRPr lang="en-US" sz="1600" dirty="0">
              <a:solidFill>
                <a:schemeClr val="tx1">
                  <a:lumMod val="95000"/>
                </a:schemeClr>
              </a:solidFill>
            </a:endParaRP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705600" cy="1754326"/>
          </a:xfrm>
          <a:prstGeom prst="rect">
            <a:avLst/>
          </a:prstGeom>
        </p:spPr>
        <p:txBody>
          <a:bodyPr wrap="square">
            <a:spAutoFit/>
          </a:bodyPr>
          <a:lstStyle/>
          <a:p>
            <a:r>
              <a:rPr lang="en-US" sz="3600" dirty="0"/>
              <a:t>Now there was a woman who had been suffering from hemorrhages for twelve years.</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5:25</a:t>
            </a:r>
          </a:p>
        </p:txBody>
      </p:sp>
    </p:spTree>
    <p:extLst>
      <p:ext uri="{BB962C8B-B14F-4D97-AF65-F5344CB8AC3E}">
        <p14:creationId xmlns:p14="http://schemas.microsoft.com/office/powerpoint/2010/main" val="1844325615"/>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6019800"/>
            <a:ext cx="5181600" cy="584775"/>
          </a:xfrm>
          <a:prstGeom prst="rect">
            <a:avLst/>
          </a:prstGeom>
          <a:noFill/>
        </p:spPr>
        <p:txBody>
          <a:bodyPr wrap="square" rtlCol="0">
            <a:spAutoFit/>
          </a:bodyPr>
          <a:lstStyle/>
          <a:p>
            <a:pPr algn="ctr"/>
            <a:r>
              <a:rPr lang="en-US" sz="1600" dirty="0">
                <a:solidFill>
                  <a:schemeClr val="tx1">
                    <a:lumMod val="95000"/>
                  </a:schemeClr>
                </a:solidFill>
              </a:rPr>
              <a:t>Woman with the Flow of Blood  --  Frank Wesley</a:t>
            </a:r>
          </a:p>
          <a:p>
            <a:pPr algn="ct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F82753DB-47CF-533E-1B24-AD73C4154E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58921"/>
            <a:ext cx="12192000" cy="4340158"/>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Saul and Jonathan … they were swifter than eagles, they were stronger than lions. How the mighty have fallen! </a:t>
            </a:r>
            <a:endParaRPr lang="en-US" sz="3600" dirty="0">
              <a:cs typeface="Arial" pitchFamily="34" charset="0"/>
            </a:endParaRPr>
          </a:p>
        </p:txBody>
      </p:sp>
      <p:sp>
        <p:nvSpPr>
          <p:cNvPr id="4" name="TextBox 3"/>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2 Samuel 1:23ac, 19b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705600" cy="2862322"/>
          </a:xfrm>
          <a:prstGeom prst="rect">
            <a:avLst/>
          </a:prstGeom>
        </p:spPr>
        <p:txBody>
          <a:bodyPr wrap="square">
            <a:spAutoFit/>
          </a:bodyPr>
          <a:lstStyle/>
          <a:p>
            <a:r>
              <a:rPr lang="en-US" sz="3600" dirty="0"/>
              <a:t>She had heard about Jesus, and came up behind him in the crowd and touched his cloak, for she said, "If I but touch his clothes, I will be made well."</a:t>
            </a: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5:27-28</a:t>
            </a:r>
          </a:p>
        </p:txBody>
      </p:sp>
    </p:spTree>
    <p:extLst>
      <p:ext uri="{BB962C8B-B14F-4D97-AF65-F5344CB8AC3E}">
        <p14:creationId xmlns:p14="http://schemas.microsoft.com/office/powerpoint/2010/main" val="3375065428"/>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013212"/>
            <a:ext cx="2057400" cy="1815882"/>
          </a:xfrm>
          <a:prstGeom prst="rect">
            <a:avLst/>
          </a:prstGeom>
          <a:noFill/>
        </p:spPr>
        <p:txBody>
          <a:bodyPr wrap="square" rtlCol="0">
            <a:spAutoFit/>
          </a:bodyPr>
          <a:lstStyle/>
          <a:p>
            <a:pPr algn="ctr"/>
            <a:r>
              <a:rPr lang="en-US" sz="1400" dirty="0">
                <a:solidFill>
                  <a:schemeClr val="tx1">
                    <a:lumMod val="95000"/>
                  </a:schemeClr>
                </a:solidFill>
              </a:rPr>
              <a:t>The Woman Who Touched the Cloak of Jesus</a:t>
            </a:r>
          </a:p>
          <a:p>
            <a:pPr algn="ctr"/>
            <a:endParaRPr lang="en-US" sz="1400" dirty="0">
              <a:solidFill>
                <a:schemeClr val="tx1">
                  <a:lumMod val="95000"/>
                </a:schemeClr>
              </a:solidFill>
            </a:endParaRPr>
          </a:p>
          <a:p>
            <a:pPr algn="ctr"/>
            <a:r>
              <a:rPr lang="en-US" sz="1400" dirty="0" err="1">
                <a:solidFill>
                  <a:schemeClr val="tx1">
                    <a:lumMod val="95000"/>
                  </a:schemeClr>
                </a:solidFill>
              </a:rPr>
              <a:t>Mulungwishi</a:t>
            </a:r>
            <a:r>
              <a:rPr lang="en-US" sz="1400" dirty="0">
                <a:solidFill>
                  <a:schemeClr val="tx1">
                    <a:lumMod val="95000"/>
                  </a:schemeClr>
                </a:solidFill>
              </a:rPr>
              <a:t> Stained Glass Windows</a:t>
            </a:r>
          </a:p>
          <a:p>
            <a:pPr algn="ctr"/>
            <a:r>
              <a:rPr lang="en-US" sz="1400" dirty="0" err="1">
                <a:solidFill>
                  <a:schemeClr val="tx1">
                    <a:lumMod val="95000"/>
                  </a:schemeClr>
                </a:solidFill>
              </a:rPr>
              <a:t>DRCongo</a:t>
            </a:r>
            <a:endParaRPr lang="en-US" sz="1400" dirty="0">
              <a:solidFill>
                <a:schemeClr val="tx1">
                  <a:lumMod val="95000"/>
                </a:schemeClr>
              </a:solidFill>
            </a:endParaRPr>
          </a:p>
          <a:p>
            <a:pPr algn="ctr"/>
            <a:endParaRPr lang="en-US" sz="1400" dirty="0">
              <a:solidFill>
                <a:schemeClr val="tx1">
                  <a:lumMod val="95000"/>
                </a:schemeClr>
              </a:solidFill>
            </a:endParaRPr>
          </a:p>
        </p:txBody>
      </p:sp>
      <p:pic>
        <p:nvPicPr>
          <p:cNvPr id="5" name="Picture 4">
            <a:extLst>
              <a:ext uri="{FF2B5EF4-FFF2-40B4-BE49-F238E27FC236}">
                <a16:creationId xmlns:a16="http://schemas.microsoft.com/office/drawing/2014/main" id="{EF67429D-CDC6-4F69-AEBE-41FA565CFE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23303"/>
            <a:ext cx="5334000" cy="6852397"/>
          </a:xfrm>
          <a:prstGeom prst="rect">
            <a:avLst/>
          </a:prstGeom>
        </p:spPr>
      </p:pic>
    </p:spTree>
    <p:extLst>
      <p:ext uri="{BB962C8B-B14F-4D97-AF65-F5344CB8AC3E}">
        <p14:creationId xmlns:p14="http://schemas.microsoft.com/office/powerpoint/2010/main" val="4294125318"/>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105400"/>
            <a:ext cx="2286000" cy="1569660"/>
          </a:xfrm>
          <a:prstGeom prst="rect">
            <a:avLst/>
          </a:prstGeom>
          <a:noFill/>
        </p:spPr>
        <p:txBody>
          <a:bodyPr wrap="square" rtlCol="0">
            <a:spAutoFit/>
          </a:bodyPr>
          <a:lstStyle/>
          <a:p>
            <a:pPr algn="ctr"/>
            <a:r>
              <a:rPr lang="en-US" sz="1600" dirty="0">
                <a:solidFill>
                  <a:schemeClr val="tx1">
                    <a:lumMod val="95000"/>
                  </a:schemeClr>
                </a:solidFill>
              </a:rPr>
              <a:t>Christ and the Woman with the Issue of Blood</a:t>
            </a:r>
          </a:p>
          <a:p>
            <a:pPr algn="ctr"/>
            <a:endParaRPr lang="en-US" sz="1600" dirty="0">
              <a:solidFill>
                <a:schemeClr val="tx1">
                  <a:lumMod val="95000"/>
                </a:schemeClr>
              </a:solidFill>
            </a:endParaRPr>
          </a:p>
          <a:p>
            <a:pPr algn="ctr"/>
            <a:r>
              <a:rPr lang="en-US" sz="1600" dirty="0">
                <a:solidFill>
                  <a:schemeClr val="tx1">
                    <a:lumMod val="95000"/>
                  </a:schemeClr>
                </a:solidFill>
              </a:rPr>
              <a:t> James Tissot</a:t>
            </a:r>
          </a:p>
          <a:p>
            <a:pPr algn="ctr"/>
            <a:r>
              <a:rPr lang="en-US" sz="1600" dirty="0">
                <a:solidFill>
                  <a:schemeClr val="tx1">
                    <a:lumMod val="95000"/>
                  </a:schemeClr>
                </a:solidFill>
              </a:rPr>
              <a:t> Brooklyn Museum</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539590DC-C8F1-444C-97A6-7541A65646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03693" y="-1"/>
            <a:ext cx="5002307" cy="6858001"/>
          </a:xfrm>
          <a:prstGeom prst="rect">
            <a:avLst/>
          </a:prstGeom>
        </p:spPr>
      </p:pic>
    </p:spTree>
    <p:extLst>
      <p:ext uri="{BB962C8B-B14F-4D97-AF65-F5344CB8AC3E}">
        <p14:creationId xmlns:p14="http://schemas.microsoft.com/office/powerpoint/2010/main" val="1870469029"/>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671935"/>
            <a:ext cx="6705600" cy="2862322"/>
          </a:xfrm>
          <a:prstGeom prst="rect">
            <a:avLst/>
          </a:prstGeom>
        </p:spPr>
        <p:txBody>
          <a:bodyPr wrap="square">
            <a:spAutoFit/>
          </a:bodyPr>
          <a:lstStyle/>
          <a:p>
            <a:r>
              <a:rPr lang="en-US" sz="3600" dirty="0"/>
              <a:t>Immediately her hemorrhage stopped; aware that power had gone forth from him, Jesus turned about in the crowd and said, "Who touched my clothes?"</a:t>
            </a:r>
          </a:p>
        </p:txBody>
      </p:sp>
      <p:sp>
        <p:nvSpPr>
          <p:cNvPr id="5" name="TextBox 4"/>
          <p:cNvSpPr txBox="1"/>
          <p:nvPr/>
        </p:nvSpPr>
        <p:spPr>
          <a:xfrm>
            <a:off x="5562600" y="4724401"/>
            <a:ext cx="3352800" cy="461665"/>
          </a:xfrm>
          <a:prstGeom prst="rect">
            <a:avLst/>
          </a:prstGeom>
          <a:noFill/>
        </p:spPr>
        <p:txBody>
          <a:bodyPr wrap="square" rtlCol="0">
            <a:spAutoFit/>
          </a:bodyPr>
          <a:lstStyle/>
          <a:p>
            <a:pPr algn="ctr"/>
            <a:r>
              <a:rPr lang="en-US" sz="2400" dirty="0">
                <a:solidFill>
                  <a:schemeClr val="tx1">
                    <a:lumMod val="95000"/>
                  </a:schemeClr>
                </a:solidFill>
              </a:rPr>
              <a:t>Mark 5:29a, 30b</a:t>
            </a:r>
          </a:p>
        </p:txBody>
      </p:sp>
    </p:spTree>
    <p:extLst>
      <p:ext uri="{BB962C8B-B14F-4D97-AF65-F5344CB8AC3E}">
        <p14:creationId xmlns:p14="http://schemas.microsoft.com/office/powerpoint/2010/main" val="2441712133"/>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029200"/>
            <a:ext cx="2133600" cy="1384995"/>
          </a:xfrm>
          <a:prstGeom prst="rect">
            <a:avLst/>
          </a:prstGeom>
          <a:noFill/>
        </p:spPr>
        <p:txBody>
          <a:bodyPr wrap="square" rtlCol="0">
            <a:spAutoFit/>
          </a:bodyPr>
          <a:lstStyle/>
          <a:p>
            <a:pPr algn="ctr"/>
            <a:r>
              <a:rPr lang="en-US" sz="1400" dirty="0">
                <a:solidFill>
                  <a:schemeClr val="tx1">
                    <a:lumMod val="95000"/>
                  </a:schemeClr>
                </a:solidFill>
              </a:rPr>
              <a:t>Healing of the Woman with an Issue of Blood  </a:t>
            </a:r>
          </a:p>
          <a:p>
            <a:pPr algn="ctr"/>
            <a:endParaRPr lang="en-US" sz="1400" dirty="0">
              <a:solidFill>
                <a:schemeClr val="tx1">
                  <a:lumMod val="95000"/>
                </a:schemeClr>
              </a:solidFill>
            </a:endParaRPr>
          </a:p>
          <a:p>
            <a:pPr algn="ctr"/>
            <a:r>
              <a:rPr lang="en-US" sz="1400" dirty="0">
                <a:solidFill>
                  <a:schemeClr val="tx1">
                    <a:lumMod val="95000"/>
                  </a:schemeClr>
                </a:solidFill>
              </a:rPr>
              <a:t>15</a:t>
            </a:r>
            <a:r>
              <a:rPr lang="en-US" sz="1400" baseline="30000" dirty="0">
                <a:solidFill>
                  <a:schemeClr val="tx1">
                    <a:lumMod val="95000"/>
                  </a:schemeClr>
                </a:solidFill>
              </a:rPr>
              <a:t>th</a:t>
            </a:r>
            <a:r>
              <a:rPr lang="en-US" sz="1400" dirty="0">
                <a:solidFill>
                  <a:schemeClr val="tx1">
                    <a:lumMod val="95000"/>
                  </a:schemeClr>
                </a:solidFill>
              </a:rPr>
              <a:t> c. manuscript</a:t>
            </a:r>
          </a:p>
          <a:p>
            <a:pPr algn="ctr"/>
            <a:r>
              <a:rPr lang="en-US" sz="1400" dirty="0">
                <a:solidFill>
                  <a:schemeClr val="tx1">
                    <a:lumMod val="95000"/>
                  </a:schemeClr>
                </a:solidFill>
              </a:rPr>
              <a:t>Getty Open Content Program</a:t>
            </a:r>
          </a:p>
        </p:txBody>
      </p:sp>
      <p:pic>
        <p:nvPicPr>
          <p:cNvPr id="6" name="Picture 5">
            <a:extLst>
              <a:ext uri="{FF2B5EF4-FFF2-40B4-BE49-F238E27FC236}">
                <a16:creationId xmlns:a16="http://schemas.microsoft.com/office/drawing/2014/main" id="{C89DED85-C391-4068-9594-3371C0F5036A}"/>
              </a:ext>
            </a:extLst>
          </p:cNvPr>
          <p:cNvPicPr>
            <a:picLocks noChangeAspect="1"/>
          </p:cNvPicPr>
          <p:nvPr/>
        </p:nvPicPr>
        <p:blipFill>
          <a:blip r:embed="rId2"/>
          <a:stretch>
            <a:fillRect/>
          </a:stretch>
        </p:blipFill>
        <p:spPr>
          <a:xfrm>
            <a:off x="4419600" y="339503"/>
            <a:ext cx="5843588" cy="6141122"/>
          </a:xfrm>
          <a:prstGeom prst="rect">
            <a:avLst/>
          </a:prstGeom>
        </p:spPr>
      </p:pic>
    </p:spTree>
    <p:extLst>
      <p:ext uri="{BB962C8B-B14F-4D97-AF65-F5344CB8AC3E}">
        <p14:creationId xmlns:p14="http://schemas.microsoft.com/office/powerpoint/2010/main" val="486334749"/>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81078"/>
            <a:ext cx="6705600" cy="2862322"/>
          </a:xfrm>
          <a:prstGeom prst="rect">
            <a:avLst/>
          </a:prstGeom>
        </p:spPr>
        <p:txBody>
          <a:bodyPr wrap="square">
            <a:spAutoFit/>
          </a:bodyPr>
          <a:lstStyle/>
          <a:p>
            <a:r>
              <a:rPr lang="en-US" sz="3600" dirty="0"/>
              <a:t>... the woman, knowing what had happened to her, came in fear and trembling … He said to her, "Daughter, your faith has made you well; go in peace … "</a:t>
            </a: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Mark 5:33b, 34a</a:t>
            </a:r>
          </a:p>
        </p:txBody>
      </p:sp>
    </p:spTree>
    <p:extLst>
      <p:ext uri="{BB962C8B-B14F-4D97-AF65-F5344CB8AC3E}">
        <p14:creationId xmlns:p14="http://schemas.microsoft.com/office/powerpoint/2010/main" val="2931503820"/>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257800"/>
            <a:ext cx="1828800" cy="1169551"/>
          </a:xfrm>
          <a:prstGeom prst="rect">
            <a:avLst/>
          </a:prstGeom>
          <a:noFill/>
        </p:spPr>
        <p:txBody>
          <a:bodyPr wrap="square" rtlCol="0">
            <a:spAutoFit/>
          </a:bodyPr>
          <a:lstStyle/>
          <a:p>
            <a:pPr algn="ctr"/>
            <a:r>
              <a:rPr lang="en-US" sz="1400" dirty="0"/>
              <a:t>Christ and the Woman with an Issue of Blood</a:t>
            </a:r>
          </a:p>
          <a:p>
            <a:pPr algn="ctr"/>
            <a:endParaRPr lang="en-US" sz="1400" dirty="0"/>
          </a:p>
          <a:p>
            <a:pPr algn="ctr"/>
            <a:r>
              <a:rPr lang="en-US" sz="1400" dirty="0"/>
              <a:t>Louvre Museum</a:t>
            </a:r>
          </a:p>
          <a:p>
            <a:pPr algn="ctr"/>
            <a:r>
              <a:rPr lang="en-US" sz="1400" dirty="0">
                <a:solidFill>
                  <a:schemeClr val="tx1">
                    <a:lumMod val="95000"/>
                  </a:schemeClr>
                </a:solidFill>
              </a:rPr>
              <a:t>Paris, France</a:t>
            </a:r>
          </a:p>
        </p:txBody>
      </p:sp>
      <p:pic>
        <p:nvPicPr>
          <p:cNvPr id="2" name="Picture 1">
            <a:extLst>
              <a:ext uri="{FF2B5EF4-FFF2-40B4-BE49-F238E27FC236}">
                <a16:creationId xmlns:a16="http://schemas.microsoft.com/office/drawing/2014/main" id="{10C763C6-BD64-4868-B51C-7FF08B8176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59130"/>
            <a:ext cx="4114800" cy="6759299"/>
          </a:xfrm>
          <a:prstGeom prst="rect">
            <a:avLst/>
          </a:prstGeom>
        </p:spPr>
      </p:pic>
    </p:spTree>
    <p:extLst>
      <p:ext uri="{BB962C8B-B14F-4D97-AF65-F5344CB8AC3E}">
        <p14:creationId xmlns:p14="http://schemas.microsoft.com/office/powerpoint/2010/main" val="1129664439"/>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https://commons.wikimedia.org/wiki/File:Eagle_nests_at_Memorial_to_fallen_Airmen_141006-F-LX370-063.jpg</a:t>
            </a:r>
          </a:p>
          <a:p>
            <a:pPr>
              <a:buNone/>
            </a:pPr>
            <a:r>
              <a:rPr lang="en-US" sz="1600" dirty="0"/>
              <a:t>https://www.laurajamesart.com/collections/religious/</a:t>
            </a:r>
          </a:p>
          <a:p>
            <a:pPr>
              <a:buNone/>
            </a:pPr>
            <a:r>
              <a:rPr lang="en-US" sz="1600" dirty="0"/>
              <a:t>http://commons.wikimedia.org/wiki/File:Chludov_Miriam.jpg</a:t>
            </a:r>
          </a:p>
          <a:p>
            <a:pPr>
              <a:buNone/>
            </a:pPr>
            <a:r>
              <a:rPr lang="en-US" sz="1600" dirty="0"/>
              <a:t>http://diglib.library.vanderbilt.edu/act-imagelink.pl?RC=49628</a:t>
            </a:r>
          </a:p>
          <a:p>
            <a:pPr>
              <a:buNone/>
            </a:pPr>
            <a:r>
              <a:rPr lang="en-US" sz="1600" dirty="0"/>
              <a:t>http://diglib.library.vanderbilt.edu/act-imagelink.pl?RC=56455</a:t>
            </a:r>
          </a:p>
          <a:p>
            <a:pPr>
              <a:buNone/>
            </a:pPr>
            <a:r>
              <a:rPr lang="en-US" sz="1600" dirty="0"/>
              <a:t>https://commons.wikimedia.org/wiki/File:CodexEgberti-Fol025-RessurectionOfJairusDaughter.jpg</a:t>
            </a:r>
          </a:p>
          <a:p>
            <a:pPr>
              <a:buNone/>
            </a:pPr>
            <a:r>
              <a:rPr lang="en-US" sz="1600" dirty="0"/>
              <a:t>https://commons.wikimedia.org/wiki/File:Brooklyn_Museum_-_The_Daughter_of_Jairus_(La_fille_de_Z%C3%A4ire)_-_James_Tissot_-_overall.jpg</a:t>
            </a:r>
          </a:p>
          <a:p>
            <a:pPr>
              <a:buNone/>
            </a:pPr>
            <a:r>
              <a:rPr lang="en-US" sz="1600" dirty="0"/>
              <a:t>http://www.flickr.com/photos/feargal/6410830967/</a:t>
            </a:r>
          </a:p>
          <a:p>
            <a:pPr>
              <a:buNone/>
            </a:pPr>
            <a:r>
              <a:rPr lang="en-US" sz="1600" dirty="0"/>
              <a:t>Estate of Frank Wesley, http://www.frankwesleyart.com/main_page.htm</a:t>
            </a:r>
          </a:p>
          <a:p>
            <a:pPr>
              <a:buNone/>
            </a:pPr>
            <a:r>
              <a:rPr lang="en-US" sz="1600" dirty="0"/>
              <a:t>https://www.flickr.com/photos/umccongo/2188556416</a:t>
            </a:r>
          </a:p>
          <a:p>
            <a:pPr>
              <a:buNone/>
            </a:pPr>
            <a:r>
              <a:rPr lang="en-US" sz="1600" dirty="0"/>
              <a:t>https://commons.wikimedia.org/wiki/File:Brooklyn_Museum_-_The_Woman_with_an_Issue_of_Blood_(L%27h%C3%A9moro%C3%AFsse)_-_James_Tissot.jpg</a:t>
            </a:r>
          </a:p>
          <a:p>
            <a:pPr>
              <a:buNone/>
            </a:pPr>
            <a:r>
              <a:rPr lang="en-US" sz="1600" dirty="0"/>
              <a:t>Digital image courtesy of the Getty's Open Content Program. http://www.getty.edu/art/collection/objects/2048/unknown-maker-the-healing-of-a-woman-with-an-issue-of-blood-german-about-1400-1410/</a:t>
            </a:r>
          </a:p>
          <a:p>
            <a:pPr>
              <a:buNone/>
            </a:pPr>
            <a:r>
              <a:rPr lang="en-US" sz="1600" dirty="0"/>
              <a:t>https://commons.wikimedia.org/wiki/File:Sarcophage_%C3%A0_arbres,_Louvre_00.JPG</a:t>
            </a:r>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6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019800"/>
            <a:ext cx="8763000" cy="338554"/>
          </a:xfrm>
          <a:prstGeom prst="rect">
            <a:avLst/>
          </a:prstGeom>
          <a:noFill/>
        </p:spPr>
        <p:txBody>
          <a:bodyPr wrap="square" rtlCol="0">
            <a:spAutoFit/>
          </a:bodyPr>
          <a:lstStyle/>
          <a:p>
            <a:pPr algn="ctr"/>
            <a:r>
              <a:rPr lang="en-US" sz="1600" dirty="0">
                <a:solidFill>
                  <a:schemeClr val="tx1">
                    <a:lumMod val="95000"/>
                  </a:schemeClr>
                </a:solidFill>
              </a:rPr>
              <a:t>Rescued, Disabled Eagle  --  Memorial Park, Joint Base Elmendorf-Richardson, Alaska</a:t>
            </a:r>
          </a:p>
        </p:txBody>
      </p:sp>
      <p:pic>
        <p:nvPicPr>
          <p:cNvPr id="5" name="Picture 4">
            <a:extLst>
              <a:ext uri="{FF2B5EF4-FFF2-40B4-BE49-F238E27FC236}">
                <a16:creationId xmlns:a16="http://schemas.microsoft.com/office/drawing/2014/main" id="{537DD84B-4345-4DC5-8D66-C3F6E7F270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14400"/>
            <a:ext cx="12192000" cy="462476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6858000" cy="2308324"/>
          </a:xfrm>
          <a:prstGeom prst="rect">
            <a:avLst/>
          </a:prstGeom>
        </p:spPr>
        <p:txBody>
          <a:bodyPr wrap="square">
            <a:spAutoFit/>
          </a:bodyPr>
          <a:lstStyle/>
          <a:p>
            <a:r>
              <a:rPr lang="en-US" sz="3600" dirty="0"/>
              <a:t>The steadfast love of the Lord never ceases, his mercies never come to an end; they are new every morning; great is your faithfulness.</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Lamentations 3:22-23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5562600"/>
            <a:ext cx="2590800" cy="1107996"/>
          </a:xfrm>
          <a:prstGeom prst="rect">
            <a:avLst/>
          </a:prstGeom>
          <a:noFill/>
        </p:spPr>
        <p:txBody>
          <a:bodyPr wrap="square" rtlCol="0">
            <a:spAutoFit/>
          </a:bodyPr>
          <a:lstStyle/>
          <a:p>
            <a:pPr algn="ctr"/>
            <a:r>
              <a:rPr lang="en-US" sz="1600" dirty="0">
                <a:solidFill>
                  <a:schemeClr val="tx1">
                    <a:lumMod val="95000"/>
                  </a:schemeClr>
                </a:solidFill>
              </a:rPr>
              <a:t>Sermon on the Mount</a:t>
            </a:r>
          </a:p>
          <a:p>
            <a:pPr algn="ctr"/>
            <a:endParaRPr lang="en-US" sz="1600" dirty="0">
              <a:solidFill>
                <a:schemeClr val="tx1">
                  <a:lumMod val="95000"/>
                </a:schemeClr>
              </a:solidFill>
            </a:endParaRPr>
          </a:p>
          <a:p>
            <a:pPr algn="ctr"/>
            <a:r>
              <a:rPr lang="en-US" sz="1600" dirty="0">
                <a:solidFill>
                  <a:schemeClr val="tx1">
                    <a:lumMod val="95000"/>
                  </a:schemeClr>
                </a:solidFill>
              </a:rPr>
              <a:t> Laura James</a:t>
            </a:r>
          </a:p>
          <a:p>
            <a:pPr algn="ctr"/>
            <a:r>
              <a:rPr lang="en-US" sz="1600" dirty="0">
                <a:solidFill>
                  <a:schemeClr val="tx1">
                    <a:lumMod val="95000"/>
                  </a:schemeClr>
                </a:solidFill>
              </a:rPr>
              <a:t>New York, NY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AE0146D-E754-4176-8F98-6F1EF97C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3647" y="0"/>
            <a:ext cx="6048953"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You have turned my mourning into dancing; you have taken off my sackcloth and clothed me with joy …</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30:11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443246"/>
            <a:ext cx="12573000" cy="307777"/>
          </a:xfrm>
          <a:prstGeom prst="rect">
            <a:avLst/>
          </a:prstGeom>
          <a:noFill/>
        </p:spPr>
        <p:txBody>
          <a:bodyPr wrap="square" rtlCol="0">
            <a:spAutoFit/>
          </a:bodyPr>
          <a:lstStyle/>
          <a:p>
            <a:pPr algn="ctr"/>
            <a:r>
              <a:rPr lang="en-US" sz="1400" dirty="0">
                <a:solidFill>
                  <a:schemeClr val="tx1">
                    <a:lumMod val="95000"/>
                  </a:schemeClr>
                </a:solidFill>
              </a:rPr>
              <a:t>Song of Miriam  --  </a:t>
            </a:r>
            <a:r>
              <a:rPr lang="en-US" sz="1400" dirty="0" err="1">
                <a:solidFill>
                  <a:schemeClr val="tx1">
                    <a:lumMod val="95000"/>
                  </a:schemeClr>
                </a:solidFill>
              </a:rPr>
              <a:t>Chludov</a:t>
            </a:r>
            <a:r>
              <a:rPr lang="en-US" sz="1400" dirty="0">
                <a:solidFill>
                  <a:schemeClr val="tx1">
                    <a:lumMod val="95000"/>
                  </a:schemeClr>
                </a:solidFill>
              </a:rPr>
              <a:t> Psalter,  State Historical Museum, Moscow</a:t>
            </a:r>
            <a:endParaRPr lang="en-US" sz="1600" dirty="0">
              <a:solidFill>
                <a:schemeClr val="tx1">
                  <a:lumMod val="95000"/>
                </a:schemeClr>
              </a:solidFill>
            </a:endParaRPr>
          </a:p>
        </p:txBody>
      </p:sp>
      <p:pic>
        <p:nvPicPr>
          <p:cNvPr id="7" name="Picture 6">
            <a:extLst>
              <a:ext uri="{FF2B5EF4-FFF2-40B4-BE49-F238E27FC236}">
                <a16:creationId xmlns:a16="http://schemas.microsoft.com/office/drawing/2014/main" id="{7A064300-FAC0-6ED6-0A23-DAE953F5D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2200" y="70735"/>
            <a:ext cx="7620000" cy="6253865"/>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295400"/>
            <a:ext cx="6934200" cy="2862322"/>
          </a:xfrm>
          <a:prstGeom prst="rect">
            <a:avLst/>
          </a:prstGeom>
        </p:spPr>
        <p:txBody>
          <a:bodyPr wrap="square">
            <a:spAutoFit/>
          </a:bodyPr>
          <a:lstStyle/>
          <a:p>
            <a:r>
              <a:rPr lang="en-US" sz="3600" dirty="0"/>
              <a:t>I do not mean that there should be relief for others and pressure on you, but it is a question of a fair balance between your present abundance and their need …</a:t>
            </a:r>
            <a:endParaRPr lang="en-US" sz="3600" dirty="0">
              <a:cs typeface="Arial" pitchFamily="34" charset="0"/>
            </a:endParaRPr>
          </a:p>
        </p:txBody>
      </p:sp>
      <p:sp>
        <p:nvSpPr>
          <p:cNvPr id="5" name="TextBox 4"/>
          <p:cNvSpPr txBox="1"/>
          <p:nvPr/>
        </p:nvSpPr>
        <p:spPr>
          <a:xfrm>
            <a:off x="5715000" y="45720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8:13-14</a:t>
            </a:r>
          </a:p>
        </p:txBody>
      </p:sp>
    </p:spTree>
    <p:extLst>
      <p:ext uri="{BB962C8B-B14F-4D97-AF65-F5344CB8AC3E}">
        <p14:creationId xmlns:p14="http://schemas.microsoft.com/office/powerpoint/2010/main" val="23682900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8455" y="5961013"/>
            <a:ext cx="8763000" cy="338554"/>
          </a:xfrm>
          <a:prstGeom prst="rect">
            <a:avLst/>
          </a:prstGeom>
          <a:noFill/>
        </p:spPr>
        <p:txBody>
          <a:bodyPr wrap="square" rtlCol="0">
            <a:spAutoFit/>
          </a:bodyPr>
          <a:lstStyle/>
          <a:p>
            <a:pPr algn="ctr"/>
            <a:r>
              <a:rPr lang="en-US" sz="1600" dirty="0">
                <a:solidFill>
                  <a:schemeClr val="tx1">
                    <a:lumMod val="95000"/>
                  </a:schemeClr>
                </a:solidFill>
              </a:rPr>
              <a:t>Agape Meal  --  3</a:t>
            </a:r>
            <a:r>
              <a:rPr lang="en-US" sz="1600" baseline="30000" dirty="0">
                <a:solidFill>
                  <a:schemeClr val="tx1">
                    <a:lumMod val="95000"/>
                  </a:schemeClr>
                </a:solidFill>
              </a:rPr>
              <a:t>rd</a:t>
            </a:r>
            <a:r>
              <a:rPr lang="en-US" sz="1600" dirty="0">
                <a:solidFill>
                  <a:schemeClr val="tx1">
                    <a:lumMod val="95000"/>
                  </a:schemeClr>
                </a:solidFill>
              </a:rPr>
              <a:t> century, Catacomb of </a:t>
            </a:r>
            <a:r>
              <a:rPr lang="en-US" sz="1600" dirty="0" err="1">
                <a:solidFill>
                  <a:schemeClr val="tx1">
                    <a:lumMod val="95000"/>
                  </a:schemeClr>
                </a:solidFill>
              </a:rPr>
              <a:t>Domitilla</a:t>
            </a:r>
            <a:r>
              <a:rPr lang="it-IT" sz="1600" dirty="0">
                <a:solidFill>
                  <a:schemeClr val="tx1">
                    <a:lumMod val="95000"/>
                  </a:schemeClr>
                </a:solidFill>
              </a:rPr>
              <a:t>, Rome,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8413CF0-A3E8-42FE-8C87-629935EC5951}"/>
              </a:ext>
            </a:extLst>
          </p:cNvPr>
          <p:cNvPicPr>
            <a:picLocks noChangeAspect="1"/>
          </p:cNvPicPr>
          <p:nvPr/>
        </p:nvPicPr>
        <p:blipFill>
          <a:blip r:embed="rId2"/>
          <a:stretch>
            <a:fillRect/>
          </a:stretch>
        </p:blipFill>
        <p:spPr>
          <a:xfrm>
            <a:off x="1800511" y="727710"/>
            <a:ext cx="8791289" cy="410718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581</TotalTime>
  <Words>934</Words>
  <Application>Microsoft Office PowerPoint</Application>
  <PresentationFormat>Widescreen</PresentationFormat>
  <Paragraphs>77</Paragraphs>
  <Slides>27</Slides>
  <Notes>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First Sunday after Christmas Day Year A</vt:lpstr>
      <vt:lpstr>Sixth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155</cp:revision>
  <dcterms:created xsi:type="dcterms:W3CDTF">2016-08-31T16:46:43Z</dcterms:created>
  <dcterms:modified xsi:type="dcterms:W3CDTF">2023-10-12T16:17:11Z</dcterms:modified>
</cp:coreProperties>
</file>