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10" r:id="rId3"/>
    <p:sldId id="411" r:id="rId4"/>
    <p:sldId id="282" r:id="rId5"/>
    <p:sldId id="382" r:id="rId6"/>
    <p:sldId id="383" r:id="rId7"/>
    <p:sldId id="386" r:id="rId8"/>
    <p:sldId id="385" r:id="rId9"/>
    <p:sldId id="412" r:id="rId10"/>
    <p:sldId id="409" r:id="rId11"/>
    <p:sldId id="392" r:id="rId12"/>
    <p:sldId id="391" r:id="rId13"/>
    <p:sldId id="390"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5F4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9FBDC-A58D-41EA-AEE2-AF97990EFD0E}" v="5" dt="2023-10-12T16:50:16.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44" autoAdjust="0"/>
    <p:restoredTop sz="94660"/>
  </p:normalViewPr>
  <p:slideViewPr>
    <p:cSldViewPr>
      <p:cViewPr varScale="1">
        <p:scale>
          <a:sx n="75" d="100"/>
          <a:sy n="75" d="100"/>
        </p:scale>
        <p:origin x="245"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7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7CE9FBDC-A58D-41EA-AEE2-AF97990EFD0E}"/>
    <pc:docChg chg="modSld">
      <pc:chgData name="Charlotte Lew" userId="" providerId="" clId="Web-{7CE9FBDC-A58D-41EA-AEE2-AF97990EFD0E}" dt="2023-10-12T16:50:14.602" v="3" actId="20577"/>
      <pc:docMkLst>
        <pc:docMk/>
      </pc:docMkLst>
      <pc:sldChg chg="modSp">
        <pc:chgData name="Charlotte Lew" userId="" providerId="" clId="Web-{7CE9FBDC-A58D-41EA-AEE2-AF97990EFD0E}" dt="2023-10-12T16:50:14.602" v="3" actId="20577"/>
        <pc:sldMkLst>
          <pc:docMk/>
          <pc:sldMk cId="0" sldId="256"/>
        </pc:sldMkLst>
        <pc:spChg chg="mod">
          <ac:chgData name="Charlotte Lew" userId="" providerId="" clId="Web-{7CE9FBDC-A58D-41EA-AEE2-AF97990EFD0E}" dt="2023-10-12T16:50:14.602" v="3"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82420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15</a:t>
            </a:fld>
            <a:endParaRPr lang="en-US"/>
          </a:p>
        </p:txBody>
      </p:sp>
    </p:spTree>
    <p:extLst>
      <p:ext uri="{BB962C8B-B14F-4D97-AF65-F5344CB8AC3E}">
        <p14:creationId xmlns:p14="http://schemas.microsoft.com/office/powerpoint/2010/main" val="326248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295400"/>
            <a:ext cx="8229600" cy="1698625"/>
          </a:xfrm>
        </p:spPr>
        <p:txBody>
          <a:bodyPr>
            <a:noAutofit/>
          </a:bodyPr>
          <a:lstStyle/>
          <a:p>
            <a:r>
              <a:rPr lang="en-US" sz="8000" dirty="0"/>
              <a:t>Twenty-Fourth Sunday after Pentecost</a:t>
            </a:r>
          </a:p>
        </p:txBody>
      </p:sp>
      <p:sp>
        <p:nvSpPr>
          <p:cNvPr id="3" name="Subtitle 2"/>
          <p:cNvSpPr>
            <a:spLocks noGrp="1"/>
          </p:cNvSpPr>
          <p:nvPr>
            <p:ph type="subTitle" idx="1"/>
          </p:nvPr>
        </p:nvSpPr>
        <p:spPr>
          <a:xfrm>
            <a:off x="4693920" y="40767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295400" y="4904740"/>
            <a:ext cx="5334000" cy="1815882"/>
          </a:xfrm>
          <a:prstGeom prst="rect">
            <a:avLst/>
          </a:prstGeom>
          <a:solidFill>
            <a:srgbClr val="755F47">
              <a:alpha val="70000"/>
            </a:srgbClr>
          </a:solidFill>
        </p:spPr>
        <p:txBody>
          <a:bodyPr wrap="square">
            <a:spAutoFit/>
          </a:bodyPr>
          <a:lstStyle/>
          <a:p>
            <a:pPr algn="ctr"/>
            <a:r>
              <a:rPr lang="en-US" sz="2800" dirty="0"/>
              <a:t>Ruth 1:1-18 and Psalm 146  Deuteronomy 6:1-9 and Psalm 119:1-8 </a:t>
            </a:r>
          </a:p>
          <a:p>
            <a:pPr algn="ctr"/>
            <a:r>
              <a:rPr lang="en-US" sz="2800" dirty="0"/>
              <a:t>Hebrews 9:11-14  •  Mark 12:28-34</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2209800"/>
            <a:ext cx="6934200" cy="1754326"/>
          </a:xfrm>
          <a:prstGeom prst="rect">
            <a:avLst/>
          </a:prstGeom>
        </p:spPr>
        <p:txBody>
          <a:bodyPr wrap="square">
            <a:spAutoFit/>
          </a:bodyPr>
          <a:lstStyle/>
          <a:p>
            <a:r>
              <a:rPr lang="en-US" sz="3600" dirty="0"/>
              <a:t>You shall love the LORD your God with all your heart, and with all your soul, and with all your might.</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6:5</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334000"/>
            <a:ext cx="1524000" cy="1692771"/>
          </a:xfrm>
          <a:prstGeom prst="rect">
            <a:avLst/>
          </a:prstGeom>
          <a:noFill/>
        </p:spPr>
        <p:txBody>
          <a:bodyPr wrap="square" rtlCol="0">
            <a:spAutoFit/>
          </a:bodyPr>
          <a:lstStyle/>
          <a:p>
            <a:pPr algn="ctr"/>
            <a:r>
              <a:rPr lang="en-US" sz="1400" dirty="0">
                <a:solidFill>
                  <a:schemeClr val="tx1">
                    <a:lumMod val="95000"/>
                  </a:schemeClr>
                </a:solidFill>
              </a:rPr>
              <a:t>Mother Earth</a:t>
            </a:r>
          </a:p>
          <a:p>
            <a:pPr algn="ctr"/>
            <a:endParaRPr lang="en-US" sz="1400" dirty="0">
              <a:solidFill>
                <a:schemeClr val="tx1">
                  <a:lumMod val="95000"/>
                </a:schemeClr>
              </a:solidFill>
            </a:endParaRPr>
          </a:p>
          <a:p>
            <a:pPr algn="ctr"/>
            <a:r>
              <a:rPr lang="en-US" sz="1400" dirty="0" err="1">
                <a:solidFill>
                  <a:schemeClr val="tx1">
                    <a:lumMod val="95000"/>
                  </a:schemeClr>
                </a:solidFill>
              </a:rPr>
              <a:t>Nandor</a:t>
            </a:r>
            <a:r>
              <a:rPr lang="en-US" sz="1400" dirty="0">
                <a:solidFill>
                  <a:schemeClr val="tx1">
                    <a:lumMod val="95000"/>
                  </a:schemeClr>
                </a:solidFill>
              </a:rPr>
              <a:t> Wagner</a:t>
            </a:r>
          </a:p>
          <a:p>
            <a:pPr algn="ctr"/>
            <a:r>
              <a:rPr lang="en-US" sz="1400" dirty="0">
                <a:solidFill>
                  <a:schemeClr val="tx1">
                    <a:lumMod val="95000"/>
                  </a:schemeClr>
                </a:solidFill>
              </a:rPr>
              <a:t>Budapest, Hungary</a:t>
            </a:r>
          </a:p>
          <a:p>
            <a:pPr algn="ctr"/>
            <a:endParaRPr lang="en-US" sz="1600" dirty="0">
              <a:solidFill>
                <a:schemeClr val="tx1">
                  <a:lumMod val="95000"/>
                </a:schemeClr>
              </a:solidFill>
            </a:endParaRPr>
          </a:p>
          <a:p>
            <a:pPr algn="ct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43E1B27-81FA-4857-A8C8-79A64BA927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6934200" cy="2308324"/>
          </a:xfrm>
          <a:prstGeom prst="rect">
            <a:avLst/>
          </a:prstGeom>
        </p:spPr>
        <p:txBody>
          <a:bodyPr wrap="square">
            <a:spAutoFit/>
          </a:bodyPr>
          <a:lstStyle/>
          <a:p>
            <a:r>
              <a:rPr lang="en-US" sz="3600" dirty="0"/>
              <a:t>Christ came as a high priest … not with the blood of goats and calves, but with his own blood, thus obtaining eternal redemption.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Hebrews 9:11a, 12b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675293"/>
            <a:ext cx="1828800" cy="954107"/>
          </a:xfrm>
          <a:prstGeom prst="rect">
            <a:avLst/>
          </a:prstGeom>
          <a:noFill/>
        </p:spPr>
        <p:txBody>
          <a:bodyPr wrap="square" rtlCol="0">
            <a:spAutoFit/>
          </a:bodyPr>
          <a:lstStyle/>
          <a:p>
            <a:pPr algn="ctr"/>
            <a:r>
              <a:rPr lang="en-US" sz="1400" dirty="0">
                <a:solidFill>
                  <a:schemeClr val="tx1">
                    <a:lumMod val="95000"/>
                  </a:schemeClr>
                </a:solidFill>
              </a:rPr>
              <a:t>Christ  Crucified on a Tree</a:t>
            </a:r>
          </a:p>
          <a:p>
            <a:pPr algn="ctr"/>
            <a:endParaRPr lang="en-US" sz="1400" dirty="0">
              <a:solidFill>
                <a:schemeClr val="tx1">
                  <a:lumMod val="95000"/>
                </a:schemeClr>
              </a:solidFill>
            </a:endParaRPr>
          </a:p>
          <a:p>
            <a:pPr algn="ctr"/>
            <a:r>
              <a:rPr lang="en-US" sz="1400" dirty="0" err="1">
                <a:solidFill>
                  <a:schemeClr val="tx1">
                    <a:lumMod val="95000"/>
                  </a:schemeClr>
                </a:solidFill>
              </a:rPr>
              <a:t>Ouidah</a:t>
            </a:r>
            <a:r>
              <a:rPr lang="en-US" sz="1400" dirty="0">
                <a:solidFill>
                  <a:schemeClr val="tx1">
                    <a:lumMod val="95000"/>
                  </a:schemeClr>
                </a:solidFill>
              </a:rPr>
              <a:t>, Benin</a:t>
            </a:r>
            <a:endParaRPr lang="en-US" sz="1600" dirty="0">
              <a:solidFill>
                <a:schemeClr val="tx1">
                  <a:lumMod val="95000"/>
                </a:schemeClr>
              </a:solidFill>
            </a:endParaRPr>
          </a:p>
        </p:txBody>
      </p:sp>
      <p:pic>
        <p:nvPicPr>
          <p:cNvPr id="8" name="Picture 7">
            <a:extLst>
              <a:ext uri="{FF2B5EF4-FFF2-40B4-BE49-F238E27FC236}">
                <a16:creationId xmlns:a16="http://schemas.microsoft.com/office/drawing/2014/main" id="{FAC72F2E-31B4-43D1-9298-44D565FDD485}"/>
              </a:ext>
            </a:extLst>
          </p:cNvPr>
          <p:cNvPicPr>
            <a:picLocks noChangeAspect="1"/>
          </p:cNvPicPr>
          <p:nvPr/>
        </p:nvPicPr>
        <p:blipFill>
          <a:blip r:embed="rId2"/>
          <a:stretch>
            <a:fillRect/>
          </a:stretch>
        </p:blipFill>
        <p:spPr>
          <a:xfrm>
            <a:off x="4038600" y="50800"/>
            <a:ext cx="5105400" cy="68072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858000" cy="2308324"/>
          </a:xfrm>
          <a:prstGeom prst="rect">
            <a:avLst/>
          </a:prstGeom>
        </p:spPr>
        <p:txBody>
          <a:bodyPr wrap="square">
            <a:spAutoFit/>
          </a:bodyPr>
          <a:lstStyle/>
          <a:p>
            <a:r>
              <a:rPr lang="en-US" sz="3600" dirty="0"/>
              <a:t>One of the scribes came near and … asked him, "Which commandment is the first of all?"</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12:28ac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The Scribe Stood to Tempt Jesus  --  James Tissot, Brooklyn Museum, New York, NY</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41D02C2C-7FD9-4BDA-B7DE-ED819EBFDC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0" y="339969"/>
            <a:ext cx="8534400" cy="581464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477000" cy="1754326"/>
          </a:xfrm>
          <a:prstGeom prst="rect">
            <a:avLst/>
          </a:prstGeom>
        </p:spPr>
        <p:txBody>
          <a:bodyPr wrap="square">
            <a:spAutoFit/>
          </a:bodyPr>
          <a:lstStyle/>
          <a:p>
            <a:r>
              <a:rPr lang="en-US" sz="3600" dirty="0"/>
              <a:t>Jesus answered, "The first is, 'Hear, O Israel: the Lord our God, the Lord is one;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2:29</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Vision  --  Frederic Church, Cooper-Hewitt Museum, New York,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1B1D489-1568-4C77-BBF9-5F07E2BA0A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0"/>
            <a:ext cx="8855767" cy="6172201"/>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you shall love the Lord your God with all your heart, and with all your soul, and with all your mind, and with all your strength.'</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12:30</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562600"/>
            <a:ext cx="1905000" cy="1169551"/>
          </a:xfrm>
          <a:prstGeom prst="rect">
            <a:avLst/>
          </a:prstGeom>
          <a:noFill/>
        </p:spPr>
        <p:txBody>
          <a:bodyPr wrap="square" rtlCol="0">
            <a:spAutoFit/>
          </a:bodyPr>
          <a:lstStyle/>
          <a:p>
            <a:pPr algn="ctr"/>
            <a:r>
              <a:rPr lang="en-US" sz="1400" dirty="0">
                <a:solidFill>
                  <a:schemeClr val="tx1">
                    <a:lumMod val="95000"/>
                  </a:schemeClr>
                </a:solidFill>
              </a:rPr>
              <a:t>Caritas</a:t>
            </a:r>
          </a:p>
          <a:p>
            <a:pPr algn="ctr"/>
            <a:endParaRPr lang="en-US" sz="1400" dirty="0">
              <a:solidFill>
                <a:schemeClr val="tx1">
                  <a:lumMod val="95000"/>
                </a:schemeClr>
              </a:solidFill>
            </a:endParaRPr>
          </a:p>
          <a:p>
            <a:pPr algn="ctr"/>
            <a:r>
              <a:rPr lang="en-US" sz="1400" dirty="0">
                <a:solidFill>
                  <a:schemeClr val="tx1">
                    <a:lumMod val="95000"/>
                  </a:schemeClr>
                </a:solidFill>
              </a:rPr>
              <a:t>William Wilson</a:t>
            </a:r>
          </a:p>
          <a:p>
            <a:pPr algn="ctr"/>
            <a:r>
              <a:rPr lang="en-US" sz="1400" dirty="0">
                <a:solidFill>
                  <a:schemeClr val="tx1">
                    <a:lumMod val="95000"/>
                  </a:schemeClr>
                </a:solidFill>
              </a:rPr>
              <a:t>St. Mungo Cathedral</a:t>
            </a:r>
          </a:p>
          <a:p>
            <a:pPr algn="ctr"/>
            <a:r>
              <a:rPr lang="en-US" sz="1400" dirty="0">
                <a:solidFill>
                  <a:schemeClr val="tx1">
                    <a:lumMod val="95000"/>
                  </a:schemeClr>
                </a:solidFill>
              </a:rPr>
              <a:t>Glasgow, Scotland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A4F57E8B-0708-4936-B352-8FB02B41F1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1"/>
            <a:ext cx="4765104" cy="6828817"/>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Naomi said to her two daughters-in-law, "Go back … to your mother's house. May the LORD deal kindly with you, as you have dealt with me.</a:t>
            </a:r>
            <a:endParaRPr lang="en-US" sz="3600" dirty="0">
              <a:cs typeface="Arial" pitchFamily="34" charset="0"/>
            </a:endParaRPr>
          </a:p>
        </p:txBody>
      </p:sp>
      <p:sp>
        <p:nvSpPr>
          <p:cNvPr id="5" name="TextBox 4"/>
          <p:cNvSpPr txBox="1"/>
          <p:nvPr/>
        </p:nvSpPr>
        <p:spPr>
          <a:xfrm>
            <a:off x="5715000" y="4876801"/>
            <a:ext cx="3352800" cy="461665"/>
          </a:xfrm>
          <a:prstGeom prst="rect">
            <a:avLst/>
          </a:prstGeom>
          <a:noFill/>
        </p:spPr>
        <p:txBody>
          <a:bodyPr wrap="square" rtlCol="0">
            <a:spAutoFit/>
          </a:bodyPr>
          <a:lstStyle/>
          <a:p>
            <a:pPr algn="ctr"/>
            <a:r>
              <a:rPr lang="en-US" sz="2400" dirty="0">
                <a:solidFill>
                  <a:schemeClr val="tx1">
                    <a:lumMod val="95000"/>
                  </a:schemeClr>
                </a:solidFill>
              </a:rPr>
              <a:t>Ruth 1:8ac</a:t>
            </a:r>
          </a:p>
        </p:txBody>
      </p:sp>
    </p:spTree>
    <p:extLst>
      <p:ext uri="{BB962C8B-B14F-4D97-AF65-F5344CB8AC3E}">
        <p14:creationId xmlns:p14="http://schemas.microsoft.com/office/powerpoint/2010/main" val="3228147510"/>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6934200" cy="2308324"/>
          </a:xfrm>
          <a:prstGeom prst="rect">
            <a:avLst/>
          </a:prstGeom>
        </p:spPr>
        <p:txBody>
          <a:bodyPr wrap="square">
            <a:spAutoFit/>
          </a:bodyPr>
          <a:lstStyle/>
          <a:p>
            <a:r>
              <a:rPr lang="en-US" sz="3600" dirty="0"/>
              <a:t>The second is this, 'You shall love your neighbor as yourself.' There is no other commandment greater than these."</a:t>
            </a:r>
            <a:endParaRPr lang="en-US" sz="3600" dirty="0">
              <a:cs typeface="Arial" pitchFamily="34" charset="0"/>
            </a:endParaRPr>
          </a:p>
        </p:txBody>
      </p:sp>
      <p:sp>
        <p:nvSpPr>
          <p:cNvPr id="5" name="TextBox 4"/>
          <p:cNvSpPr txBox="1"/>
          <p:nvPr/>
        </p:nvSpPr>
        <p:spPr>
          <a:xfrm>
            <a:off x="56388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Mark 12:31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43246"/>
            <a:ext cx="8763000" cy="307777"/>
          </a:xfrm>
          <a:prstGeom prst="rect">
            <a:avLst/>
          </a:prstGeom>
          <a:noFill/>
        </p:spPr>
        <p:txBody>
          <a:bodyPr wrap="square" rtlCol="0">
            <a:spAutoFit/>
          </a:bodyPr>
          <a:lstStyle/>
          <a:p>
            <a:pPr algn="ctr"/>
            <a:r>
              <a:rPr lang="en-US" sz="1400" dirty="0" err="1">
                <a:solidFill>
                  <a:schemeClr val="tx1">
                    <a:lumMod val="95000"/>
                  </a:schemeClr>
                </a:solidFill>
              </a:rPr>
              <a:t>Immigrantes</a:t>
            </a:r>
            <a:r>
              <a:rPr lang="en-US" sz="1400" dirty="0">
                <a:solidFill>
                  <a:schemeClr val="tx1">
                    <a:lumMod val="95000"/>
                  </a:schemeClr>
                </a:solidFill>
              </a:rPr>
              <a:t> 2  --  Yuliana Cha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5FCCB21E-937D-4CA7-854D-934811B4FE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8200" y="228600"/>
            <a:ext cx="8026400" cy="60198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6934200" cy="2862322"/>
          </a:xfrm>
          <a:prstGeom prst="rect">
            <a:avLst/>
          </a:prstGeom>
        </p:spPr>
        <p:txBody>
          <a:bodyPr wrap="square">
            <a:spAutoFit/>
          </a:bodyPr>
          <a:lstStyle/>
          <a:p>
            <a:r>
              <a:rPr lang="en-US" sz="3600" dirty="0"/>
              <a:t>Then the scribe said to him, "You are right, Teacher; … When Jesus saw that he answered wisely, he said to him, "You are not far from the kingdom of God."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12:32a, 34a</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00A0B-BBAB-41A4-A917-ED48301780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55606" y="152400"/>
            <a:ext cx="7374194" cy="6096000"/>
          </a:xfrm>
          <a:prstGeom prst="rect">
            <a:avLst/>
          </a:prstGeom>
        </p:spPr>
      </p:pic>
      <p:sp>
        <p:nvSpPr>
          <p:cNvPr id="5" name="TextBox 4">
            <a:extLst>
              <a:ext uri="{FF2B5EF4-FFF2-40B4-BE49-F238E27FC236}">
                <a16:creationId xmlns:a16="http://schemas.microsoft.com/office/drawing/2014/main" id="{C9173565-8EE0-451F-BB3A-C4A9873FB15A}"/>
              </a:ext>
            </a:extLst>
          </p:cNvPr>
          <p:cNvSpPr txBox="1"/>
          <p:nvPr/>
        </p:nvSpPr>
        <p:spPr>
          <a:xfrm>
            <a:off x="4419600" y="6400800"/>
            <a:ext cx="6172200" cy="307777"/>
          </a:xfrm>
          <a:prstGeom prst="rect">
            <a:avLst/>
          </a:prstGeom>
          <a:noFill/>
        </p:spPr>
        <p:txBody>
          <a:bodyPr wrap="square" rtlCol="0">
            <a:spAutoFit/>
          </a:bodyPr>
          <a:lstStyle/>
          <a:p>
            <a:r>
              <a:rPr lang="en-US" sz="1400" dirty="0"/>
              <a:t>Peace  --  Andre </a:t>
            </a:r>
            <a:r>
              <a:rPr lang="en-US" sz="1400" dirty="0" err="1"/>
              <a:t>Michnay</a:t>
            </a:r>
            <a:r>
              <a:rPr lang="en-US" sz="1400" dirty="0"/>
              <a:t>, </a:t>
            </a:r>
            <a:r>
              <a:rPr lang="en-US" sz="1400" dirty="0" err="1"/>
              <a:t>Oroszlány</a:t>
            </a:r>
            <a:r>
              <a:rPr lang="en-US" sz="1400" dirty="0"/>
              <a:t>, Hungary</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https://commons.wikimedia.org/wiki/File:1795-William-Blake-Naomi-entreating-Ruth-Orpah.jpg - H. Churchyard</a:t>
            </a:r>
          </a:p>
          <a:p>
            <a:pPr>
              <a:buNone/>
            </a:pPr>
            <a:r>
              <a:rPr lang="en-US" sz="1400" dirty="0"/>
              <a:t>https://commons.wikimedia.org/wiki/File:%27Ruth_and_Naomi%27_by_Jan_Victors,_1653.jpg</a:t>
            </a:r>
          </a:p>
          <a:p>
            <a:pPr>
              <a:buNone/>
            </a:pPr>
            <a:r>
              <a:rPr lang="en-US" sz="1400" dirty="0"/>
              <a:t>http://www.johnaugustswanson.com/default.cfm/PID%3d1.2.9-7.html – Copyright 1991, with permission.</a:t>
            </a:r>
          </a:p>
          <a:p>
            <a:pPr>
              <a:buNone/>
            </a:pPr>
            <a:r>
              <a:rPr lang="fr-FR" sz="1400" dirty="0"/>
              <a:t>http://www.librairie-emmanuel.fr (contact page: https://www.librairie-emmanuel.fr/contact)</a:t>
            </a:r>
            <a:endParaRPr lang="en-US" sz="1400" dirty="0"/>
          </a:p>
          <a:p>
            <a:pPr>
              <a:buNone/>
            </a:pPr>
            <a:r>
              <a:rPr lang="en-US" sz="1400" dirty="0"/>
              <a:t>https://commons.wikimedia.org/wiki/File:Mother_of_Earth_sculpture_by_Nandor_Wagner,_Ostrom_street,_2017_Budapest.jpg </a:t>
            </a:r>
          </a:p>
          <a:p>
            <a:pPr>
              <a:buNone/>
            </a:pPr>
            <a:r>
              <a:rPr lang="en-US" sz="1400" dirty="0"/>
              <a:t>https://www.flickr.com/photos/tlongacre/4275148699/ </a:t>
            </a:r>
          </a:p>
          <a:p>
            <a:pPr>
              <a:buNone/>
            </a:pPr>
            <a:r>
              <a:rPr lang="en-US" sz="1400" dirty="0"/>
              <a:t>https://commons.wikimedia.org/wiki/File:Brooklyn_Museum_-_The_Scribe_Stood_to_Tempt_Jesus_(Le_scribe_se_leva_pour_tenter_J%C3%A9sus)_-_James_Tissot_-_overall.jpg</a:t>
            </a:r>
          </a:p>
          <a:p>
            <a:pPr>
              <a:buNone/>
            </a:pPr>
            <a:r>
              <a:rPr lang="en-US" sz="1400" dirty="0"/>
              <a:t>http://commons.wikimedia.org/wiki/File:Frederic_Edwin_Church_-_Vision_of_the_Cross_-_Google_Art_Project.jpg</a:t>
            </a:r>
          </a:p>
          <a:p>
            <a:pPr>
              <a:buNone/>
            </a:pPr>
            <a:r>
              <a:rPr lang="en-US" sz="1400" dirty="0"/>
              <a:t>https://www.flickr.com/photos/paullew/8539356086/ - Fr Lawrence Lew</a:t>
            </a:r>
          </a:p>
          <a:p>
            <a:pPr>
              <a:buNone/>
            </a:pPr>
            <a:r>
              <a:rPr lang="en-US" sz="1400" dirty="0"/>
              <a:t>https://commons.m.wikimedia.org/wiki/File:Inmigrantes_2.JPG</a:t>
            </a:r>
          </a:p>
          <a:p>
            <a:pPr>
              <a:buNone/>
            </a:pPr>
            <a:r>
              <a:rPr lang="en-US" sz="1400" dirty="0"/>
              <a:t>https://commons.wikimedia.org/wiki/File:L%C3%A1nyok,_madarakkal_(Michnay_Andrea),_2018_Oroszl%C3%A1ny.jpg</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6477000"/>
            <a:ext cx="8763000" cy="307777"/>
          </a:xfrm>
          <a:prstGeom prst="rect">
            <a:avLst/>
          </a:prstGeom>
          <a:noFill/>
        </p:spPr>
        <p:txBody>
          <a:bodyPr wrap="square" rtlCol="0">
            <a:spAutoFit/>
          </a:bodyPr>
          <a:lstStyle/>
          <a:p>
            <a:pPr algn="ctr"/>
            <a:r>
              <a:rPr lang="en-US" sz="1400" dirty="0">
                <a:solidFill>
                  <a:schemeClr val="tx1">
                    <a:lumMod val="95000"/>
                  </a:schemeClr>
                </a:solidFill>
              </a:rPr>
              <a:t>Naomi Entreats Ruth to Return to Her Home  --  Jacob </a:t>
            </a:r>
            <a:r>
              <a:rPr lang="en-US" sz="1400" dirty="0" err="1">
                <a:solidFill>
                  <a:schemeClr val="tx1">
                    <a:lumMod val="95000"/>
                  </a:schemeClr>
                </a:solidFill>
              </a:rPr>
              <a:t>Pynas</a:t>
            </a:r>
            <a:r>
              <a:rPr lang="en-US" sz="1400" dirty="0">
                <a:solidFill>
                  <a:schemeClr val="tx1">
                    <a:lumMod val="95000"/>
                  </a:schemeClr>
                </a:solidFill>
              </a:rPr>
              <a:t>, Dutch, before 1650 </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0A5EE655-553F-4BF5-8E1C-39F762F986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10886"/>
            <a:ext cx="8583725" cy="6350615"/>
          </a:xfrm>
          <a:prstGeom prst="rect">
            <a:avLst/>
          </a:prstGeom>
        </p:spPr>
      </p:pic>
    </p:spTree>
    <p:extLst>
      <p:ext uri="{BB962C8B-B14F-4D97-AF65-F5344CB8AC3E}">
        <p14:creationId xmlns:p14="http://schemas.microsoft.com/office/powerpoint/2010/main" val="2896779526"/>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05000"/>
            <a:ext cx="6477000" cy="1754326"/>
          </a:xfrm>
          <a:prstGeom prst="rect">
            <a:avLst/>
          </a:prstGeom>
        </p:spPr>
        <p:txBody>
          <a:bodyPr wrap="square">
            <a:spAutoFit/>
          </a:bodyPr>
          <a:lstStyle/>
          <a:p>
            <a:r>
              <a:rPr lang="en-US" sz="3600" dirty="0"/>
              <a:t>But Ruth said, "Do not press me to leave you or to turn back from following you! </a:t>
            </a:r>
            <a:endParaRPr lang="en-US" sz="3600" dirty="0">
              <a:cs typeface="Arial" pitchFamily="34" charset="0"/>
            </a:endParaRPr>
          </a:p>
        </p:txBody>
      </p:sp>
      <p:sp>
        <p:nvSpPr>
          <p:cNvPr id="4" name="TextBox 3"/>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Ruth 1:16a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77000"/>
            <a:ext cx="8763000" cy="307777"/>
          </a:xfrm>
          <a:prstGeom prst="rect">
            <a:avLst/>
          </a:prstGeom>
          <a:noFill/>
        </p:spPr>
        <p:txBody>
          <a:bodyPr wrap="square" rtlCol="0">
            <a:spAutoFit/>
          </a:bodyPr>
          <a:lstStyle/>
          <a:p>
            <a:pPr algn="ctr"/>
            <a:r>
              <a:rPr lang="en-US" sz="1400" dirty="0">
                <a:solidFill>
                  <a:schemeClr val="tx1">
                    <a:lumMod val="95000"/>
                  </a:schemeClr>
                </a:solidFill>
              </a:rPr>
              <a:t>Naomi and Ruth  --  Jan Victors, Agnes Etherington Art Centre, Kingston, Ontario, CA</a:t>
            </a:r>
          </a:p>
        </p:txBody>
      </p:sp>
      <p:pic>
        <p:nvPicPr>
          <p:cNvPr id="5" name="Picture 4">
            <a:extLst>
              <a:ext uri="{FF2B5EF4-FFF2-40B4-BE49-F238E27FC236}">
                <a16:creationId xmlns:a16="http://schemas.microsoft.com/office/drawing/2014/main" id="{35C358C2-5022-4351-851C-86DE8A6CCF7D}"/>
              </a:ext>
            </a:extLst>
          </p:cNvPr>
          <p:cNvPicPr>
            <a:picLocks noChangeAspect="1"/>
          </p:cNvPicPr>
          <p:nvPr/>
        </p:nvPicPr>
        <p:blipFill>
          <a:blip r:embed="rId2"/>
          <a:stretch>
            <a:fillRect/>
          </a:stretch>
        </p:blipFill>
        <p:spPr>
          <a:xfrm>
            <a:off x="2173706" y="1"/>
            <a:ext cx="7844589" cy="631417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1754326"/>
          </a:xfrm>
          <a:prstGeom prst="rect">
            <a:avLst/>
          </a:prstGeom>
        </p:spPr>
        <p:txBody>
          <a:bodyPr wrap="square">
            <a:spAutoFit/>
          </a:bodyPr>
          <a:lstStyle/>
          <a:p>
            <a:r>
              <a:rPr lang="en-US" sz="3600" dirty="0"/>
              <a:t>Where you go, I will go; Where you lodge, I will lodge; your people shall be my people, and your God my God.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Ruth 1:16b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5867400"/>
            <a:ext cx="8763000" cy="307777"/>
          </a:xfrm>
          <a:prstGeom prst="rect">
            <a:avLst/>
          </a:prstGeom>
          <a:noFill/>
        </p:spPr>
        <p:txBody>
          <a:bodyPr wrap="square" rtlCol="0">
            <a:spAutoFit/>
          </a:bodyPr>
          <a:lstStyle/>
          <a:p>
            <a:pPr algn="ctr"/>
            <a:r>
              <a:rPr lang="en-US" sz="1400" dirty="0">
                <a:solidFill>
                  <a:schemeClr val="tx1">
                    <a:lumMod val="95000"/>
                  </a:schemeClr>
                </a:solidFill>
              </a:rPr>
              <a:t>Naomi and Ruth from The Story of Ruth  --  John August Swanson, serigraph, 1991</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737BF59E-0BBB-4C9E-BAFA-F027C5BEAFBF}"/>
              </a:ext>
            </a:extLst>
          </p:cNvPr>
          <p:cNvPicPr>
            <a:picLocks noChangeAspect="1"/>
          </p:cNvPicPr>
          <p:nvPr/>
        </p:nvPicPr>
        <p:blipFill>
          <a:blip r:embed="rId2"/>
          <a:stretch>
            <a:fillRect/>
          </a:stretch>
        </p:blipFill>
        <p:spPr>
          <a:xfrm>
            <a:off x="1524000" y="1834538"/>
            <a:ext cx="9144000" cy="3188925"/>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81200"/>
            <a:ext cx="6324600" cy="1754326"/>
          </a:xfrm>
          <a:prstGeom prst="rect">
            <a:avLst/>
          </a:prstGeom>
        </p:spPr>
        <p:txBody>
          <a:bodyPr wrap="square">
            <a:spAutoFit/>
          </a:bodyPr>
          <a:lstStyle/>
          <a:p>
            <a:r>
              <a:rPr lang="en-US" sz="3600" dirty="0"/>
              <a:t>The LORD watches over the strangers; he upholds the orphan and the widow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0CD8A5-88FF-4380-8ACB-315E5B44CE41}"/>
              </a:ext>
            </a:extLst>
          </p:cNvPr>
          <p:cNvSpPr txBox="1"/>
          <p:nvPr/>
        </p:nvSpPr>
        <p:spPr>
          <a:xfrm>
            <a:off x="4114800" y="6367046"/>
            <a:ext cx="7467600" cy="307777"/>
          </a:xfrm>
          <a:prstGeom prst="rect">
            <a:avLst/>
          </a:prstGeom>
          <a:noFill/>
        </p:spPr>
        <p:txBody>
          <a:bodyPr wrap="square" rtlCol="0">
            <a:spAutoFit/>
          </a:bodyPr>
          <a:lstStyle/>
          <a:p>
            <a:r>
              <a:rPr lang="en-US" sz="1400" dirty="0"/>
              <a:t>The Poor Invited to the Feast  --  JESUS MAFA, Cameroon  </a:t>
            </a:r>
          </a:p>
        </p:txBody>
      </p:sp>
      <p:pic>
        <p:nvPicPr>
          <p:cNvPr id="2" name="Picture 1">
            <a:extLst>
              <a:ext uri="{FF2B5EF4-FFF2-40B4-BE49-F238E27FC236}">
                <a16:creationId xmlns:a16="http://schemas.microsoft.com/office/drawing/2014/main" id="{A1EE8C89-5CAF-4911-BC76-D6BB36731E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4268" y="0"/>
            <a:ext cx="9199932" cy="6248400"/>
          </a:xfrm>
          <a:prstGeom prst="rect">
            <a:avLst/>
          </a:prstGeom>
        </p:spPr>
      </p:pic>
    </p:spTree>
    <p:extLst>
      <p:ext uri="{BB962C8B-B14F-4D97-AF65-F5344CB8AC3E}">
        <p14:creationId xmlns:p14="http://schemas.microsoft.com/office/powerpoint/2010/main" val="292261583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2124</TotalTime>
  <Words>834</Words>
  <Application>Microsoft Office PowerPoint</Application>
  <PresentationFormat>Widescreen</PresentationFormat>
  <Paragraphs>65</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First Sunday after Christmas Day Year A</vt:lpstr>
      <vt:lpstr>Twenty-Fourth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126</cp:revision>
  <dcterms:created xsi:type="dcterms:W3CDTF">2016-08-31T16:46:43Z</dcterms:created>
  <dcterms:modified xsi:type="dcterms:W3CDTF">2023-10-12T16:50:19Z</dcterms:modified>
</cp:coreProperties>
</file>