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4" r:id="rId4"/>
    <p:sldId id="383" r:id="rId5"/>
    <p:sldId id="382" r:id="rId6"/>
    <p:sldId id="412" r:id="rId7"/>
    <p:sldId id="413" r:id="rId8"/>
    <p:sldId id="385" r:id="rId9"/>
    <p:sldId id="386" r:id="rId10"/>
    <p:sldId id="414" r:id="rId11"/>
    <p:sldId id="387" r:id="rId12"/>
    <p:sldId id="408" r:id="rId13"/>
    <p:sldId id="415" r:id="rId14"/>
    <p:sldId id="409" r:id="rId15"/>
    <p:sldId id="390" r:id="rId16"/>
    <p:sldId id="391" r:id="rId17"/>
    <p:sldId id="392" r:id="rId18"/>
    <p:sldId id="395" r:id="rId19"/>
    <p:sldId id="396" r:id="rId20"/>
    <p:sldId id="399" r:id="rId21"/>
    <p:sldId id="400" r:id="rId22"/>
    <p:sldId id="416" r:id="rId23"/>
    <p:sldId id="410" r:id="rId24"/>
    <p:sldId id="411"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3631"/>
    <a:srgbClr val="7F747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6672F-89A8-4896-8D64-F31F8A142440}" v="7" dt="2023-10-12T16:39:02.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E116672F-89A8-4896-8D64-F31F8A142440}"/>
    <pc:docChg chg="modSld">
      <pc:chgData name="Charlotte Lew" userId="" providerId="" clId="Web-{E116672F-89A8-4896-8D64-F31F8A142440}" dt="2023-10-12T16:39:00.847" v="5" actId="20577"/>
      <pc:docMkLst>
        <pc:docMk/>
      </pc:docMkLst>
      <pc:sldChg chg="modSp">
        <pc:chgData name="Charlotte Lew" userId="" providerId="" clId="Web-{E116672F-89A8-4896-8D64-F31F8A142440}" dt="2023-10-12T16:39:00.847" v="5" actId="20577"/>
        <pc:sldMkLst>
          <pc:docMk/>
          <pc:sldMk cId="0" sldId="256"/>
        </pc:sldMkLst>
        <pc:spChg chg="mod">
          <ac:chgData name="Charlotte Lew" userId="" providerId="" clId="Web-{E116672F-89A8-4896-8D64-F31F8A142440}" dt="2023-10-12T16:39:00.847" v="5"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Nineteenth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438400" y="5473006"/>
            <a:ext cx="7391400" cy="1384995"/>
          </a:xfrm>
          <a:prstGeom prst="rect">
            <a:avLst/>
          </a:prstGeom>
          <a:solidFill>
            <a:srgbClr val="393631">
              <a:alpha val="65000"/>
            </a:srgbClr>
          </a:solidFill>
        </p:spPr>
        <p:txBody>
          <a:bodyPr wrap="square">
            <a:spAutoFit/>
          </a:bodyPr>
          <a:lstStyle/>
          <a:p>
            <a:pPr algn="ctr"/>
            <a:r>
              <a:rPr lang="en-US" sz="2800" dirty="0"/>
              <a:t>Esther 7:1-6, 9-10; 9:20-22 and Psalm 124</a:t>
            </a:r>
          </a:p>
          <a:p>
            <a:pPr algn="ctr"/>
            <a:r>
              <a:rPr lang="en-US" sz="2800" dirty="0"/>
              <a:t>Numbers 11:4-6, 10-16, 24-29 and Psalm 19:7-14  </a:t>
            </a:r>
          </a:p>
          <a:p>
            <a:pPr algn="ctr"/>
            <a:r>
              <a:rPr lang="en-US" sz="2800" dirty="0"/>
              <a:t>James 5:13-20  •  Mark 9:38-50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7578" y="6172200"/>
            <a:ext cx="11093900" cy="533400"/>
          </a:xfrm>
          <a:prstGeom prst="rect">
            <a:avLst/>
          </a:prstGeom>
          <a:noFill/>
        </p:spPr>
        <p:txBody>
          <a:bodyPr wrap="square" rtlCol="0">
            <a:spAutoFit/>
          </a:bodyPr>
          <a:lstStyle/>
          <a:p>
            <a:pPr algn="ctr"/>
            <a:r>
              <a:rPr lang="en-US" sz="1400" dirty="0">
                <a:solidFill>
                  <a:schemeClr val="tx1">
                    <a:lumMod val="95000"/>
                  </a:schemeClr>
                </a:solidFill>
              </a:rPr>
              <a:t>Harriet Tubman, known as the "Black Moses" </a:t>
            </a:r>
            <a:endParaRPr lang="en-US" sz="1600" dirty="0">
              <a:solidFill>
                <a:schemeClr val="tx1">
                  <a:lumMod val="95000"/>
                </a:schemeClr>
              </a:solidFill>
            </a:endParaRPr>
          </a:p>
          <a:p>
            <a:pPr algn="ctr"/>
            <a:r>
              <a:rPr lang="en-US" sz="1400" dirty="0">
                <a:solidFill>
                  <a:schemeClr val="tx1">
                    <a:lumMod val="95000"/>
                  </a:schemeClr>
                </a:solidFill>
              </a:rPr>
              <a:t>Smithsonian National Museum of African American History &amp; Culture</a:t>
            </a:r>
          </a:p>
        </p:txBody>
      </p:sp>
      <p:pic>
        <p:nvPicPr>
          <p:cNvPr id="6" name="Picture 5">
            <a:extLst>
              <a:ext uri="{FF2B5EF4-FFF2-40B4-BE49-F238E27FC236}">
                <a16:creationId xmlns:a16="http://schemas.microsoft.com/office/drawing/2014/main" id="{1B11061B-11DD-4077-A428-23D64E703E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9400" y="0"/>
            <a:ext cx="6790257" cy="6003495"/>
          </a:xfrm>
          <a:prstGeom prst="rect">
            <a:avLst/>
          </a:prstGeom>
        </p:spPr>
      </p:pic>
    </p:spTree>
    <p:extLst>
      <p:ext uri="{BB962C8B-B14F-4D97-AF65-F5344CB8AC3E}">
        <p14:creationId xmlns:p14="http://schemas.microsoft.com/office/powerpoint/2010/main" val="1544080279"/>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7086600" cy="1754326"/>
          </a:xfrm>
          <a:prstGeom prst="rect">
            <a:avLst/>
          </a:prstGeom>
        </p:spPr>
        <p:txBody>
          <a:bodyPr wrap="square">
            <a:spAutoFit/>
          </a:bodyPr>
          <a:lstStyle/>
          <a:p>
            <a:r>
              <a:rPr lang="en-US" sz="3600" dirty="0"/>
              <a:t>Are any among you suffering? They should pray.  Are any cheerful? </a:t>
            </a:r>
          </a:p>
          <a:p>
            <a:r>
              <a:rPr lang="en-US" sz="3600" dirty="0"/>
              <a:t>They should sing songs of praise.</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James 5:13</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59480-DD8C-49D9-B76E-5DAD8A60EF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0"/>
            <a:ext cx="5407614" cy="6858000"/>
          </a:xfrm>
          <a:prstGeom prst="rect">
            <a:avLst/>
          </a:prstGeom>
        </p:spPr>
      </p:pic>
      <p:sp>
        <p:nvSpPr>
          <p:cNvPr id="5" name="TextBox 4">
            <a:extLst>
              <a:ext uri="{FF2B5EF4-FFF2-40B4-BE49-F238E27FC236}">
                <a16:creationId xmlns:a16="http://schemas.microsoft.com/office/drawing/2014/main" id="{6B47F33B-73F5-431F-9C59-393861DF0632}"/>
              </a:ext>
            </a:extLst>
          </p:cNvPr>
          <p:cNvSpPr txBox="1"/>
          <p:nvPr/>
        </p:nvSpPr>
        <p:spPr>
          <a:xfrm>
            <a:off x="1828800" y="5410200"/>
            <a:ext cx="1981200" cy="1169551"/>
          </a:xfrm>
          <a:prstGeom prst="rect">
            <a:avLst/>
          </a:prstGeom>
          <a:noFill/>
        </p:spPr>
        <p:txBody>
          <a:bodyPr wrap="square" rtlCol="0">
            <a:spAutoFit/>
          </a:bodyPr>
          <a:lstStyle/>
          <a:p>
            <a:pPr algn="ctr"/>
            <a:r>
              <a:rPr lang="en-US" sz="1400" dirty="0"/>
              <a:t>Woman Singing</a:t>
            </a:r>
          </a:p>
          <a:p>
            <a:pPr algn="ctr"/>
            <a:endParaRPr lang="en-US" sz="1400" dirty="0"/>
          </a:p>
          <a:p>
            <a:pPr algn="ctr"/>
            <a:r>
              <a:rPr lang="en-US" sz="1400" dirty="0"/>
              <a:t>Gerard van </a:t>
            </a:r>
            <a:r>
              <a:rPr lang="en-US" sz="1400" dirty="0" err="1"/>
              <a:t>Honthorst</a:t>
            </a:r>
            <a:endParaRPr lang="en-US" sz="1400" dirty="0"/>
          </a:p>
          <a:p>
            <a:pPr algn="ctr"/>
            <a:r>
              <a:rPr lang="en-US" sz="1400" dirty="0"/>
              <a:t>National Museum</a:t>
            </a:r>
          </a:p>
          <a:p>
            <a:pPr algn="ctr"/>
            <a:r>
              <a:rPr lang="en-US" sz="1400" dirty="0"/>
              <a:t>Warsaw, Poland</a:t>
            </a:r>
          </a:p>
        </p:txBody>
      </p:sp>
    </p:spTree>
    <p:extLst>
      <p:ext uri="{BB962C8B-B14F-4D97-AF65-F5344CB8AC3E}">
        <p14:creationId xmlns:p14="http://schemas.microsoft.com/office/powerpoint/2010/main" val="22481576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47F33B-73F5-431F-9C59-393861DF0632}"/>
              </a:ext>
            </a:extLst>
          </p:cNvPr>
          <p:cNvSpPr txBox="1"/>
          <p:nvPr/>
        </p:nvSpPr>
        <p:spPr>
          <a:xfrm>
            <a:off x="2133600" y="5562600"/>
            <a:ext cx="1981200" cy="954107"/>
          </a:xfrm>
          <a:prstGeom prst="rect">
            <a:avLst/>
          </a:prstGeom>
          <a:noFill/>
        </p:spPr>
        <p:txBody>
          <a:bodyPr wrap="square" rtlCol="0">
            <a:spAutoFit/>
          </a:bodyPr>
          <a:lstStyle/>
          <a:p>
            <a:pPr algn="ctr"/>
            <a:r>
              <a:rPr lang="en-US" sz="1400" dirty="0"/>
              <a:t>Choir</a:t>
            </a:r>
          </a:p>
          <a:p>
            <a:pPr algn="ctr"/>
            <a:endParaRPr lang="en-US" sz="1400" dirty="0"/>
          </a:p>
          <a:p>
            <a:pPr algn="ctr"/>
            <a:r>
              <a:rPr lang="en-US" sz="1400" dirty="0"/>
              <a:t>Annette </a:t>
            </a:r>
            <a:r>
              <a:rPr lang="en-US" sz="1400" dirty="0" err="1"/>
              <a:t>Fortt</a:t>
            </a:r>
            <a:r>
              <a:rPr lang="en-US" sz="1400" dirty="0"/>
              <a:t> Gandy</a:t>
            </a:r>
          </a:p>
          <a:p>
            <a:pPr algn="ctr"/>
            <a:r>
              <a:rPr lang="en-US" sz="1400" dirty="0"/>
              <a:t>Silver Spring, MD</a:t>
            </a:r>
          </a:p>
        </p:txBody>
      </p:sp>
      <p:pic>
        <p:nvPicPr>
          <p:cNvPr id="4" name="Picture 3">
            <a:extLst>
              <a:ext uri="{FF2B5EF4-FFF2-40B4-BE49-F238E27FC236}">
                <a16:creationId xmlns:a16="http://schemas.microsoft.com/office/drawing/2014/main" id="{45E6C159-C53B-45AD-A9D8-B5AF641585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43400" y="21166"/>
            <a:ext cx="4343400" cy="6836834"/>
          </a:xfrm>
          <a:prstGeom prst="rect">
            <a:avLst/>
          </a:prstGeom>
        </p:spPr>
      </p:pic>
    </p:spTree>
    <p:extLst>
      <p:ext uri="{BB962C8B-B14F-4D97-AF65-F5344CB8AC3E}">
        <p14:creationId xmlns:p14="http://schemas.microsoft.com/office/powerpoint/2010/main" val="246026498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934200" cy="2862322"/>
          </a:xfrm>
          <a:prstGeom prst="rect">
            <a:avLst/>
          </a:prstGeom>
        </p:spPr>
        <p:txBody>
          <a:bodyPr wrap="square">
            <a:spAutoFit/>
          </a:bodyPr>
          <a:lstStyle/>
          <a:p>
            <a:r>
              <a:rPr lang="en-US" sz="3600" dirty="0"/>
              <a:t>Are any among you sick? They should call for the elders of the church and have them pray over them, anointing them with oil in </a:t>
            </a:r>
          </a:p>
          <a:p>
            <a:r>
              <a:rPr lang="en-US" sz="3600" dirty="0"/>
              <a:t>the name of the Lord.</a:t>
            </a:r>
            <a:endParaRPr lang="en-US" sz="3600" dirty="0">
              <a:cs typeface="Arial" pitchFamily="34" charset="0"/>
            </a:endParaRPr>
          </a:p>
        </p:txBody>
      </p:sp>
      <p:sp>
        <p:nvSpPr>
          <p:cNvPr id="5" name="TextBox 4"/>
          <p:cNvSpPr txBox="1"/>
          <p:nvPr/>
        </p:nvSpPr>
        <p:spPr>
          <a:xfrm>
            <a:off x="5867400" y="4872336"/>
            <a:ext cx="3352800" cy="461665"/>
          </a:xfrm>
          <a:prstGeom prst="rect">
            <a:avLst/>
          </a:prstGeom>
          <a:noFill/>
        </p:spPr>
        <p:txBody>
          <a:bodyPr wrap="square" rtlCol="0">
            <a:spAutoFit/>
          </a:bodyPr>
          <a:lstStyle/>
          <a:p>
            <a:pPr algn="ctr"/>
            <a:r>
              <a:rPr lang="en-US" sz="2400" dirty="0">
                <a:solidFill>
                  <a:schemeClr val="tx1">
                    <a:lumMod val="95000"/>
                  </a:schemeClr>
                </a:solidFill>
              </a:rPr>
              <a:t>James 5:14</a:t>
            </a:r>
          </a:p>
        </p:txBody>
      </p:sp>
    </p:spTree>
    <p:extLst>
      <p:ext uri="{BB962C8B-B14F-4D97-AF65-F5344CB8AC3E}">
        <p14:creationId xmlns:p14="http://schemas.microsoft.com/office/powerpoint/2010/main" val="2368290017"/>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399" y="5486400"/>
            <a:ext cx="2133600" cy="1169551"/>
          </a:xfrm>
          <a:prstGeom prst="rect">
            <a:avLst/>
          </a:prstGeom>
          <a:noFill/>
        </p:spPr>
        <p:txBody>
          <a:bodyPr wrap="square" rtlCol="0">
            <a:spAutoFit/>
          </a:bodyPr>
          <a:lstStyle/>
          <a:p>
            <a:pPr algn="ctr"/>
            <a:r>
              <a:rPr lang="en-US" sz="1400" dirty="0">
                <a:solidFill>
                  <a:schemeClr val="tx1">
                    <a:lumMod val="95000"/>
                  </a:schemeClr>
                </a:solidFill>
              </a:rPr>
              <a:t>Healing by Laying On of Hands</a:t>
            </a:r>
          </a:p>
          <a:p>
            <a:pPr algn="ctr"/>
            <a:endParaRPr lang="en-US" sz="1400" dirty="0">
              <a:solidFill>
                <a:schemeClr val="tx1">
                  <a:lumMod val="95000"/>
                </a:schemeClr>
              </a:solidFill>
            </a:endParaRPr>
          </a:p>
          <a:p>
            <a:pPr algn="ctr"/>
            <a:r>
              <a:rPr lang="en-US" sz="1400" dirty="0" err="1">
                <a:solidFill>
                  <a:schemeClr val="tx1">
                    <a:lumMod val="95000"/>
                  </a:schemeClr>
                </a:solidFill>
              </a:rPr>
              <a:t>Maistre</a:t>
            </a:r>
            <a:r>
              <a:rPr lang="en-US" sz="1400" dirty="0">
                <a:solidFill>
                  <a:schemeClr val="tx1">
                    <a:lumMod val="95000"/>
                  </a:schemeClr>
                </a:solidFill>
              </a:rPr>
              <a:t> Robert </a:t>
            </a:r>
          </a:p>
          <a:p>
            <a:pPr algn="ctr"/>
            <a:r>
              <a:rPr lang="en-US" sz="1400" dirty="0" err="1">
                <a:solidFill>
                  <a:schemeClr val="tx1">
                    <a:lumMod val="95000"/>
                  </a:schemeClr>
                </a:solidFill>
              </a:rPr>
              <a:t>Wellcome</a:t>
            </a:r>
            <a:r>
              <a:rPr lang="en-US" sz="1400" dirty="0">
                <a:solidFill>
                  <a:schemeClr val="tx1">
                    <a:lumMod val="95000"/>
                  </a:schemeClr>
                </a:solidFill>
              </a:rPr>
              <a:t> Trust, UK</a:t>
            </a:r>
            <a:endParaRPr lang="en-US" sz="1600" dirty="0">
              <a:solidFill>
                <a:schemeClr val="tx1">
                  <a:lumMod val="95000"/>
                </a:schemeClr>
              </a:solidFill>
            </a:endParaRPr>
          </a:p>
        </p:txBody>
      </p:sp>
      <p:pic>
        <p:nvPicPr>
          <p:cNvPr id="11" name="Picture 10">
            <a:extLst>
              <a:ext uri="{FF2B5EF4-FFF2-40B4-BE49-F238E27FC236}">
                <a16:creationId xmlns:a16="http://schemas.microsoft.com/office/drawing/2014/main" id="{8F72719B-5225-45F2-A4B1-9C5FFF4FDEEE}"/>
              </a:ext>
            </a:extLst>
          </p:cNvPr>
          <p:cNvPicPr>
            <a:picLocks noChangeAspect="1"/>
          </p:cNvPicPr>
          <p:nvPr/>
        </p:nvPicPr>
        <p:blipFill>
          <a:blip r:embed="rId2"/>
          <a:stretch>
            <a:fillRect/>
          </a:stretch>
        </p:blipFill>
        <p:spPr>
          <a:xfrm>
            <a:off x="4613330" y="0"/>
            <a:ext cx="5521271"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934200" cy="1754326"/>
          </a:xfrm>
          <a:prstGeom prst="rect">
            <a:avLst/>
          </a:prstGeom>
        </p:spPr>
        <p:txBody>
          <a:bodyPr wrap="square">
            <a:spAutoFit/>
          </a:bodyPr>
          <a:lstStyle/>
          <a:p>
            <a:r>
              <a:rPr lang="en-US" sz="3600" dirty="0"/>
              <a:t>Therefore confess your sins to one another, and pray for one another … prayer … is powerful and effective.</a:t>
            </a:r>
            <a:endParaRPr lang="en-US" sz="3600" dirty="0">
              <a:cs typeface="Arial" pitchFamily="34" charset="0"/>
            </a:endParaRPr>
          </a:p>
        </p:txBody>
      </p:sp>
      <p:sp>
        <p:nvSpPr>
          <p:cNvPr id="5" name="TextBox 4"/>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James 5:16ac</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6324600"/>
            <a:ext cx="5791200" cy="307777"/>
          </a:xfrm>
          <a:prstGeom prst="rect">
            <a:avLst/>
          </a:prstGeom>
          <a:noFill/>
        </p:spPr>
        <p:txBody>
          <a:bodyPr wrap="square" rtlCol="0">
            <a:spAutoFit/>
          </a:bodyPr>
          <a:lstStyle/>
          <a:p>
            <a:pPr algn="ctr"/>
            <a:r>
              <a:rPr lang="en-US" sz="1400" dirty="0">
                <a:solidFill>
                  <a:schemeClr val="tx1">
                    <a:lumMod val="95000"/>
                  </a:schemeClr>
                </a:solidFill>
              </a:rPr>
              <a:t>Pilgrimage Prayer  --  </a:t>
            </a:r>
            <a:r>
              <a:rPr lang="en-US" sz="1400" dirty="0" err="1">
                <a:solidFill>
                  <a:schemeClr val="tx1">
                    <a:lumMod val="95000"/>
                  </a:schemeClr>
                </a:solidFill>
              </a:rPr>
              <a:t>Seme</a:t>
            </a:r>
            <a:r>
              <a:rPr lang="en-US" sz="1400" dirty="0">
                <a:solidFill>
                  <a:schemeClr val="tx1">
                    <a:lumMod val="95000"/>
                  </a:schemeClr>
                </a:solidFill>
              </a:rPr>
              <a:t>, Senegal</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1A500E1C-3234-4767-B4BC-EC7DD00846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7600" y="457200"/>
            <a:ext cx="7518400" cy="56388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086600" cy="2308324"/>
          </a:xfrm>
          <a:prstGeom prst="rect">
            <a:avLst/>
          </a:prstGeom>
        </p:spPr>
        <p:txBody>
          <a:bodyPr wrap="square">
            <a:spAutoFit/>
          </a:bodyPr>
          <a:lstStyle/>
          <a:p>
            <a:r>
              <a:rPr lang="en-US" sz="3600" dirty="0"/>
              <a:t>John said to him, "Teacher, we saw someone casting out demons in your name, and we tried to stop him, because he was not following us."</a:t>
            </a:r>
            <a:endParaRPr lang="en-US" sz="3600" dirty="0">
              <a:cs typeface="Arial" pitchFamily="34" charset="0"/>
            </a:endParaRP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9:38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07777"/>
          </a:xfrm>
          <a:prstGeom prst="rect">
            <a:avLst/>
          </a:prstGeom>
          <a:noFill/>
        </p:spPr>
        <p:txBody>
          <a:bodyPr wrap="square" rtlCol="0">
            <a:spAutoFit/>
          </a:bodyPr>
          <a:lstStyle/>
          <a:p>
            <a:pPr algn="ctr"/>
            <a:r>
              <a:rPr lang="en-US" sz="1400" dirty="0">
                <a:solidFill>
                  <a:schemeClr val="tx1">
                    <a:lumMod val="95000"/>
                  </a:schemeClr>
                </a:solidFill>
              </a:rPr>
              <a:t>Healing Hands  --  Oral Roberts University, Tulsa, Oklahoma</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83562689-2B94-4414-AC92-DD8BB5547A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0" y="438150"/>
            <a:ext cx="7543800" cy="565785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467600" cy="2308324"/>
          </a:xfrm>
          <a:prstGeom prst="rect">
            <a:avLst/>
          </a:prstGeom>
        </p:spPr>
        <p:txBody>
          <a:bodyPr wrap="square">
            <a:spAutoFit/>
          </a:bodyPr>
          <a:lstStyle/>
          <a:p>
            <a:r>
              <a:rPr lang="en-US" sz="3600" dirty="0"/>
              <a:t>"What is your petition, Queen Esther? It shall be granted you. And what is your request? Even to the half of my kingdom, it shall be fulfilled."</a:t>
            </a:r>
          </a:p>
        </p:txBody>
      </p:sp>
      <p:sp>
        <p:nvSpPr>
          <p:cNvPr id="4" name="TextBox 3"/>
          <p:cNvSpPr txBox="1"/>
          <p:nvPr/>
        </p:nvSpPr>
        <p:spPr>
          <a:xfrm>
            <a:off x="6324600" y="4572000"/>
            <a:ext cx="3352800" cy="461665"/>
          </a:xfrm>
          <a:prstGeom prst="rect">
            <a:avLst/>
          </a:prstGeom>
          <a:noFill/>
        </p:spPr>
        <p:txBody>
          <a:bodyPr wrap="square" rtlCol="0">
            <a:spAutoFit/>
          </a:bodyPr>
          <a:lstStyle/>
          <a:p>
            <a:pPr algn="ctr"/>
            <a:r>
              <a:rPr lang="en-US" sz="2400" dirty="0">
                <a:solidFill>
                  <a:schemeClr val="tx1">
                    <a:lumMod val="95000"/>
                  </a:schemeClr>
                </a:solidFill>
              </a:rPr>
              <a:t>Esther 7:2</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39558"/>
            <a:ext cx="7315200" cy="1200329"/>
          </a:xfrm>
          <a:prstGeom prst="rect">
            <a:avLst/>
          </a:prstGeom>
        </p:spPr>
        <p:txBody>
          <a:bodyPr wrap="square">
            <a:spAutoFit/>
          </a:bodyPr>
          <a:lstStyle/>
          <a:p>
            <a:r>
              <a:rPr lang="en-US" sz="3600" dirty="0"/>
              <a:t>But Jesus said, "Do not stop him … Whoever is not against us is for us."</a:t>
            </a:r>
            <a:endParaRPr lang="en-US" sz="3600" dirty="0">
              <a:cs typeface="Arial" pitchFamily="34" charset="0"/>
            </a:endParaRPr>
          </a:p>
        </p:txBody>
      </p:sp>
      <p:sp>
        <p:nvSpPr>
          <p:cNvPr id="5" name="TextBox 4"/>
          <p:cNvSpPr txBox="1"/>
          <p:nvPr/>
        </p:nvSpPr>
        <p:spPr>
          <a:xfrm>
            <a:off x="56388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9:39a, 40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715000"/>
            <a:ext cx="1981200" cy="954107"/>
          </a:xfrm>
          <a:prstGeom prst="rect">
            <a:avLst/>
          </a:prstGeom>
          <a:noFill/>
        </p:spPr>
        <p:txBody>
          <a:bodyPr wrap="square" rtlCol="0">
            <a:spAutoFit/>
          </a:bodyPr>
          <a:lstStyle/>
          <a:p>
            <a:pPr algn="ctr"/>
            <a:r>
              <a:rPr lang="en-US" sz="1400" dirty="0">
                <a:solidFill>
                  <a:schemeClr val="tx1">
                    <a:lumMod val="95000"/>
                  </a:schemeClr>
                </a:solidFill>
              </a:rPr>
              <a:t>The Ecumenical Window</a:t>
            </a:r>
          </a:p>
          <a:p>
            <a:pPr algn="ctr"/>
            <a:endParaRPr lang="en-US" sz="1400" dirty="0">
              <a:solidFill>
                <a:schemeClr val="tx1">
                  <a:lumMod val="95000"/>
                </a:schemeClr>
              </a:solidFill>
            </a:endParaRPr>
          </a:p>
          <a:p>
            <a:pPr algn="ctr"/>
            <a:r>
              <a:rPr lang="en-US" sz="1400" dirty="0">
                <a:solidFill>
                  <a:schemeClr val="tx1">
                    <a:lumMod val="95000"/>
                  </a:schemeClr>
                </a:solidFill>
              </a:rPr>
              <a:t>Old Stone Church Cleveland, OH</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5C57DDC6-B637-4DAD-BB85-96D0185731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0" y="2284"/>
            <a:ext cx="4114800" cy="6853432"/>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397823"/>
            <a:ext cx="9296400" cy="307777"/>
          </a:xfrm>
          <a:prstGeom prst="rect">
            <a:avLst/>
          </a:prstGeom>
          <a:noFill/>
        </p:spPr>
        <p:txBody>
          <a:bodyPr wrap="square" rtlCol="0">
            <a:spAutoFit/>
          </a:bodyPr>
          <a:lstStyle/>
          <a:p>
            <a:pPr algn="ctr"/>
            <a:r>
              <a:rPr lang="en-US" sz="1400" dirty="0">
                <a:solidFill>
                  <a:schemeClr val="tx1">
                    <a:lumMod val="95000"/>
                  </a:schemeClr>
                </a:solidFill>
              </a:rPr>
              <a:t>Jesus is Lord  --  </a:t>
            </a:r>
            <a:r>
              <a:rPr lang="en-US" sz="1400" dirty="0" err="1">
                <a:solidFill>
                  <a:schemeClr val="tx1">
                    <a:lumMod val="95000"/>
                  </a:schemeClr>
                </a:solidFill>
              </a:rPr>
              <a:t>Mulungwishi</a:t>
            </a:r>
            <a:r>
              <a:rPr lang="en-US" sz="1400" dirty="0">
                <a:solidFill>
                  <a:schemeClr val="tx1">
                    <a:lumMod val="95000"/>
                  </a:schemeClr>
                </a:solidFill>
              </a:rPr>
              <a:t> Methodist Church, </a:t>
            </a:r>
            <a:r>
              <a:rPr lang="en-US" sz="1400" dirty="0" err="1">
                <a:solidFill>
                  <a:schemeClr val="tx1">
                    <a:lumMod val="95000"/>
                  </a:schemeClr>
                </a:solidFill>
              </a:rPr>
              <a:t>DRCongo</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BAB63654-365C-4E52-9A24-082963D322A1}"/>
              </a:ext>
            </a:extLst>
          </p:cNvPr>
          <p:cNvPicPr>
            <a:picLocks noChangeAspect="1"/>
          </p:cNvPicPr>
          <p:nvPr/>
        </p:nvPicPr>
        <p:blipFill>
          <a:blip r:embed="rId2"/>
          <a:stretch>
            <a:fillRect/>
          </a:stretch>
        </p:blipFill>
        <p:spPr>
          <a:xfrm>
            <a:off x="2057400" y="0"/>
            <a:ext cx="8375424" cy="6187344"/>
          </a:xfrm>
          <a:prstGeom prst="rect">
            <a:avLst/>
          </a:prstGeom>
        </p:spPr>
      </p:pic>
    </p:spTree>
    <p:extLst>
      <p:ext uri="{BB962C8B-B14F-4D97-AF65-F5344CB8AC3E}">
        <p14:creationId xmlns:p14="http://schemas.microsoft.com/office/powerpoint/2010/main" val="231976585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Salt is good; but if salt has lost its saltiness, how can you season it? Have salt in yourselves, and be at peace with one another."</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9:50</a:t>
            </a:r>
          </a:p>
        </p:txBody>
      </p:sp>
    </p:spTree>
    <p:extLst>
      <p:ext uri="{BB962C8B-B14F-4D97-AF65-F5344CB8AC3E}">
        <p14:creationId xmlns:p14="http://schemas.microsoft.com/office/powerpoint/2010/main" val="1398908051"/>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715000"/>
            <a:ext cx="1676400" cy="954107"/>
          </a:xfrm>
          <a:prstGeom prst="rect">
            <a:avLst/>
          </a:prstGeom>
          <a:noFill/>
        </p:spPr>
        <p:txBody>
          <a:bodyPr wrap="square" rtlCol="0">
            <a:spAutoFit/>
          </a:bodyPr>
          <a:lstStyle/>
          <a:p>
            <a:pPr algn="ctr"/>
            <a:r>
              <a:rPr lang="en-US" sz="1400" dirty="0">
                <a:solidFill>
                  <a:schemeClr val="tx1">
                    <a:lumMod val="95000"/>
                  </a:schemeClr>
                </a:solidFill>
              </a:rPr>
              <a:t>Festival of Lights</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EE5EB120-BE17-6836-B0E6-E30E85FBE4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0950" y="0"/>
            <a:ext cx="5363050" cy="6858000"/>
          </a:xfrm>
          <a:prstGeom prst="rect">
            <a:avLst/>
          </a:prstGeom>
        </p:spPr>
      </p:pic>
    </p:spTree>
    <p:extLst>
      <p:ext uri="{BB962C8B-B14F-4D97-AF65-F5344CB8AC3E}">
        <p14:creationId xmlns:p14="http://schemas.microsoft.com/office/powerpoint/2010/main" val="2514782035"/>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51816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https://commons.wikimedia.org/wiki/File:Jan_Victors_-_The_Banquet_of_Esther_and_Ahasuerus_-_WGA25059.jpg</a:t>
            </a:r>
          </a:p>
          <a:p>
            <a:pPr>
              <a:buNone/>
            </a:pPr>
            <a:r>
              <a:rPr lang="en-US" sz="1400" dirty="0"/>
              <a:t>https://www.flickr.com/photos/paullew/8493819053 - Fr. Lawrence Lew</a:t>
            </a:r>
          </a:p>
          <a:p>
            <a:pPr>
              <a:buNone/>
            </a:pPr>
            <a:r>
              <a:rPr lang="en-US" sz="1400" dirty="0"/>
              <a:t>https://www.flickr.com/photos/junaidrao/36468986901 - </a:t>
            </a:r>
            <a:r>
              <a:rPr lang="en-US" sz="1400" dirty="0" err="1"/>
              <a:t>junaidrao</a:t>
            </a:r>
            <a:endParaRPr lang="en-US" sz="1400" dirty="0"/>
          </a:p>
          <a:p>
            <a:pPr>
              <a:buNone/>
            </a:pPr>
            <a:r>
              <a:rPr lang="en-US" sz="1400" dirty="0"/>
              <a:t>https://www.flickr.com/photos/futurilla/5842958073</a:t>
            </a:r>
          </a:p>
          <a:p>
            <a:pPr>
              <a:buNone/>
            </a:pPr>
            <a:r>
              <a:rPr lang="en-US" sz="1400" dirty="0"/>
              <a:t>https://commons.wikimedia.org/wiki/File:Carte-de-visite_portrait_of_Harriet_Tubman.jpg</a:t>
            </a:r>
          </a:p>
          <a:p>
            <a:pPr>
              <a:buNone/>
            </a:pPr>
            <a:r>
              <a:rPr lang="en-US" sz="1400" dirty="0"/>
              <a:t>https://commons.wikimedia.org/wiki/File:Honthorst_Old_woman_singing.jpg</a:t>
            </a:r>
          </a:p>
          <a:p>
            <a:pPr>
              <a:buNone/>
            </a:pPr>
            <a:r>
              <a:rPr lang="en-US" sz="1400" dirty="0"/>
              <a:t>annettefortt.com</a:t>
            </a:r>
          </a:p>
          <a:p>
            <a:pPr>
              <a:buNone/>
            </a:pPr>
            <a:r>
              <a:rPr lang="en-US" sz="1400" dirty="0"/>
              <a:t>https://commons.wikimedia.org/wiki/File:%22Maistre_Robert%22_healing_by_laying-on_of_hands._Oil_painting_Wellcome_V0018251.jpg</a:t>
            </a:r>
          </a:p>
          <a:p>
            <a:pPr>
              <a:buNone/>
            </a:pPr>
            <a:r>
              <a:rPr lang="en-US" sz="1400" dirty="0"/>
              <a:t>https://commons.wikimedia.org/wiki/File:Youth_praying.jpg</a:t>
            </a:r>
          </a:p>
          <a:p>
            <a:pPr>
              <a:buNone/>
            </a:pPr>
            <a:r>
              <a:rPr lang="en-US" sz="1400" dirty="0"/>
              <a:t>https://commons.wikimedia.org/wiki/File:Praying_member.jpg – </a:t>
            </a:r>
            <a:r>
              <a:rPr lang="en-US" sz="1400" dirty="0" err="1"/>
              <a:t>Live.philips</a:t>
            </a:r>
            <a:endParaRPr lang="en-US" sz="1400" dirty="0"/>
          </a:p>
          <a:p>
            <a:pPr>
              <a:buNone/>
            </a:pPr>
            <a:r>
              <a:rPr lang="en-US" sz="1400" dirty="0"/>
              <a:t>https://www.flickr.com/photos/josephleenovak/4288827165/</a:t>
            </a:r>
          </a:p>
          <a:p>
            <a:pPr>
              <a:buNone/>
            </a:pPr>
            <a:r>
              <a:rPr lang="en-US" sz="1400" dirty="0"/>
              <a:t>https://www.flickr.com/photos/timevanson/27393027736 – Tim </a:t>
            </a:r>
            <a:r>
              <a:rPr lang="en-US" sz="1400" dirty="0" err="1"/>
              <a:t>Evanson</a:t>
            </a:r>
            <a:endParaRPr lang="en-US" sz="1400" dirty="0"/>
          </a:p>
          <a:p>
            <a:pPr>
              <a:buNone/>
            </a:pPr>
            <a:r>
              <a:rPr lang="en-US" sz="1400" dirty="0"/>
              <a:t>https://www.flickr.com/photos/umccongo/2188556374</a:t>
            </a:r>
          </a:p>
          <a:p>
            <a:pPr>
              <a:buNone/>
            </a:pPr>
            <a:r>
              <a:rPr lang="en-US" sz="1400" dirty="0"/>
              <a:t>https://www.flickr.com/photos/wallyg/14890407643 - Wally </a:t>
            </a:r>
            <a:r>
              <a:rPr lang="en-US" sz="1400" dirty="0" err="1"/>
              <a:t>Gobetz</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The Banquet of Esther and Ahasuerus  --  Jan Victors, Kassel, Germany</a:t>
            </a:r>
          </a:p>
        </p:txBody>
      </p:sp>
      <p:pic>
        <p:nvPicPr>
          <p:cNvPr id="2" name="Picture 1">
            <a:extLst>
              <a:ext uri="{FF2B5EF4-FFF2-40B4-BE49-F238E27FC236}">
                <a16:creationId xmlns:a16="http://schemas.microsoft.com/office/drawing/2014/main" id="{4F0FFFC2-23E7-416A-8334-F7CF479C3C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9245" y="6626"/>
            <a:ext cx="8317706" cy="6021868"/>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858000" cy="2308324"/>
          </a:xfrm>
          <a:prstGeom prst="rect">
            <a:avLst/>
          </a:prstGeom>
        </p:spPr>
        <p:txBody>
          <a:bodyPr wrap="square">
            <a:spAutoFit/>
          </a:bodyPr>
          <a:lstStyle/>
          <a:p>
            <a:r>
              <a:rPr lang="en-US" sz="3600" dirty="0"/>
              <a:t>Then Queen Esther answered, </a:t>
            </a:r>
          </a:p>
          <a:p>
            <a:r>
              <a:rPr lang="en-US" sz="3600" dirty="0"/>
              <a:t>"If I have won your favor, O king …  let my life be given me … and the lives of my people."</a:t>
            </a:r>
            <a:endParaRPr lang="en-US" sz="3600" dirty="0">
              <a:cs typeface="Arial" pitchFamily="34" charset="0"/>
            </a:endParaRP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Esther 7:3ab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135941"/>
            <a:ext cx="2057400" cy="1169551"/>
          </a:xfrm>
          <a:prstGeom prst="rect">
            <a:avLst/>
          </a:prstGeom>
          <a:noFill/>
        </p:spPr>
        <p:txBody>
          <a:bodyPr wrap="square" rtlCol="0">
            <a:spAutoFit/>
          </a:bodyPr>
          <a:lstStyle/>
          <a:p>
            <a:pPr algn="ctr"/>
            <a:r>
              <a:rPr lang="en-US" sz="1400" dirty="0">
                <a:solidFill>
                  <a:schemeClr val="tx1">
                    <a:lumMod val="95000"/>
                  </a:schemeClr>
                </a:solidFill>
              </a:rPr>
              <a:t>Esther and Ahasuerus</a:t>
            </a:r>
          </a:p>
          <a:p>
            <a:pPr algn="ctr"/>
            <a:endParaRPr lang="en-US" sz="1400" dirty="0">
              <a:solidFill>
                <a:schemeClr val="tx1">
                  <a:lumMod val="95000"/>
                </a:schemeClr>
              </a:solidFill>
            </a:endParaRPr>
          </a:p>
          <a:p>
            <a:pPr algn="ctr"/>
            <a:r>
              <a:rPr lang="en-US" sz="1400" dirty="0">
                <a:solidFill>
                  <a:schemeClr val="tx1">
                    <a:lumMod val="95000"/>
                  </a:schemeClr>
                </a:solidFill>
              </a:rPr>
              <a:t>Charles Blakeman</a:t>
            </a:r>
          </a:p>
          <a:p>
            <a:pPr algn="ctr"/>
            <a:r>
              <a:rPr lang="en-US" sz="1400" dirty="0">
                <a:solidFill>
                  <a:schemeClr val="tx1">
                    <a:lumMod val="95000"/>
                  </a:schemeClr>
                </a:solidFill>
              </a:rPr>
              <a:t>Our Lady of Victories</a:t>
            </a:r>
          </a:p>
          <a:p>
            <a:pPr algn="ctr"/>
            <a:r>
              <a:rPr lang="en-US" sz="1400" dirty="0">
                <a:solidFill>
                  <a:schemeClr val="tx1">
                    <a:lumMod val="95000"/>
                  </a:schemeClr>
                </a:solidFill>
              </a:rPr>
              <a:t>London, England</a:t>
            </a:r>
          </a:p>
        </p:txBody>
      </p:sp>
      <p:pic>
        <p:nvPicPr>
          <p:cNvPr id="5" name="Picture 4">
            <a:extLst>
              <a:ext uri="{FF2B5EF4-FFF2-40B4-BE49-F238E27FC236}">
                <a16:creationId xmlns:a16="http://schemas.microsoft.com/office/drawing/2014/main" id="{3A614B63-7F2D-43B6-A5C5-042AB59E05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1000" y="294388"/>
            <a:ext cx="6248400" cy="6335012"/>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7086600" cy="1200329"/>
          </a:xfrm>
          <a:prstGeom prst="rect">
            <a:avLst/>
          </a:prstGeom>
        </p:spPr>
        <p:txBody>
          <a:bodyPr wrap="square">
            <a:spAutoFit/>
          </a:bodyPr>
          <a:lstStyle/>
          <a:p>
            <a:r>
              <a:rPr lang="en-US" sz="3600" dirty="0"/>
              <a:t>Our help is in the name of the LORD, who made heaven and earth.</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124:8</a:t>
            </a:r>
          </a:p>
        </p:txBody>
      </p:sp>
    </p:spTree>
    <p:extLst>
      <p:ext uri="{BB962C8B-B14F-4D97-AF65-F5344CB8AC3E}">
        <p14:creationId xmlns:p14="http://schemas.microsoft.com/office/powerpoint/2010/main" val="3167429459"/>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00800"/>
            <a:ext cx="8991600" cy="338554"/>
          </a:xfrm>
          <a:prstGeom prst="rect">
            <a:avLst/>
          </a:prstGeom>
          <a:noFill/>
        </p:spPr>
        <p:txBody>
          <a:bodyPr wrap="square" rtlCol="0">
            <a:spAutoFit/>
          </a:bodyPr>
          <a:lstStyle/>
          <a:p>
            <a:pPr algn="ctr"/>
            <a:r>
              <a:rPr lang="en-US" sz="1400" dirty="0">
                <a:solidFill>
                  <a:schemeClr val="tx1">
                    <a:lumMod val="95000"/>
                  </a:schemeClr>
                </a:solidFill>
              </a:rPr>
              <a:t>Earth's Beauty--  Russian Ridge Open Space, California</a:t>
            </a:r>
            <a:r>
              <a:rPr lang="en-US" sz="1600" dirty="0">
                <a:solidFill>
                  <a:schemeClr val="tx1">
                    <a:lumMod val="95000"/>
                  </a:schemeClr>
                </a:solidFill>
              </a:rPr>
              <a:t>  </a:t>
            </a:r>
          </a:p>
        </p:txBody>
      </p:sp>
      <p:pic>
        <p:nvPicPr>
          <p:cNvPr id="5" name="Picture 4">
            <a:extLst>
              <a:ext uri="{FF2B5EF4-FFF2-40B4-BE49-F238E27FC236}">
                <a16:creationId xmlns:a16="http://schemas.microsoft.com/office/drawing/2014/main" id="{F3F1AEE9-C6D8-423A-A5FC-54C1F509DC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1"/>
            <a:ext cx="9144000" cy="6100763"/>
          </a:xfrm>
          <a:prstGeom prst="rect">
            <a:avLst/>
          </a:prstGeom>
        </p:spPr>
      </p:pic>
    </p:spTree>
    <p:extLst>
      <p:ext uri="{BB962C8B-B14F-4D97-AF65-F5344CB8AC3E}">
        <p14:creationId xmlns:p14="http://schemas.microsoft.com/office/powerpoint/2010/main" val="1311170118"/>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828800"/>
            <a:ext cx="6324600" cy="2308324"/>
          </a:xfrm>
          <a:prstGeom prst="rect">
            <a:avLst/>
          </a:prstGeom>
        </p:spPr>
        <p:txBody>
          <a:bodyPr wrap="square">
            <a:spAutoFit/>
          </a:bodyPr>
          <a:lstStyle/>
          <a:p>
            <a:r>
              <a:rPr lang="en-US" sz="3600" dirty="0"/>
              <a:t>So Moses said to the LORD …</a:t>
            </a:r>
          </a:p>
          <a:p>
            <a:r>
              <a:rPr lang="en-US" sz="3600" dirty="0"/>
              <a:t>I am not able to carry all this people alone, for they are too heavy for me.</a:t>
            </a:r>
            <a:endParaRPr lang="en-US" sz="3600" dirty="0">
              <a:cs typeface="Arial" pitchFamily="34" charset="0"/>
            </a:endParaRPr>
          </a:p>
        </p:txBody>
      </p:sp>
      <p:sp>
        <p:nvSpPr>
          <p:cNvPr id="5" name="TextBox 4"/>
          <p:cNvSpPr txBox="1"/>
          <p:nvPr/>
        </p:nvSpPr>
        <p:spPr>
          <a:xfrm>
            <a:off x="5486400" y="4724401"/>
            <a:ext cx="3352800" cy="461665"/>
          </a:xfrm>
          <a:prstGeom prst="rect">
            <a:avLst/>
          </a:prstGeom>
          <a:noFill/>
        </p:spPr>
        <p:txBody>
          <a:bodyPr wrap="square" rtlCol="0">
            <a:spAutoFit/>
          </a:bodyPr>
          <a:lstStyle/>
          <a:p>
            <a:pPr algn="ctr"/>
            <a:r>
              <a:rPr lang="en-US" sz="2400" dirty="0">
                <a:solidFill>
                  <a:schemeClr val="tx1">
                    <a:lumMod val="95000"/>
                  </a:schemeClr>
                </a:solidFill>
              </a:rPr>
              <a:t>Numbers 11:11a, 14</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1905000" cy="1169551"/>
          </a:xfrm>
          <a:prstGeom prst="rect">
            <a:avLst/>
          </a:prstGeom>
          <a:noFill/>
        </p:spPr>
        <p:txBody>
          <a:bodyPr wrap="square" rtlCol="0">
            <a:spAutoFit/>
          </a:bodyPr>
          <a:lstStyle/>
          <a:p>
            <a:pPr algn="ctr"/>
            <a:r>
              <a:rPr lang="en-US" sz="1400" dirty="0">
                <a:solidFill>
                  <a:schemeClr val="tx1">
                    <a:lumMod val="95000"/>
                  </a:schemeClr>
                </a:solidFill>
              </a:rPr>
              <a:t>Head of Moses</a:t>
            </a:r>
          </a:p>
          <a:p>
            <a:pPr algn="ctr"/>
            <a:endParaRPr lang="en-US" sz="1400" dirty="0">
              <a:solidFill>
                <a:schemeClr val="tx1">
                  <a:lumMod val="95000"/>
                </a:schemeClr>
              </a:solidFill>
            </a:endParaRPr>
          </a:p>
          <a:p>
            <a:pPr algn="ctr"/>
            <a:r>
              <a:rPr lang="en-US" sz="1400" dirty="0">
                <a:solidFill>
                  <a:schemeClr val="tx1">
                    <a:lumMod val="95000"/>
                  </a:schemeClr>
                </a:solidFill>
              </a:rPr>
              <a:t>Wolverhampton Art Gallery</a:t>
            </a:r>
          </a:p>
          <a:p>
            <a:pPr algn="ctr"/>
            <a:r>
              <a:rPr lang="en-US" sz="1400" dirty="0">
                <a:solidFill>
                  <a:schemeClr val="tx1">
                    <a:lumMod val="95000"/>
                  </a:schemeClr>
                </a:solidFill>
              </a:rPr>
              <a:t>United Kingdom</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7A8D7F39-158E-41D3-94E3-4E63426B39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1000" y="0"/>
            <a:ext cx="5143500"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2362</TotalTime>
  <Words>785</Words>
  <Application>Microsoft Office PowerPoint</Application>
  <PresentationFormat>Widescreen</PresentationFormat>
  <Paragraphs>84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First Sunday after Christmas Day Year A</vt:lpstr>
      <vt:lpstr>Nineteenth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157</cp:revision>
  <dcterms:created xsi:type="dcterms:W3CDTF">2016-08-31T16:46:43Z</dcterms:created>
  <dcterms:modified xsi:type="dcterms:W3CDTF">2023-10-12T16:39:09Z</dcterms:modified>
</cp:coreProperties>
</file>