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412" r:id="rId4"/>
    <p:sldId id="383" r:id="rId5"/>
    <p:sldId id="384"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9" r:id="rId20"/>
    <p:sldId id="400" r:id="rId21"/>
    <p:sldId id="401" r:id="rId22"/>
    <p:sldId id="410" r:id="rId23"/>
    <p:sldId id="403" r:id="rId24"/>
    <p:sldId id="411"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D4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09A559-C4A7-4C65-9909-85071D46EF7B}" v="3" dt="2023-10-12T16:36:47.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D709A559-C4A7-4C65-9909-85071D46EF7B}"/>
    <pc:docChg chg="modSld">
      <pc:chgData name="Charlotte Lew" userId="" providerId="" clId="Web-{D709A559-C4A7-4C65-9909-85071D46EF7B}" dt="2023-10-12T16:36:41.983" v="1" actId="20577"/>
      <pc:docMkLst>
        <pc:docMk/>
      </pc:docMkLst>
      <pc:sldChg chg="modSp">
        <pc:chgData name="Charlotte Lew" userId="" providerId="" clId="Web-{D709A559-C4A7-4C65-9909-85071D46EF7B}" dt="2023-10-12T16:36:41.983" v="1" actId="20577"/>
        <pc:sldMkLst>
          <pc:docMk/>
          <pc:sldMk cId="0" sldId="256"/>
        </pc:sldMkLst>
        <pc:spChg chg="mod">
          <ac:chgData name="Charlotte Lew" userId="" providerId="" clId="Web-{D709A559-C4A7-4C65-9909-85071D46EF7B}" dt="2023-10-12T16:36:41.983" v="1"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3760738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24</a:t>
            </a:fld>
            <a:endParaRPr lang="en-US"/>
          </a:p>
        </p:txBody>
      </p:sp>
    </p:spTree>
    <p:extLst>
      <p:ext uri="{BB962C8B-B14F-4D97-AF65-F5344CB8AC3E}">
        <p14:creationId xmlns:p14="http://schemas.microsoft.com/office/powerpoint/2010/main" val="60155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143001"/>
            <a:ext cx="8610600" cy="1698625"/>
          </a:xfrm>
        </p:spPr>
        <p:txBody>
          <a:bodyPr>
            <a:noAutofit/>
          </a:bodyPr>
          <a:lstStyle/>
          <a:p>
            <a:r>
              <a:rPr lang="en-US" sz="8000" dirty="0"/>
              <a:t>Seventeenth Sunday after Pentecost</a:t>
            </a:r>
          </a:p>
        </p:txBody>
      </p:sp>
      <p:sp>
        <p:nvSpPr>
          <p:cNvPr id="3" name="Subtitle 2"/>
          <p:cNvSpPr>
            <a:spLocks noGrp="1"/>
          </p:cNvSpPr>
          <p:nvPr>
            <p:ph type="subTitle" idx="1"/>
          </p:nvPr>
        </p:nvSpPr>
        <p:spPr>
          <a:xfrm>
            <a:off x="2819400" y="35814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057400" y="5396806"/>
            <a:ext cx="8115300" cy="1384995"/>
          </a:xfrm>
          <a:prstGeom prst="rect">
            <a:avLst/>
          </a:prstGeom>
          <a:solidFill>
            <a:srgbClr val="3A3D42">
              <a:alpha val="70000"/>
            </a:srgbClr>
          </a:solidFill>
        </p:spPr>
        <p:txBody>
          <a:bodyPr wrap="square">
            <a:spAutoFit/>
          </a:bodyPr>
          <a:lstStyle/>
          <a:p>
            <a:pPr algn="ctr"/>
            <a:r>
              <a:rPr lang="en-US" sz="2800" dirty="0"/>
              <a:t>Proverbs 1:20-33 and Psalm 19 or Wisdom of Solomon 7:26 - 8:1  •  Isaiah 50:4-9a and Psalm 116:1-9</a:t>
            </a:r>
          </a:p>
          <a:p>
            <a:pPr algn="ctr"/>
            <a:r>
              <a:rPr lang="en-US" sz="2800" dirty="0"/>
              <a:t> James 3:1-12  •  Mark 8:27-38</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162800" cy="2308324"/>
          </a:xfrm>
          <a:prstGeom prst="rect">
            <a:avLst/>
          </a:prstGeom>
        </p:spPr>
        <p:txBody>
          <a:bodyPr wrap="square">
            <a:spAutoFit/>
          </a:bodyPr>
          <a:lstStyle/>
          <a:p>
            <a:r>
              <a:rPr lang="en-US" sz="3600" dirty="0"/>
              <a:t>Jesus went on with his disciples to the villages of Caesarea Philippi; and on the way he asked his disciples, "Who do people say that I am?"</a:t>
            </a:r>
            <a:endParaRPr lang="en-US" sz="3600" dirty="0">
              <a:cs typeface="Arial" pitchFamily="34" charset="0"/>
            </a:endParaRPr>
          </a:p>
        </p:txBody>
      </p:sp>
      <p:sp>
        <p:nvSpPr>
          <p:cNvPr id="5" name="TextBox 4"/>
          <p:cNvSpPr txBox="1"/>
          <p:nvPr/>
        </p:nvSpPr>
        <p:spPr>
          <a:xfrm>
            <a:off x="57912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8:27</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334000"/>
            <a:ext cx="1676400" cy="1384995"/>
          </a:xfrm>
          <a:prstGeom prst="rect">
            <a:avLst/>
          </a:prstGeom>
          <a:noFill/>
        </p:spPr>
        <p:txBody>
          <a:bodyPr wrap="square" rtlCol="0">
            <a:spAutoFit/>
          </a:bodyPr>
          <a:lstStyle/>
          <a:p>
            <a:pPr algn="ctr"/>
            <a:r>
              <a:rPr lang="en-US" sz="1400" dirty="0">
                <a:solidFill>
                  <a:schemeClr val="tx1">
                    <a:lumMod val="95000"/>
                  </a:schemeClr>
                </a:solidFill>
              </a:rPr>
              <a:t>Christ with Disciples</a:t>
            </a:r>
          </a:p>
          <a:p>
            <a:pPr algn="ctr"/>
            <a:r>
              <a:rPr lang="en-US" sz="1400" dirty="0">
                <a:solidFill>
                  <a:schemeClr val="tx1">
                    <a:lumMod val="95000"/>
                  </a:schemeClr>
                </a:solidFill>
              </a:rPr>
              <a:t>Abbey of Santo Domingo de Silos</a:t>
            </a:r>
          </a:p>
          <a:p>
            <a:pPr algn="ctr"/>
            <a:endParaRPr lang="en-US" sz="1400" dirty="0">
              <a:solidFill>
                <a:schemeClr val="tx1">
                  <a:lumMod val="95000"/>
                </a:schemeClr>
              </a:solidFill>
            </a:endParaRPr>
          </a:p>
          <a:p>
            <a:pPr algn="ctr"/>
            <a:r>
              <a:rPr lang="en-US" sz="1400" dirty="0">
                <a:solidFill>
                  <a:schemeClr val="tx1">
                    <a:lumMod val="95000"/>
                  </a:schemeClr>
                </a:solidFill>
              </a:rPr>
              <a:t>Santo Domingo de Silos, Spain</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7411AC49-8559-43D6-AB32-55FB9ED08B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0716" y="0"/>
            <a:ext cx="4570884"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0"/>
            <a:ext cx="6934200" cy="1754326"/>
          </a:xfrm>
          <a:prstGeom prst="rect">
            <a:avLst/>
          </a:prstGeom>
        </p:spPr>
        <p:txBody>
          <a:bodyPr wrap="square">
            <a:spAutoFit/>
          </a:bodyPr>
          <a:lstStyle/>
          <a:p>
            <a:r>
              <a:rPr lang="en-US" sz="3600" dirty="0"/>
              <a:t>And they answered him, "John the Baptist; and others, Elijah; and still others, one of the prophets."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8:28</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096000"/>
            <a:ext cx="8763000" cy="307777"/>
          </a:xfrm>
          <a:prstGeom prst="rect">
            <a:avLst/>
          </a:prstGeom>
          <a:noFill/>
        </p:spPr>
        <p:txBody>
          <a:bodyPr wrap="square" rtlCol="0">
            <a:spAutoFit/>
          </a:bodyPr>
          <a:lstStyle/>
          <a:p>
            <a:pPr algn="ctr"/>
            <a:r>
              <a:rPr lang="en-US" sz="1400" dirty="0">
                <a:solidFill>
                  <a:schemeClr val="tx1">
                    <a:lumMod val="95000"/>
                  </a:schemeClr>
                </a:solidFill>
              </a:rPr>
              <a:t>John the Baptist  --  Father George </a:t>
            </a:r>
            <a:r>
              <a:rPr lang="en-US" sz="1400" dirty="0" err="1">
                <a:solidFill>
                  <a:schemeClr val="tx1">
                    <a:lumMod val="95000"/>
                  </a:schemeClr>
                </a:solidFill>
              </a:rPr>
              <a:t>Saget</a:t>
            </a:r>
            <a:r>
              <a:rPr lang="en-US" sz="1400" dirty="0">
                <a:solidFill>
                  <a:schemeClr val="tx1">
                    <a:lumMod val="95000"/>
                  </a:schemeClr>
                </a:solidFill>
              </a:rPr>
              <a:t>, </a:t>
            </a:r>
            <a:r>
              <a:rPr lang="en-US" sz="1400" dirty="0" err="1">
                <a:solidFill>
                  <a:schemeClr val="tx1">
                    <a:lumMod val="95000"/>
                  </a:schemeClr>
                </a:solidFill>
              </a:rPr>
              <a:t>Keur</a:t>
            </a:r>
            <a:r>
              <a:rPr lang="en-US" sz="1400" dirty="0">
                <a:solidFill>
                  <a:schemeClr val="tx1">
                    <a:lumMod val="95000"/>
                  </a:schemeClr>
                </a:solidFill>
              </a:rPr>
              <a:t> Moussa Abbey, Senegal </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014F98E8-DB89-4AD6-9166-D8574FE522D1}"/>
              </a:ext>
            </a:extLst>
          </p:cNvPr>
          <p:cNvPicPr>
            <a:picLocks noChangeAspect="1"/>
          </p:cNvPicPr>
          <p:nvPr/>
        </p:nvPicPr>
        <p:blipFill>
          <a:blip r:embed="rId2"/>
          <a:stretch>
            <a:fillRect/>
          </a:stretch>
        </p:blipFill>
        <p:spPr>
          <a:xfrm>
            <a:off x="2286000" y="685800"/>
            <a:ext cx="7620000" cy="486727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44811"/>
            <a:ext cx="6781800" cy="1754326"/>
          </a:xfrm>
          <a:prstGeom prst="rect">
            <a:avLst/>
          </a:prstGeom>
        </p:spPr>
        <p:txBody>
          <a:bodyPr wrap="square">
            <a:spAutoFit/>
          </a:bodyPr>
          <a:lstStyle/>
          <a:p>
            <a:r>
              <a:rPr lang="en-US" sz="3600" dirty="0"/>
              <a:t>He asked them, "But who do you say that I am?" Peter answered him, "You are the Messiah."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8:29</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Behold the Lamb of God, Peter Acclaims Christ  --  Chartres Cathedral, Chartres, France</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C4733EBC-52B4-4D49-9B46-A5D829FF36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59916"/>
            <a:ext cx="9144000" cy="518368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384280"/>
            <a:ext cx="7086600" cy="3416320"/>
          </a:xfrm>
          <a:prstGeom prst="rect">
            <a:avLst/>
          </a:prstGeom>
        </p:spPr>
        <p:txBody>
          <a:bodyPr wrap="square">
            <a:spAutoFit/>
          </a:bodyPr>
          <a:lstStyle/>
          <a:p>
            <a:r>
              <a:rPr lang="en-US" sz="3600" dirty="0"/>
              <a:t>Then he began to teach them that the Son of Man must undergo great suffering, and be rejected by the elders, the chief priests, and the scribes, and be killed, and after three days rise again.</a:t>
            </a:r>
            <a:endParaRPr lang="en-US" sz="3600" dirty="0">
              <a:cs typeface="Arial" pitchFamily="34" charset="0"/>
            </a:endParaRPr>
          </a:p>
        </p:txBody>
      </p:sp>
      <p:sp>
        <p:nvSpPr>
          <p:cNvPr id="5" name="TextBox 4"/>
          <p:cNvSpPr txBox="1"/>
          <p:nvPr/>
        </p:nvSpPr>
        <p:spPr>
          <a:xfrm>
            <a:off x="5867400" y="5105401"/>
            <a:ext cx="3352800" cy="461665"/>
          </a:xfrm>
          <a:prstGeom prst="rect">
            <a:avLst/>
          </a:prstGeom>
          <a:noFill/>
        </p:spPr>
        <p:txBody>
          <a:bodyPr wrap="square" rtlCol="0">
            <a:spAutoFit/>
          </a:bodyPr>
          <a:lstStyle/>
          <a:p>
            <a:pPr algn="ctr"/>
            <a:r>
              <a:rPr lang="en-US" sz="2400" dirty="0">
                <a:solidFill>
                  <a:schemeClr val="tx1">
                    <a:lumMod val="95000"/>
                  </a:schemeClr>
                </a:solidFill>
              </a:rPr>
              <a:t>Mark 8:31</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715000"/>
            <a:ext cx="2895600" cy="954107"/>
          </a:xfrm>
          <a:prstGeom prst="rect">
            <a:avLst/>
          </a:prstGeom>
          <a:noFill/>
        </p:spPr>
        <p:txBody>
          <a:bodyPr wrap="square" rtlCol="0">
            <a:spAutoFit/>
          </a:bodyPr>
          <a:lstStyle/>
          <a:p>
            <a:pPr algn="ctr"/>
            <a:r>
              <a:rPr lang="en-US" sz="1400" dirty="0">
                <a:solidFill>
                  <a:schemeClr val="tx1">
                    <a:lumMod val="95000"/>
                  </a:schemeClr>
                </a:solidFill>
              </a:rPr>
              <a:t>Angel of the Resurrection</a:t>
            </a:r>
          </a:p>
          <a:p>
            <a:pPr algn="ctr"/>
            <a:endParaRPr lang="en-US" sz="1400" dirty="0">
              <a:solidFill>
                <a:schemeClr val="tx1">
                  <a:lumMod val="95000"/>
                </a:schemeClr>
              </a:solidFill>
            </a:endParaRPr>
          </a:p>
          <a:p>
            <a:pPr algn="ctr"/>
            <a:r>
              <a:rPr lang="en-US" sz="1400" dirty="0">
                <a:solidFill>
                  <a:schemeClr val="tx1">
                    <a:lumMod val="95000"/>
                  </a:schemeClr>
                </a:solidFill>
              </a:rPr>
              <a:t>World War II Memorial</a:t>
            </a:r>
          </a:p>
          <a:p>
            <a:pPr algn="ctr"/>
            <a:r>
              <a:rPr lang="en-US" sz="1400" dirty="0">
                <a:solidFill>
                  <a:schemeClr val="tx1">
                    <a:lumMod val="95000"/>
                  </a:schemeClr>
                </a:solidFill>
              </a:rPr>
              <a:t>Philadelphia, PA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3156DBE-588C-402B-B261-899F70D657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05400" y="0"/>
            <a:ext cx="4267200" cy="682954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87146"/>
            <a:ext cx="6705600" cy="1754326"/>
          </a:xfrm>
          <a:prstGeom prst="rect">
            <a:avLst/>
          </a:prstGeom>
        </p:spPr>
        <p:txBody>
          <a:bodyPr wrap="square">
            <a:spAutoFit/>
          </a:bodyPr>
          <a:lstStyle/>
          <a:p>
            <a:r>
              <a:rPr lang="en-US" sz="3600" dirty="0"/>
              <a:t>He said all this quite openly. And Peter took him aside and began to rebuke him.</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8:32</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315200" cy="2862322"/>
          </a:xfrm>
          <a:prstGeom prst="rect">
            <a:avLst/>
          </a:prstGeom>
        </p:spPr>
        <p:txBody>
          <a:bodyPr wrap="square">
            <a:spAutoFit/>
          </a:bodyPr>
          <a:lstStyle/>
          <a:p>
            <a:r>
              <a:rPr lang="en-US" sz="3600" dirty="0"/>
              <a:t>But turning and looking at his disciples, he rebuked Peter and said, "Get behind me, Satan! For you are setting your mind not on divine things but on human things."</a:t>
            </a:r>
            <a:endParaRPr lang="en-US" sz="3600" dirty="0">
              <a:cs typeface="Arial" pitchFamily="34" charset="0"/>
            </a:endParaRP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8:33</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56076"/>
            <a:ext cx="6705600" cy="2862322"/>
          </a:xfrm>
          <a:prstGeom prst="rect">
            <a:avLst/>
          </a:prstGeom>
        </p:spPr>
        <p:txBody>
          <a:bodyPr wrap="square">
            <a:spAutoFit/>
          </a:bodyPr>
          <a:lstStyle/>
          <a:p>
            <a:r>
              <a:rPr lang="en-US" sz="3600" dirty="0"/>
              <a:t>Wisdom cries out in the street; in the squares she raises her voice.</a:t>
            </a:r>
          </a:p>
          <a:p>
            <a:r>
              <a:rPr lang="en-US" sz="3600" dirty="0"/>
              <a:t>… "How long will scoffers delight in their scoffing and fools hate knowledge?"</a:t>
            </a:r>
            <a:endParaRPr lang="en-US" sz="3600" dirty="0">
              <a:cs typeface="Arial" pitchFamily="34" charset="0"/>
            </a:endParaRPr>
          </a:p>
        </p:txBody>
      </p:sp>
      <p:sp>
        <p:nvSpPr>
          <p:cNvPr id="4" name="TextBox 3"/>
          <p:cNvSpPr txBox="1"/>
          <p:nvPr/>
        </p:nvSpPr>
        <p:spPr>
          <a:xfrm>
            <a:off x="5715000" y="4718399"/>
            <a:ext cx="3352800" cy="461665"/>
          </a:xfrm>
          <a:prstGeom prst="rect">
            <a:avLst/>
          </a:prstGeom>
          <a:noFill/>
        </p:spPr>
        <p:txBody>
          <a:bodyPr wrap="square" rtlCol="0">
            <a:spAutoFit/>
          </a:bodyPr>
          <a:lstStyle/>
          <a:p>
            <a:pPr algn="ctr"/>
            <a:r>
              <a:rPr lang="en-US" sz="2400" dirty="0">
                <a:solidFill>
                  <a:schemeClr val="tx1">
                    <a:lumMod val="95000"/>
                  </a:schemeClr>
                </a:solidFill>
              </a:rPr>
              <a:t>Proverbs 1:20</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07777"/>
          </a:xfrm>
          <a:prstGeom prst="rect">
            <a:avLst/>
          </a:prstGeom>
          <a:noFill/>
        </p:spPr>
        <p:txBody>
          <a:bodyPr wrap="square" rtlCol="0">
            <a:spAutoFit/>
          </a:bodyPr>
          <a:lstStyle/>
          <a:p>
            <a:pPr algn="ctr"/>
            <a:r>
              <a:rPr lang="en-US" sz="1400" dirty="0">
                <a:solidFill>
                  <a:schemeClr val="tx1">
                    <a:lumMod val="95000"/>
                  </a:schemeClr>
                </a:solidFill>
              </a:rPr>
              <a:t>"Get Thee Behind Me, Satan!"  --  James Tissot, Brooklyn Museum, New York,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AD1458BE-73EF-4052-AF98-F5ADE24DB2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308728"/>
            <a:ext cx="8458200" cy="5406272"/>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934200" cy="2862322"/>
          </a:xfrm>
          <a:prstGeom prst="rect">
            <a:avLst/>
          </a:prstGeom>
        </p:spPr>
        <p:txBody>
          <a:bodyPr wrap="square">
            <a:spAutoFit/>
          </a:bodyPr>
          <a:lstStyle/>
          <a:p>
            <a:r>
              <a:rPr lang="en-US" sz="3600" dirty="0"/>
              <a:t>He called the crowd with his disciples, and said to them, "If any want to become my followers, let them deny themselves and take up their cross and follow me. </a:t>
            </a:r>
            <a:endParaRPr lang="en-US" sz="3600" dirty="0">
              <a:cs typeface="Arial" pitchFamily="34" charset="0"/>
            </a:endParaRPr>
          </a:p>
        </p:txBody>
      </p:sp>
      <p:sp>
        <p:nvSpPr>
          <p:cNvPr id="5" name="TextBox 4"/>
          <p:cNvSpPr txBox="1"/>
          <p:nvPr/>
        </p:nvSpPr>
        <p:spPr>
          <a:xfrm>
            <a:off x="5867400" y="4876801"/>
            <a:ext cx="3352800" cy="461665"/>
          </a:xfrm>
          <a:prstGeom prst="rect">
            <a:avLst/>
          </a:prstGeom>
          <a:noFill/>
        </p:spPr>
        <p:txBody>
          <a:bodyPr wrap="square" rtlCol="0">
            <a:spAutoFit/>
          </a:bodyPr>
          <a:lstStyle/>
          <a:p>
            <a:pPr algn="ctr"/>
            <a:r>
              <a:rPr lang="en-US" sz="2400" dirty="0">
                <a:solidFill>
                  <a:schemeClr val="tx1">
                    <a:lumMod val="95000"/>
                  </a:schemeClr>
                </a:solidFill>
              </a:rPr>
              <a:t>Mark 8:35</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8692" y="5410200"/>
            <a:ext cx="2743200" cy="1169551"/>
          </a:xfrm>
          <a:prstGeom prst="rect">
            <a:avLst/>
          </a:prstGeom>
          <a:noFill/>
        </p:spPr>
        <p:txBody>
          <a:bodyPr wrap="square" rtlCol="0">
            <a:spAutoFit/>
          </a:bodyPr>
          <a:lstStyle/>
          <a:p>
            <a:pPr algn="ctr"/>
            <a:r>
              <a:rPr lang="en-US" sz="1400" dirty="0">
                <a:solidFill>
                  <a:schemeClr val="tx1">
                    <a:lumMod val="95000"/>
                  </a:schemeClr>
                </a:solidFill>
              </a:rPr>
              <a:t>Cristo Negro</a:t>
            </a:r>
          </a:p>
          <a:p>
            <a:pPr algn="ctr"/>
            <a:endParaRPr lang="en-US" sz="1400" dirty="0">
              <a:solidFill>
                <a:schemeClr val="tx1">
                  <a:lumMod val="95000"/>
                </a:schemeClr>
              </a:solidFill>
            </a:endParaRPr>
          </a:p>
          <a:p>
            <a:pPr algn="ctr"/>
            <a:r>
              <a:rPr lang="en-US" sz="1400" dirty="0">
                <a:solidFill>
                  <a:schemeClr val="tx1">
                    <a:lumMod val="95000"/>
                  </a:schemeClr>
                </a:solidFill>
              </a:rPr>
              <a:t>Ruiz </a:t>
            </a:r>
            <a:r>
              <a:rPr lang="en-US" sz="1400" dirty="0" err="1">
                <a:solidFill>
                  <a:schemeClr val="tx1">
                    <a:lumMod val="95000"/>
                  </a:schemeClr>
                </a:solidFill>
              </a:rPr>
              <a:t>Anglada</a:t>
            </a:r>
            <a:endParaRPr lang="en-US" sz="1400" dirty="0">
              <a:solidFill>
                <a:schemeClr val="tx1">
                  <a:lumMod val="95000"/>
                </a:schemeClr>
              </a:solidFill>
            </a:endParaRPr>
          </a:p>
          <a:p>
            <a:pPr algn="ctr"/>
            <a:r>
              <a:rPr lang="en-US" sz="1400" dirty="0" err="1"/>
              <a:t>Sastago</a:t>
            </a:r>
            <a:r>
              <a:rPr lang="en-US" sz="1400" dirty="0"/>
              <a:t> Palace</a:t>
            </a:r>
          </a:p>
          <a:p>
            <a:pPr algn="ctr"/>
            <a:r>
              <a:rPr lang="en-US" sz="1400" dirty="0"/>
              <a:t>Zaragoza, Spain</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1892" y="0"/>
            <a:ext cx="5666509" cy="6858000"/>
          </a:xfrm>
          <a:prstGeom prst="rect">
            <a:avLst/>
          </a:prstGeom>
        </p:spPr>
      </p:pic>
    </p:spTree>
    <p:extLst>
      <p:ext uri="{BB962C8B-B14F-4D97-AF65-F5344CB8AC3E}">
        <p14:creationId xmlns:p14="http://schemas.microsoft.com/office/powerpoint/2010/main" val="1681977539"/>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28800"/>
            <a:ext cx="7086600" cy="2308324"/>
          </a:xfrm>
          <a:prstGeom prst="rect">
            <a:avLst/>
          </a:prstGeom>
        </p:spPr>
        <p:txBody>
          <a:bodyPr wrap="square">
            <a:spAutoFit/>
          </a:bodyPr>
          <a:lstStyle/>
          <a:p>
            <a:r>
              <a:rPr lang="en-US" sz="3600" dirty="0"/>
              <a:t>For those who want to save their life will lose it, and those who lose their life for my sake, and for the sake of the gospel, will save it."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8:35</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612249"/>
            <a:ext cx="1981200" cy="1169551"/>
          </a:xfrm>
          <a:prstGeom prst="rect">
            <a:avLst/>
          </a:prstGeom>
          <a:noFill/>
        </p:spPr>
        <p:txBody>
          <a:bodyPr wrap="square" rtlCol="0">
            <a:spAutoFit/>
          </a:bodyPr>
          <a:lstStyle/>
          <a:p>
            <a:pPr algn="ctr"/>
            <a:r>
              <a:rPr lang="en-US" sz="1400" dirty="0"/>
              <a:t>Manche </a:t>
            </a:r>
            <a:r>
              <a:rPr lang="en-US" sz="1400" dirty="0" err="1"/>
              <a:t>Masemola</a:t>
            </a:r>
            <a:r>
              <a:rPr lang="en-US" sz="1400" dirty="0"/>
              <a:t>, South African Martyr</a:t>
            </a:r>
          </a:p>
          <a:p>
            <a:pPr algn="ctr"/>
            <a:endParaRPr lang="en-US" sz="1400" dirty="0">
              <a:solidFill>
                <a:schemeClr val="tx1">
                  <a:lumMod val="95000"/>
                </a:schemeClr>
              </a:solidFill>
            </a:endParaRPr>
          </a:p>
          <a:p>
            <a:pPr algn="ctr"/>
            <a:r>
              <a:rPr lang="en-US" sz="1400" dirty="0">
                <a:solidFill>
                  <a:schemeClr val="tx1">
                    <a:lumMod val="95000"/>
                  </a:schemeClr>
                </a:solidFill>
              </a:rPr>
              <a:t>Westminster Abbey</a:t>
            </a:r>
          </a:p>
          <a:p>
            <a:pPr algn="ctr"/>
            <a:r>
              <a:rPr lang="en-US" sz="1400" dirty="0">
                <a:solidFill>
                  <a:schemeClr val="tx1">
                    <a:lumMod val="95000"/>
                  </a:schemeClr>
                </a:solidFill>
              </a:rPr>
              <a:t>London, England</a:t>
            </a:r>
          </a:p>
        </p:txBody>
      </p:sp>
      <p:pic>
        <p:nvPicPr>
          <p:cNvPr id="2" name="Picture 1">
            <a:extLst>
              <a:ext uri="{FF2B5EF4-FFF2-40B4-BE49-F238E27FC236}">
                <a16:creationId xmlns:a16="http://schemas.microsoft.com/office/drawing/2014/main" id="{B93270D9-96CA-4021-BD89-FC2785E8BE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67200" y="55047"/>
            <a:ext cx="4986859" cy="6802953"/>
          </a:xfrm>
          <a:prstGeom prst="rect">
            <a:avLst/>
          </a:prstGeom>
        </p:spPr>
      </p:pic>
    </p:spTree>
    <p:extLst>
      <p:ext uri="{BB962C8B-B14F-4D97-AF65-F5344CB8AC3E}">
        <p14:creationId xmlns:p14="http://schemas.microsoft.com/office/powerpoint/2010/main" val="410748057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a:t>https://commons.wikimedia.org/wiki/File:Dante_Pd10_Kopenhagen_MS_Thott_411.2.jpg</a:t>
            </a:r>
          </a:p>
          <a:p>
            <a:pPr>
              <a:buNone/>
            </a:pPr>
            <a:r>
              <a:rPr lang="en-US" sz="1400" dirty="0"/>
              <a:t>https://commons.wikimedia.org/wiki/File:Jawlensky_Meditation_Das_Gebet_1290067.jpg</a:t>
            </a:r>
          </a:p>
          <a:p>
            <a:pPr>
              <a:buNone/>
            </a:pPr>
            <a:r>
              <a:rPr lang="en-US" sz="1400" dirty="0"/>
              <a:t>http://diglib.library.vanderbilt.edu/act-imagelink.pl?RC=48274</a:t>
            </a:r>
          </a:p>
          <a:p>
            <a:pPr>
              <a:buNone/>
            </a:pPr>
            <a:r>
              <a:rPr lang="en-US" sz="1400" dirty="0"/>
              <a:t>http://commons.wikimedia.org/wiki/File:Franz_Xaver_Messerschmidt_002.JPG</a:t>
            </a:r>
          </a:p>
          <a:p>
            <a:pPr>
              <a:buNone/>
            </a:pPr>
            <a:r>
              <a:rPr lang="en-US" sz="1400" dirty="0"/>
              <a:t>https://www.flickr.com/photos/paullew/8616284980/</a:t>
            </a:r>
          </a:p>
          <a:p>
            <a:pPr>
              <a:buNone/>
            </a:pPr>
            <a:r>
              <a:rPr lang="en-US" sz="1400" dirty="0"/>
              <a:t>www.robertharding.com</a:t>
            </a:r>
          </a:p>
          <a:p>
            <a:pPr>
              <a:buNone/>
            </a:pPr>
            <a:r>
              <a:rPr lang="en-US" sz="1400" dirty="0"/>
              <a:t>https://www.flickr.com/photos/paullew/16120011720 - Fr Lawrence Lew, O.P.</a:t>
            </a:r>
          </a:p>
          <a:p>
            <a:pPr>
              <a:buNone/>
            </a:pPr>
            <a:r>
              <a:rPr lang="en-US" sz="1400" dirty="0"/>
              <a:t>https://commons.wikimedia.org/wiki/File:Angel_of_the_Resurrection.jpg</a:t>
            </a:r>
          </a:p>
          <a:p>
            <a:pPr>
              <a:buNone/>
            </a:pPr>
            <a:r>
              <a:rPr lang="en-US" sz="1400" dirty="0"/>
              <a:t>http://commons.wikimedia.org/wiki/File:Brooklyn_Museum_-_Get_Thee_Behind_Me_Satan_(R%C3%A9tire-toi_Satan)_-_James_Tissot.jpg</a:t>
            </a:r>
          </a:p>
          <a:p>
            <a:pPr>
              <a:buNone/>
            </a:pPr>
            <a:r>
              <a:rPr lang="en-US" sz="1400" dirty="0"/>
              <a:t>https://commons.wikimedia.org/wiki/File:Ruizanglada_-_Cristo_Negro_180x150_1995_A-L_-_Catalogo_1995_Palacio_de_Sastago_Zaragoza.jpg</a:t>
            </a:r>
          </a:p>
          <a:p>
            <a:pPr>
              <a:buNone/>
            </a:pPr>
            <a:r>
              <a:rPr lang="fr-FR" sz="1400" dirty="0"/>
              <a:t>https://commons.wikimedia.org/wiki/File:WestminsterAbbey-Martyrs.jpg - Jean-Christophe BENOIST</a:t>
            </a:r>
            <a:endParaRPr lang="en-US" sz="1400" dirty="0"/>
          </a:p>
          <a:p>
            <a:pPr>
              <a:buNone/>
            </a:pP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47CBC0-0419-43F3-9110-48315C208BD6}"/>
              </a:ext>
            </a:extLst>
          </p:cNvPr>
          <p:cNvSpPr txBox="1"/>
          <p:nvPr/>
        </p:nvSpPr>
        <p:spPr>
          <a:xfrm>
            <a:off x="2133600" y="6474023"/>
            <a:ext cx="10210800" cy="307777"/>
          </a:xfrm>
          <a:prstGeom prst="rect">
            <a:avLst/>
          </a:prstGeom>
          <a:noFill/>
        </p:spPr>
        <p:txBody>
          <a:bodyPr wrap="square" rtlCol="0">
            <a:spAutoFit/>
          </a:bodyPr>
          <a:lstStyle/>
          <a:p>
            <a:r>
              <a:rPr lang="en-US" sz="1400" dirty="0"/>
              <a:t>	Twelve Teachers of Wisdom  --  15</a:t>
            </a:r>
            <a:r>
              <a:rPr lang="en-US" sz="1400" baseline="30000" dirty="0"/>
              <a:t>th</a:t>
            </a:r>
            <a:r>
              <a:rPr lang="en-US" sz="1400" dirty="0"/>
              <a:t> century, Royal Library, Copenhagen, Denmark</a:t>
            </a:r>
          </a:p>
        </p:txBody>
      </p:sp>
      <p:pic>
        <p:nvPicPr>
          <p:cNvPr id="3" name="Picture 2">
            <a:extLst>
              <a:ext uri="{FF2B5EF4-FFF2-40B4-BE49-F238E27FC236}">
                <a16:creationId xmlns:a16="http://schemas.microsoft.com/office/drawing/2014/main" id="{A5A8EF11-2AFB-2F52-BC7A-D279D6070F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22134" y="76200"/>
            <a:ext cx="6098066" cy="6268033"/>
          </a:xfrm>
          <a:prstGeom prst="rect">
            <a:avLst/>
          </a:prstGeom>
        </p:spPr>
      </p:pic>
    </p:spTree>
    <p:extLst>
      <p:ext uri="{BB962C8B-B14F-4D97-AF65-F5344CB8AC3E}">
        <p14:creationId xmlns:p14="http://schemas.microsoft.com/office/powerpoint/2010/main" val="2269591536"/>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6705600" cy="2308324"/>
          </a:xfrm>
          <a:prstGeom prst="rect">
            <a:avLst/>
          </a:prstGeom>
        </p:spPr>
        <p:txBody>
          <a:bodyPr wrap="square">
            <a:spAutoFit/>
          </a:bodyPr>
          <a:lstStyle/>
          <a:p>
            <a:r>
              <a:rPr lang="en-US" sz="3600" dirty="0"/>
              <a:t>Let the words of my mouth and the meditation of my heart be acceptable to you, O LORD, my rock and my redeemer.</a:t>
            </a:r>
            <a:endParaRPr lang="en-US" sz="3600" dirty="0">
              <a:cs typeface="Arial" pitchFamily="34" charset="0"/>
            </a:endParaRPr>
          </a:p>
        </p:txBody>
      </p:sp>
      <p:sp>
        <p:nvSpPr>
          <p:cNvPr id="5" name="TextBox 4"/>
          <p:cNvSpPr txBox="1"/>
          <p:nvPr/>
        </p:nvSpPr>
        <p:spPr>
          <a:xfrm>
            <a:off x="6085703"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19</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536049"/>
            <a:ext cx="2057400" cy="1169551"/>
          </a:xfrm>
          <a:prstGeom prst="rect">
            <a:avLst/>
          </a:prstGeom>
          <a:noFill/>
        </p:spPr>
        <p:txBody>
          <a:bodyPr wrap="square" rtlCol="0">
            <a:spAutoFit/>
          </a:bodyPr>
          <a:lstStyle/>
          <a:p>
            <a:pPr algn="ctr"/>
            <a:r>
              <a:rPr lang="en-US" sz="1400" dirty="0">
                <a:solidFill>
                  <a:schemeClr val="tx1">
                    <a:lumMod val="95000"/>
                  </a:schemeClr>
                </a:solidFill>
              </a:rPr>
              <a:t>Meditation (Prayer)</a:t>
            </a:r>
          </a:p>
          <a:p>
            <a:pPr algn="ctr"/>
            <a:endParaRPr lang="en-US" sz="1400" dirty="0">
              <a:solidFill>
                <a:schemeClr val="tx1">
                  <a:lumMod val="95000"/>
                </a:schemeClr>
              </a:solidFill>
            </a:endParaRPr>
          </a:p>
          <a:p>
            <a:pPr algn="ctr"/>
            <a:r>
              <a:rPr lang="en-US" sz="1400" dirty="0" err="1">
                <a:solidFill>
                  <a:schemeClr val="tx1">
                    <a:lumMod val="95000"/>
                  </a:schemeClr>
                </a:solidFill>
              </a:rPr>
              <a:t>Alexej</a:t>
            </a:r>
            <a:r>
              <a:rPr lang="en-US" sz="1400" dirty="0">
                <a:solidFill>
                  <a:schemeClr val="tx1">
                    <a:lumMod val="95000"/>
                  </a:schemeClr>
                </a:solidFill>
              </a:rPr>
              <a:t> von </a:t>
            </a:r>
            <a:r>
              <a:rPr lang="en-US" sz="1400" dirty="0" err="1">
                <a:solidFill>
                  <a:schemeClr val="tx1">
                    <a:lumMod val="95000"/>
                  </a:schemeClr>
                </a:solidFill>
              </a:rPr>
              <a:t>Jawlensky</a:t>
            </a:r>
            <a:endParaRPr lang="en-US" sz="1400" dirty="0">
              <a:solidFill>
                <a:schemeClr val="tx1">
                  <a:lumMod val="95000"/>
                </a:schemeClr>
              </a:solidFill>
            </a:endParaRPr>
          </a:p>
          <a:p>
            <a:pPr algn="ctr"/>
            <a:r>
              <a:rPr lang="en-US" sz="1400" dirty="0" err="1">
                <a:solidFill>
                  <a:schemeClr val="tx1">
                    <a:lumMod val="95000"/>
                  </a:schemeClr>
                </a:solidFill>
              </a:rPr>
              <a:t>Lenbachhaus</a:t>
            </a:r>
            <a:r>
              <a:rPr lang="en-US" sz="1400" dirty="0">
                <a:solidFill>
                  <a:schemeClr val="tx1">
                    <a:lumMod val="95000"/>
                  </a:schemeClr>
                </a:solidFill>
              </a:rPr>
              <a:t> </a:t>
            </a:r>
          </a:p>
          <a:p>
            <a:pPr algn="ctr"/>
            <a:r>
              <a:rPr lang="en-US" sz="1400" dirty="0">
                <a:solidFill>
                  <a:schemeClr val="tx1">
                    <a:lumMod val="95000"/>
                  </a:schemeClr>
                </a:solidFill>
              </a:rPr>
              <a:t>Munich, Germany</a:t>
            </a:r>
          </a:p>
        </p:txBody>
      </p:sp>
      <p:pic>
        <p:nvPicPr>
          <p:cNvPr id="2" name="Picture 1">
            <a:extLst>
              <a:ext uri="{FF2B5EF4-FFF2-40B4-BE49-F238E27FC236}">
                <a16:creationId xmlns:a16="http://schemas.microsoft.com/office/drawing/2014/main" id="{9519AC50-9B4E-4537-B0A5-3C105281F8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9916" y="0"/>
            <a:ext cx="5183684"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706946"/>
            <a:ext cx="6324600" cy="2862322"/>
          </a:xfrm>
          <a:prstGeom prst="rect">
            <a:avLst/>
          </a:prstGeom>
        </p:spPr>
        <p:txBody>
          <a:bodyPr wrap="square">
            <a:spAutoFit/>
          </a:bodyPr>
          <a:lstStyle/>
          <a:p>
            <a:r>
              <a:rPr lang="en-US" sz="3600" dirty="0"/>
              <a:t>I gave my back to those who struck me, and my cheeks to those who pulled out the beard; I did not hide my face from insult and spitting.</a:t>
            </a:r>
            <a:endParaRPr lang="en-US" sz="3600" dirty="0">
              <a:cs typeface="Arial" pitchFamily="34" charset="0"/>
            </a:endParaRPr>
          </a:p>
        </p:txBody>
      </p:sp>
      <p:sp>
        <p:nvSpPr>
          <p:cNvPr id="5" name="TextBox 4"/>
          <p:cNvSpPr txBox="1"/>
          <p:nvPr/>
        </p:nvSpPr>
        <p:spPr>
          <a:xfrm>
            <a:off x="5907559" y="4724401"/>
            <a:ext cx="3352800" cy="461665"/>
          </a:xfrm>
          <a:prstGeom prst="rect">
            <a:avLst/>
          </a:prstGeom>
          <a:noFill/>
        </p:spPr>
        <p:txBody>
          <a:bodyPr wrap="square" rtlCol="0">
            <a:spAutoFit/>
          </a:bodyPr>
          <a:lstStyle/>
          <a:p>
            <a:pPr algn="ctr"/>
            <a:r>
              <a:rPr lang="en-US" sz="2400" dirty="0">
                <a:solidFill>
                  <a:schemeClr val="tx1">
                    <a:lumMod val="95000"/>
                  </a:schemeClr>
                </a:solidFill>
              </a:rPr>
              <a:t>Isaiah 50:6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638800"/>
            <a:ext cx="1905000" cy="954107"/>
          </a:xfrm>
          <a:prstGeom prst="rect">
            <a:avLst/>
          </a:prstGeom>
          <a:noFill/>
        </p:spPr>
        <p:txBody>
          <a:bodyPr wrap="square" rtlCol="0">
            <a:spAutoFit/>
          </a:bodyPr>
          <a:lstStyle/>
          <a:p>
            <a:pPr algn="ctr"/>
            <a:r>
              <a:rPr lang="en-US" sz="1400" dirty="0">
                <a:solidFill>
                  <a:schemeClr val="tx1">
                    <a:lumMod val="95000"/>
                  </a:schemeClr>
                </a:solidFill>
              </a:rPr>
              <a:t>Flagellation</a:t>
            </a:r>
          </a:p>
          <a:p>
            <a:pPr algn="ctr"/>
            <a:endParaRPr lang="en-US" sz="1400" dirty="0">
              <a:solidFill>
                <a:schemeClr val="tx1">
                  <a:lumMod val="95000"/>
                </a:schemeClr>
              </a:solidFill>
            </a:endParaRPr>
          </a:p>
          <a:p>
            <a:pPr algn="ctr"/>
            <a:r>
              <a:rPr lang="en-US" sz="1400" dirty="0">
                <a:solidFill>
                  <a:schemeClr val="tx1">
                    <a:lumMod val="95000"/>
                  </a:schemeClr>
                </a:solidFill>
              </a:rPr>
              <a:t>JESUS MAFA</a:t>
            </a:r>
          </a:p>
          <a:p>
            <a:pPr algn="ctr"/>
            <a:r>
              <a:rPr lang="en-US" sz="1400" dirty="0">
                <a:solidFill>
                  <a:schemeClr val="tx1">
                    <a:lumMod val="95000"/>
                  </a:schemeClr>
                </a:solidFill>
              </a:rPr>
              <a:t>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E3423AD0-4363-45E0-BCCE-4302AFF567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1" y="12290"/>
            <a:ext cx="4568045"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 no one can tame the tongue … With it we bless the Lord and Father, and with it we curse those who are made in the likeness of God.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James 3:8a, 9</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438031"/>
            <a:ext cx="2209800" cy="1446550"/>
          </a:xfrm>
          <a:prstGeom prst="rect">
            <a:avLst/>
          </a:prstGeom>
          <a:noFill/>
        </p:spPr>
        <p:txBody>
          <a:bodyPr wrap="square" rtlCol="0">
            <a:spAutoFit/>
          </a:bodyPr>
          <a:lstStyle/>
          <a:p>
            <a:pPr algn="ctr"/>
            <a:r>
              <a:rPr lang="en-US" sz="1400" dirty="0">
                <a:solidFill>
                  <a:schemeClr val="tx1">
                    <a:lumMod val="95000"/>
                  </a:schemeClr>
                </a:solidFill>
              </a:rPr>
              <a:t>Hypocrite and Slanderer</a:t>
            </a:r>
          </a:p>
          <a:p>
            <a:pPr algn="ctr"/>
            <a:endParaRPr lang="en-US" sz="1400" dirty="0">
              <a:solidFill>
                <a:schemeClr val="tx1">
                  <a:lumMod val="95000"/>
                </a:schemeClr>
              </a:solidFill>
            </a:endParaRPr>
          </a:p>
          <a:p>
            <a:pPr algn="ctr"/>
            <a:r>
              <a:rPr lang="en-US" sz="1400" dirty="0">
                <a:solidFill>
                  <a:schemeClr val="tx1">
                    <a:lumMod val="95000"/>
                  </a:schemeClr>
                </a:solidFill>
              </a:rPr>
              <a:t>Franz Messerschmidt</a:t>
            </a:r>
          </a:p>
          <a:p>
            <a:pPr algn="ctr"/>
            <a:r>
              <a:rPr lang="en-US" sz="1400" dirty="0">
                <a:solidFill>
                  <a:schemeClr val="tx1">
                    <a:lumMod val="95000"/>
                  </a:schemeClr>
                </a:solidFill>
              </a:rPr>
              <a:t>Metropolitan Museum</a:t>
            </a:r>
          </a:p>
          <a:p>
            <a:pPr algn="ctr"/>
            <a:r>
              <a:rPr lang="en-US" sz="1400" dirty="0">
                <a:solidFill>
                  <a:schemeClr val="tx1">
                    <a:lumMod val="95000"/>
                  </a:schemeClr>
                </a:solidFill>
              </a:rPr>
              <a:t>New York, NY</a:t>
            </a:r>
          </a:p>
          <a:p>
            <a:pPr algn="ct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418A6ACD-4D56-42C6-B292-57E0C1D259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1" y="0"/>
            <a:ext cx="5146717"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541</TotalTime>
  <Words>877</Words>
  <Application>Microsoft Office PowerPoint</Application>
  <PresentationFormat>Widescreen</PresentationFormat>
  <Paragraphs>84</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First Sunday after Christmas Day Year A</vt:lpstr>
      <vt:lpstr>Seventeenth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124</cp:revision>
  <dcterms:created xsi:type="dcterms:W3CDTF">2016-08-31T16:46:43Z</dcterms:created>
  <dcterms:modified xsi:type="dcterms:W3CDTF">2023-10-12T16:36:51Z</dcterms:modified>
</cp:coreProperties>
</file>