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413" r:id="rId5"/>
    <p:sldId id="383" r:id="rId6"/>
    <p:sldId id="384" r:id="rId7"/>
    <p:sldId id="385" r:id="rId8"/>
    <p:sldId id="386" r:id="rId9"/>
    <p:sldId id="412" r:id="rId10"/>
    <p:sldId id="387" r:id="rId11"/>
    <p:sldId id="408" r:id="rId12"/>
    <p:sldId id="409" r:id="rId13"/>
    <p:sldId id="390" r:id="rId14"/>
    <p:sldId id="391" r:id="rId15"/>
    <p:sldId id="392" r:id="rId16"/>
    <p:sldId id="393" r:id="rId17"/>
    <p:sldId id="394" r:id="rId18"/>
    <p:sldId id="395" r:id="rId19"/>
    <p:sldId id="396" r:id="rId20"/>
    <p:sldId id="410" r:id="rId21"/>
    <p:sldId id="411" r:id="rId22"/>
    <p:sldId id="397" r:id="rId23"/>
    <p:sldId id="398" r:id="rId24"/>
    <p:sldId id="399" r:id="rId25"/>
    <p:sldId id="400"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4365"/>
    <a:srgbClr val="242430"/>
    <a:srgbClr val="1B203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720E59-E7F6-408A-A078-40B7B95261FB}" v="3" dt="2023-10-12T16:26:38.221"/>
    <p1510:client id="{9E909596-D06D-4A9A-9824-41A00C0FA541}" v="5" dt="2023-10-12T16:25:53.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8" autoAdjust="0"/>
    <p:restoredTop sz="94660"/>
  </p:normalViewPr>
  <p:slideViewPr>
    <p:cSldViewPr>
      <p:cViewPr varScale="1">
        <p:scale>
          <a:sx n="75" d="100"/>
          <a:sy n="75" d="100"/>
        </p:scale>
        <p:origin x="571"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75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4F720E59-E7F6-408A-A078-40B7B95261FB}"/>
    <pc:docChg chg="modSld">
      <pc:chgData name="Charlotte Lew" userId="" providerId="" clId="Web-{4F720E59-E7F6-408A-A078-40B7B95261FB}" dt="2023-10-12T16:26:32.893" v="1" actId="20577"/>
      <pc:docMkLst>
        <pc:docMk/>
      </pc:docMkLst>
      <pc:sldChg chg="modSp">
        <pc:chgData name="Charlotte Lew" userId="" providerId="" clId="Web-{4F720E59-E7F6-408A-A078-40B7B95261FB}" dt="2023-10-12T16:26:32.893" v="1" actId="20577"/>
        <pc:sldMkLst>
          <pc:docMk/>
          <pc:sldMk cId="0" sldId="256"/>
        </pc:sldMkLst>
        <pc:spChg chg="mod">
          <ac:chgData name="Charlotte Lew" userId="" providerId="" clId="Web-{4F720E59-E7F6-408A-A078-40B7B95261FB}" dt="2023-10-12T16:26:32.893" v="1" actId="20577"/>
          <ac:spMkLst>
            <pc:docMk/>
            <pc:sldMk cId="0" sldId="256"/>
            <ac:spMk id="2" creationId="{00000000-0000-0000-0000-000000000000}"/>
          </ac:spMkLst>
        </pc:spChg>
      </pc:sldChg>
    </pc:docChg>
  </pc:docChgLst>
  <pc:docChgLst>
    <pc:chgData name="Charlotte Lew" clId="Web-{9E909596-D06D-4A9A-9824-41A00C0FA541}"/>
    <pc:docChg chg="modSld">
      <pc:chgData name="Charlotte Lew" userId="" providerId="" clId="Web-{9E909596-D06D-4A9A-9824-41A00C0FA541}" dt="2023-10-12T16:25:49.295" v="3" actId="20577"/>
      <pc:docMkLst>
        <pc:docMk/>
      </pc:docMkLst>
      <pc:sldChg chg="modSp">
        <pc:chgData name="Charlotte Lew" userId="" providerId="" clId="Web-{9E909596-D06D-4A9A-9824-41A00C0FA541}" dt="2023-10-12T16:25:49.295" v="3" actId="20577"/>
        <pc:sldMkLst>
          <pc:docMk/>
          <pc:sldMk cId="0" sldId="256"/>
        </pc:sldMkLst>
        <pc:spChg chg="mod">
          <ac:chgData name="Charlotte Lew" userId="" providerId="" clId="Web-{9E909596-D06D-4A9A-9824-41A00C0FA541}" dt="2023-10-12T16:25:49.295" v="3"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15</a:t>
            </a:fld>
            <a:endParaRPr lang="en-US"/>
          </a:p>
        </p:txBody>
      </p:sp>
    </p:spTree>
    <p:extLst>
      <p:ext uri="{BB962C8B-B14F-4D97-AF65-F5344CB8AC3E}">
        <p14:creationId xmlns:p14="http://schemas.microsoft.com/office/powerpoint/2010/main" val="2350975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25</a:t>
            </a:fld>
            <a:endParaRPr lang="en-US"/>
          </a:p>
        </p:txBody>
      </p:sp>
    </p:spTree>
    <p:extLst>
      <p:ext uri="{BB962C8B-B14F-4D97-AF65-F5344CB8AC3E}">
        <p14:creationId xmlns:p14="http://schemas.microsoft.com/office/powerpoint/2010/main" val="1686391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557788"/>
            <a:ext cx="8458200" cy="1698625"/>
          </a:xfrm>
        </p:spPr>
        <p:txBody>
          <a:bodyPr>
            <a:noAutofit/>
          </a:bodyPr>
          <a:lstStyle/>
          <a:p>
            <a:r>
              <a:rPr lang="en-US" sz="8800" dirty="0"/>
              <a:t>Twelfth Sunday after Pentecost</a:t>
            </a:r>
          </a:p>
        </p:txBody>
      </p:sp>
      <p:sp>
        <p:nvSpPr>
          <p:cNvPr id="3" name="Subtitle 2"/>
          <p:cNvSpPr>
            <a:spLocks noGrp="1"/>
          </p:cNvSpPr>
          <p:nvPr>
            <p:ph type="subTitle" idx="1"/>
          </p:nvPr>
        </p:nvSpPr>
        <p:spPr>
          <a:xfrm>
            <a:off x="2819400" y="2819400"/>
            <a:ext cx="6400800" cy="838200"/>
          </a:xfrm>
        </p:spPr>
        <p:txBody>
          <a:bodyPr>
            <a:normAutofit lnSpcReduction="10000"/>
          </a:bodyPr>
          <a:lstStyle/>
          <a:p>
            <a:r>
              <a:rPr lang="en-US" sz="5400" i="1" dirty="0">
                <a:solidFill>
                  <a:schemeClr val="tx1">
                    <a:lumMod val="50000"/>
                  </a:schemeClr>
                </a:solidFill>
              </a:rPr>
              <a:t>Year B</a:t>
            </a:r>
          </a:p>
        </p:txBody>
      </p:sp>
      <p:sp>
        <p:nvSpPr>
          <p:cNvPr id="4" name="Rectangle 3"/>
          <p:cNvSpPr/>
          <p:nvPr/>
        </p:nvSpPr>
        <p:spPr>
          <a:xfrm>
            <a:off x="1981200" y="5396806"/>
            <a:ext cx="8305800" cy="1384995"/>
          </a:xfrm>
          <a:prstGeom prst="rect">
            <a:avLst/>
          </a:prstGeom>
          <a:solidFill>
            <a:srgbClr val="394365">
              <a:alpha val="75000"/>
            </a:srgbClr>
          </a:solidFill>
        </p:spPr>
        <p:txBody>
          <a:bodyPr wrap="square">
            <a:spAutoFit/>
          </a:bodyPr>
          <a:lstStyle/>
          <a:p>
            <a:pPr algn="ctr"/>
            <a:r>
              <a:rPr lang="en-US" sz="2800" dirty="0"/>
              <a:t>2 Samuel 18:5-9, 15, 31-33 and Psalm 130</a:t>
            </a:r>
          </a:p>
          <a:p>
            <a:pPr algn="ctr"/>
            <a:r>
              <a:rPr lang="en-US" sz="2800" dirty="0"/>
              <a:t>1 Kings 19:4-8 and Psalm 34:1-8  •  Ephesians 4:25-5:2  John 6:35, 41-51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7086600" cy="1754326"/>
          </a:xfrm>
          <a:prstGeom prst="rect">
            <a:avLst/>
          </a:prstGeom>
        </p:spPr>
        <p:txBody>
          <a:bodyPr wrap="square">
            <a:spAutoFit/>
          </a:bodyPr>
          <a:lstStyle/>
          <a:p>
            <a:r>
              <a:rPr lang="en-US" sz="3600" dirty="0"/>
              <a:t>O taste and see that the LORD is good; happy are those who take refuge in him.</a:t>
            </a:r>
            <a:endParaRPr lang="en-US" sz="3600" dirty="0">
              <a:cs typeface="Arial" pitchFamily="34" charset="0"/>
            </a:endParaRPr>
          </a:p>
        </p:txBody>
      </p:sp>
      <p:sp>
        <p:nvSpPr>
          <p:cNvPr id="5" name="TextBox 4"/>
          <p:cNvSpPr txBox="1"/>
          <p:nvPr/>
        </p:nvSpPr>
        <p:spPr>
          <a:xfrm>
            <a:off x="5791200" y="4495801"/>
            <a:ext cx="3352800" cy="461665"/>
          </a:xfrm>
          <a:prstGeom prst="rect">
            <a:avLst/>
          </a:prstGeom>
          <a:noFill/>
        </p:spPr>
        <p:txBody>
          <a:bodyPr wrap="square" rtlCol="0">
            <a:spAutoFit/>
          </a:bodyPr>
          <a:lstStyle/>
          <a:p>
            <a:pPr algn="ctr"/>
            <a:r>
              <a:rPr lang="en-US" sz="2400" dirty="0">
                <a:solidFill>
                  <a:schemeClr val="tx1">
                    <a:lumMod val="95000"/>
                  </a:schemeClr>
                </a:solidFill>
              </a:rPr>
              <a:t>Psalm 34:8</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86400"/>
            <a:ext cx="1905000" cy="1200329"/>
          </a:xfrm>
          <a:prstGeom prst="rect">
            <a:avLst/>
          </a:prstGeom>
          <a:noFill/>
        </p:spPr>
        <p:txBody>
          <a:bodyPr wrap="square" rtlCol="0">
            <a:spAutoFit/>
          </a:bodyPr>
          <a:lstStyle/>
          <a:p>
            <a:pPr algn="ctr"/>
            <a:r>
              <a:rPr lang="en-US" sz="1400" dirty="0">
                <a:solidFill>
                  <a:schemeClr val="tx1">
                    <a:lumMod val="95000"/>
                  </a:schemeClr>
                </a:solidFill>
              </a:rPr>
              <a:t>Blessing of the Meal</a:t>
            </a:r>
          </a:p>
          <a:p>
            <a:pPr algn="ctr"/>
            <a:r>
              <a:rPr lang="en-US" sz="1400" dirty="0">
                <a:solidFill>
                  <a:schemeClr val="tx1">
                    <a:lumMod val="95000"/>
                  </a:schemeClr>
                </a:solidFill>
              </a:rPr>
              <a:t>Robert Harding</a:t>
            </a:r>
          </a:p>
          <a:p>
            <a:pPr algn="ctr"/>
            <a:endParaRPr lang="en-US" sz="1400" dirty="0">
              <a:solidFill>
                <a:schemeClr val="tx1">
                  <a:lumMod val="95000"/>
                </a:schemeClr>
              </a:solidFill>
            </a:endParaRPr>
          </a:p>
          <a:p>
            <a:pPr algn="ctr"/>
            <a:r>
              <a:rPr lang="en-US" sz="1400" dirty="0" err="1">
                <a:solidFill>
                  <a:schemeClr val="tx1">
                    <a:lumMod val="95000"/>
                  </a:schemeClr>
                </a:solidFill>
              </a:rPr>
              <a:t>Keur</a:t>
            </a:r>
            <a:r>
              <a:rPr lang="en-US" sz="1400" dirty="0">
                <a:solidFill>
                  <a:schemeClr val="tx1">
                    <a:lumMod val="95000"/>
                  </a:schemeClr>
                </a:solidFill>
              </a:rPr>
              <a:t> Moussa Abbey</a:t>
            </a:r>
          </a:p>
          <a:p>
            <a:pPr algn="ctr"/>
            <a:r>
              <a:rPr lang="en-US" sz="1400" dirty="0">
                <a:solidFill>
                  <a:schemeClr val="tx1">
                    <a:lumMod val="95000"/>
                  </a:schemeClr>
                </a:solidFill>
              </a:rPr>
              <a:t>Senegal</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753C0A7B-D287-48BA-A82F-491D5F19A7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09999" y="0"/>
            <a:ext cx="6497053"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6934200" cy="2308324"/>
          </a:xfrm>
          <a:prstGeom prst="rect">
            <a:avLst/>
          </a:prstGeom>
        </p:spPr>
        <p:txBody>
          <a:bodyPr wrap="square">
            <a:spAutoFit/>
          </a:bodyPr>
          <a:lstStyle/>
          <a:p>
            <a:r>
              <a:rPr lang="en-US" sz="3600" dirty="0"/>
              <a:t>Put away from you all bitterness and wrath and anger and wrangling and slander, together with all malice,</a:t>
            </a:r>
            <a:endParaRPr lang="en-US" sz="3600" dirty="0">
              <a:cs typeface="Arial" pitchFamily="34" charset="0"/>
            </a:endParaRPr>
          </a:p>
        </p:txBody>
      </p:sp>
      <p:sp>
        <p:nvSpPr>
          <p:cNvPr id="5" name="TextBox 4"/>
          <p:cNvSpPr txBox="1"/>
          <p:nvPr/>
        </p:nvSpPr>
        <p:spPr>
          <a:xfrm>
            <a:off x="5867400" y="4800601"/>
            <a:ext cx="3352800" cy="461665"/>
          </a:xfrm>
          <a:prstGeom prst="rect">
            <a:avLst/>
          </a:prstGeom>
          <a:noFill/>
        </p:spPr>
        <p:txBody>
          <a:bodyPr wrap="square" rtlCol="0">
            <a:spAutoFit/>
          </a:bodyPr>
          <a:lstStyle/>
          <a:p>
            <a:pPr algn="ctr"/>
            <a:r>
              <a:rPr lang="en-US" sz="2400" dirty="0">
                <a:solidFill>
                  <a:schemeClr val="tx1">
                    <a:lumMod val="95000"/>
                  </a:schemeClr>
                </a:solidFill>
              </a:rPr>
              <a:t>Ephesians 4:31</a:t>
            </a:r>
          </a:p>
        </p:txBody>
      </p:sp>
    </p:spTree>
    <p:extLst>
      <p:ext uri="{BB962C8B-B14F-4D97-AF65-F5344CB8AC3E}">
        <p14:creationId xmlns:p14="http://schemas.microsoft.com/office/powerpoint/2010/main" val="2368290017"/>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751493"/>
            <a:ext cx="1600200" cy="954107"/>
          </a:xfrm>
          <a:prstGeom prst="rect">
            <a:avLst/>
          </a:prstGeom>
          <a:noFill/>
        </p:spPr>
        <p:txBody>
          <a:bodyPr wrap="square" rtlCol="0">
            <a:spAutoFit/>
          </a:bodyPr>
          <a:lstStyle/>
          <a:p>
            <a:pPr algn="ctr"/>
            <a:r>
              <a:rPr lang="en-US" sz="1400" dirty="0">
                <a:solidFill>
                  <a:schemeClr val="tx1">
                    <a:lumMod val="95000"/>
                  </a:schemeClr>
                </a:solidFill>
              </a:rPr>
              <a:t>Swords into Plowshares</a:t>
            </a:r>
          </a:p>
          <a:p>
            <a:pPr algn="ctr"/>
            <a:endParaRPr lang="en-US" sz="1400" dirty="0">
              <a:solidFill>
                <a:schemeClr val="tx1">
                  <a:lumMod val="95000"/>
                </a:schemeClr>
              </a:solidFill>
            </a:endParaRPr>
          </a:p>
          <a:p>
            <a:pPr algn="ctr"/>
            <a:r>
              <a:rPr lang="en-US" sz="1400" dirty="0">
                <a:solidFill>
                  <a:schemeClr val="tx1">
                    <a:lumMod val="95000"/>
                  </a:schemeClr>
                </a:solidFill>
              </a:rPr>
              <a:t>Peter Koenig</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0D74E1FA-375F-5880-6CDE-1C159F9CF74E}"/>
              </a:ext>
            </a:extLst>
          </p:cNvPr>
          <p:cNvPicPr>
            <a:picLocks noChangeAspect="1"/>
          </p:cNvPicPr>
          <p:nvPr/>
        </p:nvPicPr>
        <p:blipFill>
          <a:blip r:embed="rId2"/>
          <a:stretch>
            <a:fillRect/>
          </a:stretch>
        </p:blipFill>
        <p:spPr>
          <a:xfrm>
            <a:off x="4038600" y="0"/>
            <a:ext cx="4343400" cy="6814645"/>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2668"/>
            <a:ext cx="6934200" cy="2862322"/>
          </a:xfrm>
          <a:prstGeom prst="rect">
            <a:avLst/>
          </a:prstGeom>
        </p:spPr>
        <p:txBody>
          <a:bodyPr wrap="square">
            <a:spAutoFit/>
          </a:bodyPr>
          <a:lstStyle/>
          <a:p>
            <a:r>
              <a:rPr lang="en-US" sz="3600" dirty="0"/>
              <a:t>Let no evil talk come out of your mouths, but only what is useful for building up … so that your words may give grace to those who hear.</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Ephesians 4:29ac</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6400" y="6248400"/>
            <a:ext cx="1752600" cy="307777"/>
          </a:xfrm>
          <a:prstGeom prst="rect">
            <a:avLst/>
          </a:prstGeom>
          <a:noFill/>
        </p:spPr>
        <p:txBody>
          <a:bodyPr wrap="square" rtlCol="0">
            <a:spAutoFit/>
          </a:bodyPr>
          <a:lstStyle/>
          <a:p>
            <a:pPr algn="ctr"/>
            <a:r>
              <a:rPr lang="en-US" sz="1400" dirty="0">
                <a:solidFill>
                  <a:schemeClr val="tx1">
                    <a:lumMod val="95000"/>
                  </a:schemeClr>
                </a:solidFill>
              </a:rPr>
              <a:t>Praise  --  Liz Valente</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C6A582D7-BC2D-5192-8130-47CA2BBC14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531083"/>
            <a:ext cx="4800600" cy="5422364"/>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391400" cy="1754326"/>
          </a:xfrm>
          <a:prstGeom prst="rect">
            <a:avLst/>
          </a:prstGeom>
        </p:spPr>
        <p:txBody>
          <a:bodyPr wrap="square">
            <a:spAutoFit/>
          </a:bodyPr>
          <a:lstStyle/>
          <a:p>
            <a:r>
              <a:rPr lang="en-US" sz="3600" dirty="0"/>
              <a:t>and be kind to one another, tenderhearted, forgiving one another, as God in Christ has forgiven you.</a:t>
            </a:r>
            <a:endParaRPr lang="en-US" sz="3600" dirty="0">
              <a:cs typeface="Arial" pitchFamily="34" charset="0"/>
            </a:endParaRPr>
          </a:p>
        </p:txBody>
      </p:sp>
      <p:sp>
        <p:nvSpPr>
          <p:cNvPr id="5" name="TextBox 4"/>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Ephesians 4:32</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139543"/>
            <a:ext cx="8763000" cy="307777"/>
          </a:xfrm>
          <a:prstGeom prst="rect">
            <a:avLst/>
          </a:prstGeom>
          <a:noFill/>
        </p:spPr>
        <p:txBody>
          <a:bodyPr wrap="square" rtlCol="0">
            <a:spAutoFit/>
          </a:bodyPr>
          <a:lstStyle/>
          <a:p>
            <a:pPr algn="ctr"/>
            <a:r>
              <a:rPr lang="en-US" sz="1400" dirty="0">
                <a:solidFill>
                  <a:schemeClr val="tx1">
                    <a:lumMod val="95000"/>
                  </a:schemeClr>
                </a:solidFill>
              </a:rPr>
              <a:t>Hand of God  --  Church wall sculpture, [Taiwan]</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4900E071-9D0F-4F66-B681-A689D4F890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38616" y="685800"/>
            <a:ext cx="6357784" cy="4850376"/>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2362201"/>
            <a:ext cx="5181600" cy="1200329"/>
          </a:xfrm>
          <a:prstGeom prst="rect">
            <a:avLst/>
          </a:prstGeom>
        </p:spPr>
        <p:txBody>
          <a:bodyPr wrap="square">
            <a:spAutoFit/>
          </a:bodyPr>
          <a:lstStyle/>
          <a:p>
            <a:r>
              <a:rPr lang="en-US" sz="3600" dirty="0"/>
              <a:t>Jesus said to them, "I am the bread of life.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6:35a</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Celebrating First Communion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AC536FB3-8F16-4EA8-AA6C-A48D7B2E2E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581620"/>
            <a:ext cx="7924800" cy="528578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05000"/>
            <a:ext cx="7467600" cy="1754326"/>
          </a:xfrm>
          <a:prstGeom prst="rect">
            <a:avLst/>
          </a:prstGeom>
        </p:spPr>
        <p:txBody>
          <a:bodyPr wrap="square">
            <a:spAutoFit/>
          </a:bodyPr>
          <a:lstStyle/>
          <a:p>
            <a:r>
              <a:rPr lang="en-US" sz="3600" dirty="0"/>
              <a:t>"O my son Absalom, my son, my son Absalom! Would I had died instead of you, O Absalom, my son, my son!"</a:t>
            </a:r>
            <a:endParaRPr lang="en-US" sz="3600" dirty="0">
              <a:cs typeface="Arial" pitchFamily="34" charset="0"/>
            </a:endParaRPr>
          </a:p>
        </p:txBody>
      </p:sp>
      <p:sp>
        <p:nvSpPr>
          <p:cNvPr id="4" name="TextBox 3"/>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2 Samuel 18:33b</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1"/>
            <a:ext cx="6934200" cy="1200329"/>
          </a:xfrm>
          <a:prstGeom prst="rect">
            <a:avLst/>
          </a:prstGeom>
        </p:spPr>
        <p:txBody>
          <a:bodyPr wrap="square">
            <a:spAutoFit/>
          </a:bodyPr>
          <a:lstStyle/>
          <a:p>
            <a:r>
              <a:rPr lang="en-US" sz="3600" dirty="0"/>
              <a:t>No one can come to me unless drawn by the Father who sent me … </a:t>
            </a:r>
            <a:endParaRPr lang="en-US" sz="3600" dirty="0">
              <a:cs typeface="Arial" pitchFamily="34" charset="0"/>
            </a:endParaRPr>
          </a:p>
        </p:txBody>
      </p:sp>
      <p:sp>
        <p:nvSpPr>
          <p:cNvPr id="5" name="TextBox 4"/>
          <p:cNvSpPr txBox="1"/>
          <p:nvPr/>
        </p:nvSpPr>
        <p:spPr>
          <a:xfrm>
            <a:off x="55626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6:44</a:t>
            </a:r>
          </a:p>
        </p:txBody>
      </p:sp>
    </p:spTree>
    <p:extLst>
      <p:ext uri="{BB962C8B-B14F-4D97-AF65-F5344CB8AC3E}">
        <p14:creationId xmlns:p14="http://schemas.microsoft.com/office/powerpoint/2010/main" val="3442124569"/>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77144" y="5638800"/>
            <a:ext cx="2514600" cy="954107"/>
          </a:xfrm>
          <a:prstGeom prst="rect">
            <a:avLst/>
          </a:prstGeom>
          <a:noFill/>
        </p:spPr>
        <p:txBody>
          <a:bodyPr wrap="square" rtlCol="0">
            <a:spAutoFit/>
          </a:bodyPr>
          <a:lstStyle/>
          <a:p>
            <a:pPr algn="ctr"/>
            <a:r>
              <a:rPr lang="en-US" sz="1400" dirty="0">
                <a:solidFill>
                  <a:schemeClr val="tx1">
                    <a:lumMod val="95000"/>
                  </a:schemeClr>
                </a:solidFill>
              </a:rPr>
              <a:t>[Coming to God]</a:t>
            </a:r>
          </a:p>
          <a:p>
            <a:pPr algn="ctr"/>
            <a:endParaRPr lang="en-US" sz="1400" dirty="0">
              <a:solidFill>
                <a:schemeClr val="tx1">
                  <a:lumMod val="95000"/>
                </a:schemeClr>
              </a:solidFill>
            </a:endParaRPr>
          </a:p>
          <a:p>
            <a:pPr algn="ctr"/>
            <a:r>
              <a:rPr lang="en-US" sz="1400" dirty="0">
                <a:solidFill>
                  <a:schemeClr val="tx1">
                    <a:lumMod val="95000"/>
                  </a:schemeClr>
                </a:solidFill>
              </a:rPr>
              <a:t>Cathedral Dome</a:t>
            </a:r>
          </a:p>
          <a:p>
            <a:pPr algn="ctr"/>
            <a:r>
              <a:rPr lang="en-US" sz="1400" dirty="0">
                <a:solidFill>
                  <a:schemeClr val="tx1">
                    <a:lumMod val="95000"/>
                  </a:schemeClr>
                </a:solidFill>
              </a:rPr>
              <a:t>Dakar, Senegal</a:t>
            </a:r>
          </a:p>
        </p:txBody>
      </p:sp>
      <p:pic>
        <p:nvPicPr>
          <p:cNvPr id="3" name="Picture 2">
            <a:extLst>
              <a:ext uri="{FF2B5EF4-FFF2-40B4-BE49-F238E27FC236}">
                <a16:creationId xmlns:a16="http://schemas.microsoft.com/office/drawing/2014/main" id="{165253EA-354F-414F-BC15-2F70024C58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1" y="0"/>
            <a:ext cx="4569143" cy="6858000"/>
          </a:xfrm>
          <a:prstGeom prst="rect">
            <a:avLst/>
          </a:prstGeom>
        </p:spPr>
      </p:pic>
    </p:spTree>
    <p:extLst>
      <p:ext uri="{BB962C8B-B14F-4D97-AF65-F5344CB8AC3E}">
        <p14:creationId xmlns:p14="http://schemas.microsoft.com/office/powerpoint/2010/main" val="3919808083"/>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235979"/>
            <a:ext cx="6705600" cy="1200329"/>
          </a:xfrm>
          <a:prstGeom prst="rect">
            <a:avLst/>
          </a:prstGeom>
        </p:spPr>
        <p:txBody>
          <a:bodyPr wrap="square">
            <a:spAutoFit/>
          </a:bodyPr>
          <a:lstStyle/>
          <a:p>
            <a:r>
              <a:rPr lang="en-US" sz="3600" dirty="0"/>
              <a:t>Very truly, I tell you, whoever believes has eternal life.</a:t>
            </a:r>
          </a:p>
        </p:txBody>
      </p:sp>
      <p:sp>
        <p:nvSpPr>
          <p:cNvPr id="5" name="TextBox 4"/>
          <p:cNvSpPr txBox="1"/>
          <p:nvPr/>
        </p:nvSpPr>
        <p:spPr>
          <a:xfrm>
            <a:off x="5791200" y="4038601"/>
            <a:ext cx="3352800" cy="461665"/>
          </a:xfrm>
          <a:prstGeom prst="rect">
            <a:avLst/>
          </a:prstGeom>
          <a:noFill/>
        </p:spPr>
        <p:txBody>
          <a:bodyPr wrap="square" rtlCol="0">
            <a:spAutoFit/>
          </a:bodyPr>
          <a:lstStyle/>
          <a:p>
            <a:pPr algn="ctr"/>
            <a:r>
              <a:rPr lang="en-US" sz="2400" dirty="0">
                <a:solidFill>
                  <a:schemeClr val="tx1">
                    <a:lumMod val="95000"/>
                  </a:schemeClr>
                </a:solidFill>
              </a:rPr>
              <a:t>John 6:47</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4623" y="6302829"/>
            <a:ext cx="8763000" cy="307777"/>
          </a:xfrm>
          <a:prstGeom prst="rect">
            <a:avLst/>
          </a:prstGeom>
          <a:noFill/>
        </p:spPr>
        <p:txBody>
          <a:bodyPr wrap="square" rtlCol="0">
            <a:spAutoFit/>
          </a:bodyPr>
          <a:lstStyle/>
          <a:p>
            <a:pPr algn="ctr"/>
            <a:r>
              <a:rPr lang="en-US" sz="1400" dirty="0">
                <a:solidFill>
                  <a:schemeClr val="tx1">
                    <a:lumMod val="95000"/>
                  </a:schemeClr>
                </a:solidFill>
              </a:rPr>
              <a:t>The Resurrected Christ  --  Church of San Sebastian, Porto Alegre, Brazil </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63BCE139-A634-4949-B9FA-E1880244D13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38400" y="533400"/>
            <a:ext cx="7355446" cy="5334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2400" y="2677885"/>
            <a:ext cx="7315200" cy="646331"/>
          </a:xfrm>
          <a:prstGeom prst="rect">
            <a:avLst/>
          </a:prstGeom>
        </p:spPr>
        <p:txBody>
          <a:bodyPr wrap="square">
            <a:spAutoFit/>
          </a:bodyPr>
          <a:lstStyle/>
          <a:p>
            <a:r>
              <a:rPr lang="en-US" sz="3600" dirty="0"/>
              <a:t>I am the bread of life.</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John 6:48</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324600"/>
            <a:ext cx="8991600" cy="307777"/>
          </a:xfrm>
          <a:prstGeom prst="rect">
            <a:avLst/>
          </a:prstGeom>
          <a:noFill/>
        </p:spPr>
        <p:txBody>
          <a:bodyPr wrap="square" rtlCol="0">
            <a:spAutoFit/>
          </a:bodyPr>
          <a:lstStyle/>
          <a:p>
            <a:pPr algn="ctr"/>
            <a:r>
              <a:rPr lang="en-US" sz="1400" dirty="0" err="1">
                <a:solidFill>
                  <a:schemeClr val="tx1">
                    <a:lumMod val="95000"/>
                  </a:schemeClr>
                </a:solidFill>
              </a:rPr>
              <a:t>Artoklasia</a:t>
            </a:r>
            <a:r>
              <a:rPr lang="en-US" sz="1400" dirty="0">
                <a:solidFill>
                  <a:schemeClr val="tx1">
                    <a:lumMod val="95000"/>
                  </a:schemeClr>
                </a:solidFill>
              </a:rPr>
              <a:t>, Breaking of Bread  --  Annunciation of the Virgin Greek Orthodox Cathedral, Toronto, Canada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E434D1B3-D3C7-4DEC-8F2C-69083C9CC9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
            <a:ext cx="9144000" cy="6198313"/>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8392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https://commons.wikimedia.org/wiki/File:Leaf_from_the_Morgan_Picture_Bible_-_Google_Art_Project.jpg</a:t>
            </a:r>
          </a:p>
          <a:p>
            <a:pPr>
              <a:buNone/>
            </a:pPr>
            <a:r>
              <a:rPr lang="en-US" sz="1400" dirty="0"/>
              <a:t>https://commons.wikimedia.org/wiki/File:Michelangelo%27s_Piet%C3%A0_Saint_Peter%27s_Basilica_Vatican_City.jpg - </a:t>
            </a:r>
            <a:r>
              <a:rPr lang="en-US" sz="1400" dirty="0" err="1"/>
              <a:t>Jebulon</a:t>
            </a:r>
            <a:endParaRPr lang="en-US" sz="1400" dirty="0"/>
          </a:p>
          <a:p>
            <a:pPr>
              <a:buNone/>
            </a:pPr>
            <a:r>
              <a:rPr lang="en-US" sz="1400" dirty="0"/>
              <a:t>https://commons.wikimedia.org/wiki/File:Smithsonian-Saint-Gaudens-Adams_Memorial-2264.jpg</a:t>
            </a:r>
          </a:p>
          <a:p>
            <a:pPr>
              <a:buNone/>
            </a:pPr>
            <a:r>
              <a:rPr lang="en-US" sz="1400" dirty="0"/>
              <a:t>https://www.flickr.com/photos/americanartmuseum/3662422645/</a:t>
            </a:r>
          </a:p>
          <a:p>
            <a:pPr>
              <a:buNone/>
            </a:pPr>
            <a:r>
              <a:rPr lang="en-US" sz="1400" dirty="0"/>
              <a:t>https://commons.wikimedia.org/wiki/File:Ferdinand_Bol_-_Elijah_Fed_by_an_Angel_-_WGA2360.jpg</a:t>
            </a:r>
          </a:p>
          <a:p>
            <a:pPr>
              <a:buNone/>
            </a:pPr>
            <a:r>
              <a:rPr lang="en-US" sz="1400" dirty="0"/>
              <a:t>https://commons.wikimedia.org/wiki/File:Dieric_Bouts_-_Prophet_Elijah_in_the_Desert_-_WGA03015.jpg</a:t>
            </a:r>
          </a:p>
          <a:p>
            <a:pPr>
              <a:buNone/>
            </a:pPr>
            <a:r>
              <a:rPr lang="en-US" sz="1400" dirty="0"/>
              <a:t>www.robertharding.com</a:t>
            </a:r>
          </a:p>
          <a:p>
            <a:pPr>
              <a:buNone/>
            </a:pPr>
            <a:r>
              <a:rPr lang="de-DE" sz="1400" dirty="0"/>
              <a:t>Peter Winfried (Canisius) Koenig, https://www.pwkoenig.co.uk/</a:t>
            </a:r>
            <a:endParaRPr lang="en-US" sz="1400" dirty="0"/>
          </a:p>
          <a:p>
            <a:pPr>
              <a:buNone/>
            </a:pPr>
            <a:r>
              <a:rPr lang="pt-BR" sz="1400" dirty="0"/>
              <a:t>Liz Valente, https://www.instagram.com/donalizvalente/</a:t>
            </a:r>
            <a:endParaRPr lang="en-US" sz="1400" dirty="0"/>
          </a:p>
          <a:p>
            <a:pPr>
              <a:buNone/>
            </a:pPr>
            <a:r>
              <a:rPr lang="en-US" sz="1400" dirty="0"/>
              <a:t>https://www.flickr.com/photos/benny_lin/266525995/</a:t>
            </a:r>
          </a:p>
          <a:p>
            <a:pPr>
              <a:buNone/>
            </a:pPr>
            <a:r>
              <a:rPr lang="en-US" sz="1400" dirty="0"/>
              <a:t>https://commons.wikimedia.org/wiki/File:Celebrating_the_First_Communion_-_Celebrando_la_Primera_Comuni%C3%B3n.JPG - Ricardoricardo618</a:t>
            </a:r>
          </a:p>
          <a:p>
            <a:pPr>
              <a:buNone/>
            </a:pPr>
            <a:r>
              <a:rPr lang="en-US" sz="1400" dirty="0"/>
              <a:t>https://www.flickr.com/photos/carsten_tb/22260925034/ - Carsten ten Brink</a:t>
            </a:r>
          </a:p>
          <a:p>
            <a:pPr>
              <a:buNone/>
            </a:pPr>
            <a:r>
              <a:rPr lang="en-US" sz="1400" dirty="0"/>
              <a:t>https://commons.wikimedia.org/wiki/File:0000_Mosaics_of_Resurrection_of_Christ.JPG -  Eugenio Hansen, OFS</a:t>
            </a:r>
          </a:p>
          <a:p>
            <a:pPr>
              <a:buNone/>
            </a:pPr>
            <a:r>
              <a:rPr lang="en-US" sz="1400" dirty="0"/>
              <a:t>http://commons.wikimedia.org/wiki/File:2013-08-14--Artoklasia_during_Feast_of_the_Dormition_of_the_Virgin_Mary.JPG</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4876562"/>
            <a:ext cx="1676400" cy="1600438"/>
          </a:xfrm>
          <a:prstGeom prst="rect">
            <a:avLst/>
          </a:prstGeom>
          <a:noFill/>
        </p:spPr>
        <p:txBody>
          <a:bodyPr wrap="square" rtlCol="0">
            <a:spAutoFit/>
          </a:bodyPr>
          <a:lstStyle/>
          <a:p>
            <a:pPr algn="ctr"/>
            <a:r>
              <a:rPr lang="en-US" sz="1400" dirty="0">
                <a:solidFill>
                  <a:schemeClr val="tx1">
                    <a:lumMod val="95000"/>
                  </a:schemeClr>
                </a:solidFill>
              </a:rPr>
              <a:t>Death of Absalom,</a:t>
            </a:r>
          </a:p>
          <a:p>
            <a:pPr algn="ctr"/>
            <a:r>
              <a:rPr lang="en-US" sz="1400" dirty="0">
                <a:solidFill>
                  <a:schemeClr val="tx1">
                    <a:lumMod val="95000"/>
                  </a:schemeClr>
                </a:solidFill>
              </a:rPr>
              <a:t>King David Grieves</a:t>
            </a:r>
          </a:p>
          <a:p>
            <a:pPr algn="ctr"/>
            <a:r>
              <a:rPr lang="en-US" sz="1400" dirty="0">
                <a:solidFill>
                  <a:schemeClr val="tx1">
                    <a:lumMod val="95000"/>
                  </a:schemeClr>
                </a:solidFill>
              </a:rPr>
              <a:t> </a:t>
            </a:r>
          </a:p>
          <a:p>
            <a:pPr algn="ctr"/>
            <a:r>
              <a:rPr lang="en-US" sz="1400" dirty="0">
                <a:solidFill>
                  <a:schemeClr val="tx1">
                    <a:lumMod val="95000"/>
                  </a:schemeClr>
                </a:solidFill>
              </a:rPr>
              <a:t> Morgan Picture Bible</a:t>
            </a:r>
          </a:p>
          <a:p>
            <a:pPr algn="ctr"/>
            <a:r>
              <a:rPr lang="en-US" sz="1400" dirty="0">
                <a:solidFill>
                  <a:schemeClr val="tx1">
                    <a:lumMod val="95000"/>
                  </a:schemeClr>
                </a:solidFill>
              </a:rPr>
              <a:t>Getty Center</a:t>
            </a:r>
          </a:p>
          <a:p>
            <a:pPr algn="ctr"/>
            <a:r>
              <a:rPr lang="en-US" sz="1400" dirty="0">
                <a:solidFill>
                  <a:schemeClr val="tx1">
                    <a:lumMod val="95000"/>
                  </a:schemeClr>
                </a:solidFill>
              </a:rPr>
              <a:t>Los Angeles, CA</a:t>
            </a:r>
          </a:p>
        </p:txBody>
      </p:sp>
      <p:pic>
        <p:nvPicPr>
          <p:cNvPr id="5" name="Picture 4">
            <a:extLst>
              <a:ext uri="{FF2B5EF4-FFF2-40B4-BE49-F238E27FC236}">
                <a16:creationId xmlns:a16="http://schemas.microsoft.com/office/drawing/2014/main" id="{75B0D7C6-ED9D-4305-AEA9-B7E61B044F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95800" y="0"/>
            <a:ext cx="4544022"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A6A565-8AB0-4303-9B6B-55873AE1E2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95599" y="0"/>
            <a:ext cx="6477001" cy="6390641"/>
          </a:xfrm>
          <a:prstGeom prst="rect">
            <a:avLst/>
          </a:prstGeom>
        </p:spPr>
      </p:pic>
      <p:sp>
        <p:nvSpPr>
          <p:cNvPr id="4" name="TextBox 3">
            <a:extLst>
              <a:ext uri="{FF2B5EF4-FFF2-40B4-BE49-F238E27FC236}">
                <a16:creationId xmlns:a16="http://schemas.microsoft.com/office/drawing/2014/main" id="{A9FD2B0B-5BFF-4BC3-A2DA-5AA0C7D85AE9}"/>
              </a:ext>
            </a:extLst>
          </p:cNvPr>
          <p:cNvSpPr txBox="1"/>
          <p:nvPr/>
        </p:nvSpPr>
        <p:spPr>
          <a:xfrm>
            <a:off x="3962400" y="6474023"/>
            <a:ext cx="6172200" cy="307777"/>
          </a:xfrm>
          <a:prstGeom prst="rect">
            <a:avLst/>
          </a:prstGeom>
          <a:noFill/>
        </p:spPr>
        <p:txBody>
          <a:bodyPr wrap="square" rtlCol="0">
            <a:spAutoFit/>
          </a:bodyPr>
          <a:lstStyle/>
          <a:p>
            <a:r>
              <a:rPr lang="en-US" sz="1400" dirty="0"/>
              <a:t>Pieta  --  Michelangelo, St. Peter's Basilica, Vatican City</a:t>
            </a:r>
          </a:p>
        </p:txBody>
      </p:sp>
    </p:spTree>
    <p:extLst>
      <p:ext uri="{BB962C8B-B14F-4D97-AF65-F5344CB8AC3E}">
        <p14:creationId xmlns:p14="http://schemas.microsoft.com/office/powerpoint/2010/main" val="931853500"/>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057401"/>
            <a:ext cx="6096000" cy="1200329"/>
          </a:xfrm>
          <a:prstGeom prst="rect">
            <a:avLst/>
          </a:prstGeom>
        </p:spPr>
        <p:txBody>
          <a:bodyPr wrap="square">
            <a:spAutoFit/>
          </a:bodyPr>
          <a:lstStyle/>
          <a:p>
            <a:r>
              <a:rPr lang="en-US" sz="3600" dirty="0"/>
              <a:t>Out of the depths I cry to you, O LORD.  Lord, hear my voice!</a:t>
            </a:r>
            <a:endParaRPr lang="en-US" sz="3600" dirty="0">
              <a:cs typeface="Arial" pitchFamily="34" charset="0"/>
            </a:endParaRPr>
          </a:p>
        </p:txBody>
      </p:sp>
      <p:sp>
        <p:nvSpPr>
          <p:cNvPr id="5" name="TextBox 4"/>
          <p:cNvSpPr txBox="1"/>
          <p:nvPr/>
        </p:nvSpPr>
        <p:spPr>
          <a:xfrm>
            <a:off x="5715000" y="4038601"/>
            <a:ext cx="3352800" cy="461665"/>
          </a:xfrm>
          <a:prstGeom prst="rect">
            <a:avLst/>
          </a:prstGeom>
          <a:noFill/>
        </p:spPr>
        <p:txBody>
          <a:bodyPr wrap="square" rtlCol="0">
            <a:spAutoFit/>
          </a:bodyPr>
          <a:lstStyle/>
          <a:p>
            <a:pPr algn="ctr"/>
            <a:r>
              <a:rPr lang="en-US" sz="2400" dirty="0">
                <a:solidFill>
                  <a:schemeClr val="tx1">
                    <a:lumMod val="95000"/>
                  </a:schemeClr>
                </a:solidFill>
              </a:rPr>
              <a:t>Psalm 130:1-2a</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Adams Memorial  --  Augustus Saint-Gaudens, Smithsonian Museum of American Art, Washington, DC</a:t>
            </a:r>
          </a:p>
        </p:txBody>
      </p:sp>
      <p:pic>
        <p:nvPicPr>
          <p:cNvPr id="1026" name="Picture 2" descr="https://upload.wikimedia.org/wikipedia/commons/thumb/7/7c/Smithsonian-Saint-Gaudens-Adams_Memorial-2264.jpg/1280px-Smithsonian-Saint-Gaudens-Adams_Memorial-2264.jpg">
            <a:extLst>
              <a:ext uri="{FF2B5EF4-FFF2-40B4-BE49-F238E27FC236}">
                <a16:creationId xmlns:a16="http://schemas.microsoft.com/office/drawing/2014/main" id="{FA55AEC2-D0EC-463B-B378-D92FA425CD9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09800" y="381001"/>
            <a:ext cx="7772400" cy="579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3700" y="1497000"/>
            <a:ext cx="6324600" cy="2862322"/>
          </a:xfrm>
          <a:prstGeom prst="rect">
            <a:avLst/>
          </a:prstGeom>
        </p:spPr>
        <p:txBody>
          <a:bodyPr wrap="square">
            <a:spAutoFit/>
          </a:bodyPr>
          <a:lstStyle/>
          <a:p>
            <a:r>
              <a:rPr lang="en-US" sz="3600" dirty="0"/>
              <a:t>Suddenly an angel touched him and said to him, "Get up and eat." He looked, and there at his head was a cake baked on hot stones, and a jar of water.</a:t>
            </a:r>
            <a:endParaRPr lang="en-US" sz="3600" dirty="0">
              <a:cs typeface="Arial" pitchFamily="34" charset="0"/>
            </a:endParaRPr>
          </a:p>
        </p:txBody>
      </p:sp>
      <p:sp>
        <p:nvSpPr>
          <p:cNvPr id="5" name="TextBox 4"/>
          <p:cNvSpPr txBox="1"/>
          <p:nvPr/>
        </p:nvSpPr>
        <p:spPr>
          <a:xfrm>
            <a:off x="5638800" y="4724401"/>
            <a:ext cx="3352800" cy="461665"/>
          </a:xfrm>
          <a:prstGeom prst="rect">
            <a:avLst/>
          </a:prstGeom>
          <a:noFill/>
        </p:spPr>
        <p:txBody>
          <a:bodyPr wrap="square" rtlCol="0">
            <a:spAutoFit/>
          </a:bodyPr>
          <a:lstStyle/>
          <a:p>
            <a:pPr algn="ctr"/>
            <a:r>
              <a:rPr lang="en-US" sz="2400" dirty="0">
                <a:solidFill>
                  <a:schemeClr val="tx1">
                    <a:lumMod val="95000"/>
                  </a:schemeClr>
                </a:solidFill>
              </a:rPr>
              <a:t>1 Kings 19:5b-6a</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638800"/>
            <a:ext cx="1295400" cy="954107"/>
          </a:xfrm>
          <a:prstGeom prst="rect">
            <a:avLst/>
          </a:prstGeom>
          <a:noFill/>
        </p:spPr>
        <p:txBody>
          <a:bodyPr wrap="square" rtlCol="0">
            <a:spAutoFit/>
          </a:bodyPr>
          <a:lstStyle/>
          <a:p>
            <a:pPr algn="ctr"/>
            <a:r>
              <a:rPr lang="en-US" sz="1400" dirty="0">
                <a:solidFill>
                  <a:schemeClr val="tx1">
                    <a:lumMod val="95000"/>
                  </a:schemeClr>
                </a:solidFill>
              </a:rPr>
              <a:t>Elijah and the Angel</a:t>
            </a:r>
          </a:p>
          <a:p>
            <a:pPr algn="ctr"/>
            <a:endParaRPr lang="en-US" sz="1400" dirty="0">
              <a:solidFill>
                <a:schemeClr val="tx1">
                  <a:lumMod val="95000"/>
                </a:schemeClr>
              </a:solidFill>
            </a:endParaRPr>
          </a:p>
          <a:p>
            <a:pPr algn="ctr"/>
            <a:r>
              <a:rPr lang="en-US" sz="1400" dirty="0">
                <a:solidFill>
                  <a:schemeClr val="tx1">
                    <a:lumMod val="95000"/>
                  </a:schemeClr>
                </a:solidFill>
              </a:rPr>
              <a:t> Ferdinand Boll</a:t>
            </a:r>
          </a:p>
        </p:txBody>
      </p:sp>
      <p:pic>
        <p:nvPicPr>
          <p:cNvPr id="6" name="Picture 5">
            <a:extLst>
              <a:ext uri="{FF2B5EF4-FFF2-40B4-BE49-F238E27FC236}">
                <a16:creationId xmlns:a16="http://schemas.microsoft.com/office/drawing/2014/main" id="{E3C0E0F1-3C37-4884-AEA7-FE3904124C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1800" y="0"/>
            <a:ext cx="7848600" cy="6824870"/>
          </a:xfrm>
          <a:prstGeom prst="rect">
            <a:avLst/>
          </a:prstGeom>
        </p:spPr>
      </p:pic>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486400"/>
            <a:ext cx="2209800" cy="1169551"/>
          </a:xfrm>
          <a:prstGeom prst="rect">
            <a:avLst/>
          </a:prstGeom>
          <a:noFill/>
        </p:spPr>
        <p:txBody>
          <a:bodyPr wrap="square" rtlCol="0">
            <a:spAutoFit/>
          </a:bodyPr>
          <a:lstStyle/>
          <a:p>
            <a:pPr algn="ctr"/>
            <a:r>
              <a:rPr lang="en-US" sz="1400" dirty="0">
                <a:solidFill>
                  <a:schemeClr val="tx1">
                    <a:lumMod val="95000"/>
                  </a:schemeClr>
                </a:solidFill>
              </a:rPr>
              <a:t>Elijah and the Angel</a:t>
            </a:r>
          </a:p>
          <a:p>
            <a:pPr algn="ctr"/>
            <a:endParaRPr lang="en-US" sz="1400" dirty="0">
              <a:solidFill>
                <a:schemeClr val="tx1">
                  <a:lumMod val="95000"/>
                </a:schemeClr>
              </a:solidFill>
            </a:endParaRPr>
          </a:p>
          <a:p>
            <a:pPr algn="ctr"/>
            <a:r>
              <a:rPr lang="en-US" sz="1400" dirty="0">
                <a:solidFill>
                  <a:schemeClr val="tx1">
                    <a:lumMod val="95000"/>
                  </a:schemeClr>
                </a:solidFill>
              </a:rPr>
              <a:t> </a:t>
            </a:r>
            <a:r>
              <a:rPr lang="en-US" sz="1400" dirty="0" err="1">
                <a:solidFill>
                  <a:schemeClr val="tx1">
                    <a:lumMod val="95000"/>
                  </a:schemeClr>
                </a:solidFill>
              </a:rPr>
              <a:t>Dieric</a:t>
            </a:r>
            <a:r>
              <a:rPr lang="en-US" sz="1400" dirty="0">
                <a:solidFill>
                  <a:schemeClr val="tx1">
                    <a:lumMod val="95000"/>
                  </a:schemeClr>
                </a:solidFill>
              </a:rPr>
              <a:t> Bouts</a:t>
            </a:r>
          </a:p>
          <a:p>
            <a:pPr algn="ctr"/>
            <a:r>
              <a:rPr lang="en-US" sz="1400" dirty="0">
                <a:solidFill>
                  <a:schemeClr val="tx1">
                    <a:lumMod val="95000"/>
                  </a:schemeClr>
                </a:solidFill>
              </a:rPr>
              <a:t>St. Peter's Church</a:t>
            </a:r>
          </a:p>
          <a:p>
            <a:pPr algn="ctr"/>
            <a:r>
              <a:rPr lang="en-US" sz="1400" dirty="0">
                <a:solidFill>
                  <a:schemeClr val="tx1">
                    <a:lumMod val="95000"/>
                  </a:schemeClr>
                </a:solidFill>
              </a:rPr>
              <a:t>Leuven, Belgium</a:t>
            </a:r>
          </a:p>
        </p:txBody>
      </p:sp>
      <p:pic>
        <p:nvPicPr>
          <p:cNvPr id="3" name="Picture 2">
            <a:extLst>
              <a:ext uri="{FF2B5EF4-FFF2-40B4-BE49-F238E27FC236}">
                <a16:creationId xmlns:a16="http://schemas.microsoft.com/office/drawing/2014/main" id="{AE5D391E-8AC6-4922-916E-A11563676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6200" y="53170"/>
            <a:ext cx="5410200" cy="6804830"/>
          </a:xfrm>
          <a:prstGeom prst="rect">
            <a:avLst/>
          </a:prstGeom>
        </p:spPr>
      </p:pic>
    </p:spTree>
    <p:extLst>
      <p:ext uri="{BB962C8B-B14F-4D97-AF65-F5344CB8AC3E}">
        <p14:creationId xmlns:p14="http://schemas.microsoft.com/office/powerpoint/2010/main" val="3402677568"/>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1863</TotalTime>
  <Words>826</Words>
  <Application>Microsoft Office PowerPoint</Application>
  <PresentationFormat>Widescreen</PresentationFormat>
  <Paragraphs>80</Paragraphs>
  <Slides>26</Slides>
  <Notes>2</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First Sunday after Christmas Day Year A</vt:lpstr>
      <vt:lpstr>Twelfth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140</cp:revision>
  <dcterms:created xsi:type="dcterms:W3CDTF">2016-08-31T16:46:43Z</dcterms:created>
  <dcterms:modified xsi:type="dcterms:W3CDTF">2023-10-12T16:26:39Z</dcterms:modified>
</cp:coreProperties>
</file>