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410" r:id="rId7"/>
    <p:sldId id="411" r:id="rId8"/>
    <p:sldId id="412" r:id="rId9"/>
    <p:sldId id="422" r:id="rId10"/>
    <p:sldId id="414" r:id="rId11"/>
    <p:sldId id="423" r:id="rId12"/>
    <p:sldId id="416" r:id="rId13"/>
    <p:sldId id="417" r:id="rId14"/>
    <p:sldId id="418" r:id="rId15"/>
    <p:sldId id="419" r:id="rId16"/>
    <p:sldId id="420" r:id="rId17"/>
    <p:sldId id="421" r:id="rId18"/>
    <p:sldId id="385" r:id="rId19"/>
    <p:sldId id="386" r:id="rId20"/>
    <p:sldId id="387" r:id="rId21"/>
    <p:sldId id="408" r:id="rId22"/>
    <p:sldId id="409" r:id="rId23"/>
    <p:sldId id="390"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A5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AF96F-1B1F-400F-8AD7-EE574DF60BCB}" v="1" dt="2023-10-12T16:22:36.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1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6D3AF96F-1B1F-400F-8AD7-EE574DF60BCB}"/>
    <pc:docChg chg="modSld">
      <pc:chgData name="Charlotte Lew" userId="" providerId="" clId="Web-{6D3AF96F-1B1F-400F-8AD7-EE574DF60BCB}" dt="2023-10-12T16:22:36.402" v="0" actId="20577"/>
      <pc:docMkLst>
        <pc:docMk/>
      </pc:docMkLst>
      <pc:sldChg chg="modSp">
        <pc:chgData name="Charlotte Lew" userId="" providerId="" clId="Web-{6D3AF96F-1B1F-400F-8AD7-EE574DF60BCB}" dt="2023-10-12T16:22:36.402" v="0" actId="20577"/>
        <pc:sldMkLst>
          <pc:docMk/>
          <pc:sldMk cId="0" sldId="256"/>
        </pc:sldMkLst>
        <pc:spChg chg="mod">
          <ac:chgData name="Charlotte Lew" userId="" providerId="" clId="Web-{6D3AF96F-1B1F-400F-8AD7-EE574DF60BCB}" dt="2023-10-12T16:22:36.402" v="0"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9</a:t>
            </a:fld>
            <a:endParaRPr lang="en-US"/>
          </a:p>
        </p:txBody>
      </p:sp>
    </p:spTree>
    <p:extLst>
      <p:ext uri="{BB962C8B-B14F-4D97-AF65-F5344CB8AC3E}">
        <p14:creationId xmlns:p14="http://schemas.microsoft.com/office/powerpoint/2010/main" val="365435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52331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838200"/>
            <a:ext cx="8458200" cy="1698625"/>
          </a:xfrm>
        </p:spPr>
        <p:txBody>
          <a:bodyPr>
            <a:noAutofit/>
          </a:bodyPr>
          <a:lstStyle/>
          <a:p>
            <a:r>
              <a:rPr lang="en-US" sz="8800"/>
              <a:t>Ninth Sunday </a:t>
            </a:r>
            <a:r>
              <a:rPr lang="en-US" sz="8800" dirty="0"/>
              <a:t>after Pentecost</a:t>
            </a:r>
          </a:p>
        </p:txBody>
      </p:sp>
      <p:sp>
        <p:nvSpPr>
          <p:cNvPr id="3" name="Subtitle 2"/>
          <p:cNvSpPr>
            <a:spLocks noGrp="1"/>
          </p:cNvSpPr>
          <p:nvPr>
            <p:ph type="subTitle" idx="1"/>
          </p:nvPr>
        </p:nvSpPr>
        <p:spPr>
          <a:xfrm>
            <a:off x="2971800" y="3178175"/>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600200" y="5715001"/>
            <a:ext cx="8953500" cy="954107"/>
          </a:xfrm>
          <a:prstGeom prst="rect">
            <a:avLst/>
          </a:prstGeom>
          <a:solidFill>
            <a:srgbClr val="164A56">
              <a:alpha val="70000"/>
            </a:srgbClr>
          </a:solidFill>
        </p:spPr>
        <p:txBody>
          <a:bodyPr wrap="square">
            <a:spAutoFit/>
          </a:bodyPr>
          <a:lstStyle/>
          <a:p>
            <a:pPr algn="ctr"/>
            <a:r>
              <a:rPr lang="en-US" sz="2800" dirty="0"/>
              <a:t>2 Samuel 7:1-14a and Psalm 89:20-37  •  Jeremiah 23:1-6 and Psalm 23  •  Ephesians 2:11-22  •  Mark 6:30-34, 53-56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358885B-2EF6-4182-9840-BF84C94676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B57D964-DCC9-4FF9-9BE4-77A32CCE1E38}"/>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28956963"/>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6400800"/>
            <a:ext cx="10668000" cy="307777"/>
          </a:xfrm>
          <a:prstGeom prst="rect">
            <a:avLst/>
          </a:prstGeom>
          <a:noFill/>
        </p:spPr>
        <p:txBody>
          <a:bodyPr wrap="square" rtlCol="0">
            <a:spAutoFit/>
          </a:bodyPr>
          <a:lstStyle/>
          <a:p>
            <a:pPr algn="ctr"/>
            <a:r>
              <a:rPr lang="en-US" sz="1400" dirty="0">
                <a:solidFill>
                  <a:schemeClr val="tx1">
                    <a:lumMod val="95000"/>
                  </a:schemeClr>
                </a:solidFill>
              </a:rPr>
              <a:t>Sunday Morning in Virginia  --  Winslow Homer, Cincinnati Art Museum, Cincinnati, OH</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8A6D579-4980-42DA-9C44-829ED73289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8630" y="10884"/>
            <a:ext cx="8456970" cy="6237516"/>
          </a:xfrm>
          <a:prstGeom prst="rect">
            <a:avLst/>
          </a:prstGeom>
        </p:spPr>
      </p:pic>
    </p:spTree>
    <p:extLst>
      <p:ext uri="{BB962C8B-B14F-4D97-AF65-F5344CB8AC3E}">
        <p14:creationId xmlns:p14="http://schemas.microsoft.com/office/powerpoint/2010/main" val="3541399951"/>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3D7850-88DD-4DD5-AC79-E9F981EA6D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B75629-05BC-4414-AAC3-4C2949C5D43D}"/>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1734555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C9A0395-2742-47A5-82DA-9F23B1CBEDF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5DCFF8B-111F-4D15-96CB-8E5496914B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152400"/>
            <a:ext cx="9008806" cy="5638801"/>
          </a:xfrm>
          <a:prstGeom prst="rect">
            <a:avLst/>
          </a:prstGeom>
        </p:spPr>
      </p:pic>
      <p:sp>
        <p:nvSpPr>
          <p:cNvPr id="6" name="TextBox 5">
            <a:extLst>
              <a:ext uri="{FF2B5EF4-FFF2-40B4-BE49-F238E27FC236}">
                <a16:creationId xmlns:a16="http://schemas.microsoft.com/office/drawing/2014/main" id="{185FAE5B-9500-418F-8A0B-802579642AE2}"/>
              </a:ext>
            </a:extLst>
          </p:cNvPr>
          <p:cNvSpPr txBox="1"/>
          <p:nvPr/>
        </p:nvSpPr>
        <p:spPr>
          <a:xfrm>
            <a:off x="4038600" y="6172200"/>
            <a:ext cx="5562600" cy="338554"/>
          </a:xfrm>
          <a:prstGeom prst="rect">
            <a:avLst/>
          </a:prstGeom>
          <a:noFill/>
        </p:spPr>
        <p:txBody>
          <a:bodyPr wrap="square" rtlCol="0">
            <a:spAutoFit/>
          </a:bodyPr>
          <a:lstStyle/>
          <a:p>
            <a:r>
              <a:rPr lang="en-US" sz="1600" dirty="0"/>
              <a:t>Psalm 23  --  John August Swanson, serigraph, 2010</a:t>
            </a:r>
          </a:p>
        </p:txBody>
      </p:sp>
    </p:spTree>
    <p:extLst>
      <p:ext uri="{BB962C8B-B14F-4D97-AF65-F5344CB8AC3E}">
        <p14:creationId xmlns:p14="http://schemas.microsoft.com/office/powerpoint/2010/main" val="19745823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CA1044-03F4-46D5-A380-579FE51DBA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52B0B15-F2B0-4D49-8AE7-50D7A36546CD}"/>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057534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6F839D-BAA5-4D93-85E0-3B352DEB98C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E816A74-71B2-4AA8-B2E0-6EDE1D5F93F3}"/>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66405903"/>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C83FF1-2D86-4E0C-A424-ADDE64C2620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C32A1A5-CC33-4094-882F-1500291B82BB}"/>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4395125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2F8A7C-8AB8-4216-B26D-A57F6E14CAD9}"/>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06A45150-38DB-418A-A591-B3CAED885E1D}"/>
              </a:ext>
            </a:extLst>
          </p:cNvPr>
          <p:cNvSpPr txBox="1"/>
          <p:nvPr/>
        </p:nvSpPr>
        <p:spPr>
          <a:xfrm>
            <a:off x="3733800" y="6400800"/>
            <a:ext cx="4419600" cy="307777"/>
          </a:xfrm>
          <a:prstGeom prst="rect">
            <a:avLst/>
          </a:prstGeom>
          <a:noFill/>
        </p:spPr>
        <p:txBody>
          <a:bodyPr wrap="square" rtlCol="0">
            <a:spAutoFit/>
          </a:bodyPr>
          <a:lstStyle/>
          <a:p>
            <a:r>
              <a:rPr lang="en-US" sz="1400" dirty="0"/>
              <a:t>Black Family Reunion  --  G. Byron Peck,  Washington, DC</a:t>
            </a:r>
          </a:p>
        </p:txBody>
      </p:sp>
      <p:pic>
        <p:nvPicPr>
          <p:cNvPr id="6" name="Picture 5">
            <a:extLst>
              <a:ext uri="{FF2B5EF4-FFF2-40B4-BE49-F238E27FC236}">
                <a16:creationId xmlns:a16="http://schemas.microsoft.com/office/drawing/2014/main" id="{D4573EBD-EC87-4DCF-9A43-F0CADE0138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158"/>
            <a:ext cx="12192000" cy="6202242"/>
          </a:xfrm>
          <a:prstGeom prst="rect">
            <a:avLst/>
          </a:prstGeom>
        </p:spPr>
      </p:pic>
    </p:spTree>
    <p:extLst>
      <p:ext uri="{BB962C8B-B14F-4D97-AF65-F5344CB8AC3E}">
        <p14:creationId xmlns:p14="http://schemas.microsoft.com/office/powerpoint/2010/main" val="4024474927"/>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with Christ Jesus himself as the cornerstone … you also are built together spiritually into a dwelling place for God.</a:t>
            </a:r>
            <a:endParaRPr lang="en-US" sz="3600" dirty="0">
              <a:cs typeface="Arial" pitchFamily="34" charset="0"/>
            </a:endParaRPr>
          </a:p>
        </p:txBody>
      </p:sp>
      <p:sp>
        <p:nvSpPr>
          <p:cNvPr id="5" name="TextBox 4"/>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Ephesians 2:20b, 22b</a:t>
            </a:r>
          </a:p>
        </p:txBody>
      </p:sp>
    </p:spTree>
    <p:extLst>
      <p:ext uri="{BB962C8B-B14F-4D97-AF65-F5344CB8AC3E}">
        <p14:creationId xmlns:p14="http://schemas.microsoft.com/office/powerpoint/2010/main" val="19180673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The Lord's Supper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5F81A31-3E33-4047-95DB-CABB428BD8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8212" y="0"/>
            <a:ext cx="9268388" cy="6259380"/>
          </a:xfrm>
          <a:prstGeom prst="rect">
            <a:avLst/>
          </a:prstGeom>
        </p:spPr>
      </p:pic>
    </p:spTree>
    <p:extLst>
      <p:ext uri="{BB962C8B-B14F-4D97-AF65-F5344CB8AC3E}">
        <p14:creationId xmlns:p14="http://schemas.microsoft.com/office/powerpoint/2010/main" val="3496875394"/>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Go and tell my servant David … the LORD declares to you that the LORD will make you a house.</a:t>
            </a:r>
            <a:endParaRPr lang="en-US" sz="3600" dirty="0">
              <a:cs typeface="Arial" pitchFamily="34" charset="0"/>
            </a:endParaRPr>
          </a:p>
        </p:txBody>
      </p:sp>
      <p:sp>
        <p:nvSpPr>
          <p:cNvPr id="4" name="TextBox 3"/>
          <p:cNvSpPr txBox="1"/>
          <p:nvPr/>
        </p:nvSpPr>
        <p:spPr>
          <a:xfrm>
            <a:off x="5791200" y="4343401"/>
            <a:ext cx="3352800" cy="461665"/>
          </a:xfrm>
          <a:prstGeom prst="rect">
            <a:avLst/>
          </a:prstGeom>
          <a:noFill/>
        </p:spPr>
        <p:txBody>
          <a:bodyPr wrap="square" rtlCol="0">
            <a:spAutoFit/>
          </a:bodyPr>
          <a:lstStyle/>
          <a:p>
            <a:pPr algn="ctr"/>
            <a:r>
              <a:rPr lang="en-US" sz="2400" dirty="0">
                <a:solidFill>
                  <a:schemeClr val="tx1">
                    <a:lumMod val="95000"/>
                  </a:schemeClr>
                </a:solidFill>
              </a:rPr>
              <a:t>2 Samuel 7:5a, 11b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7086600" cy="1754326"/>
          </a:xfrm>
          <a:prstGeom prst="rect">
            <a:avLst/>
          </a:prstGeom>
        </p:spPr>
        <p:txBody>
          <a:bodyPr wrap="square">
            <a:spAutoFit/>
          </a:bodyPr>
          <a:lstStyle/>
          <a:p>
            <a:r>
              <a:rPr lang="en-US" sz="3600" dirty="0"/>
              <a:t>he saw a great crowd; and he had compassion for them, because they were like sheep without a shepherd;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6:34b</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324600"/>
            <a:ext cx="8763000" cy="307777"/>
          </a:xfrm>
          <a:prstGeom prst="rect">
            <a:avLst/>
          </a:prstGeom>
          <a:noFill/>
        </p:spPr>
        <p:txBody>
          <a:bodyPr wrap="square" rtlCol="0">
            <a:spAutoFit/>
          </a:bodyPr>
          <a:lstStyle/>
          <a:p>
            <a:pPr algn="ctr"/>
            <a:r>
              <a:rPr lang="en-US" sz="1400" dirty="0">
                <a:solidFill>
                  <a:schemeClr val="tx1">
                    <a:lumMod val="95000"/>
                  </a:schemeClr>
                </a:solidFill>
              </a:rPr>
              <a:t>Jesus Preaching in the Present  --  </a:t>
            </a:r>
            <a:r>
              <a:rPr lang="en-US" sz="1400" dirty="0" err="1">
                <a:solidFill>
                  <a:schemeClr val="tx1">
                    <a:lumMod val="95000"/>
                  </a:schemeClr>
                </a:solidFill>
              </a:rPr>
              <a:t>Soraby</a:t>
            </a:r>
            <a:r>
              <a:rPr lang="en-US" sz="1400" dirty="0">
                <a:solidFill>
                  <a:schemeClr val="tx1">
                    <a:lumMod val="95000"/>
                  </a:schemeClr>
                </a:solidFill>
              </a:rPr>
              <a:t> </a:t>
            </a:r>
            <a:r>
              <a:rPr lang="en-US" sz="1400" dirty="0" err="1">
                <a:solidFill>
                  <a:schemeClr val="tx1">
                    <a:lumMod val="95000"/>
                  </a:schemeClr>
                </a:solidFill>
              </a:rPr>
              <a:t>Kyrka</a:t>
            </a:r>
            <a:r>
              <a:rPr lang="en-US" sz="1400" dirty="0">
                <a:solidFill>
                  <a:schemeClr val="tx1">
                    <a:lumMod val="95000"/>
                  </a:schemeClr>
                </a:solidFill>
              </a:rPr>
              <a:t>, </a:t>
            </a:r>
            <a:r>
              <a:rPr lang="en-US" sz="1400" dirty="0" err="1">
                <a:solidFill>
                  <a:schemeClr val="tx1">
                    <a:lumMod val="95000"/>
                  </a:schemeClr>
                </a:solidFill>
              </a:rPr>
              <a:t>Rottne</a:t>
            </a:r>
            <a:r>
              <a:rPr lang="en-US" sz="1400" dirty="0">
                <a:solidFill>
                  <a:schemeClr val="tx1">
                    <a:lumMod val="95000"/>
                  </a:schemeClr>
                </a:solidFill>
              </a:rPr>
              <a:t>, Sweden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22E62BE-7FEC-41FE-80F4-A9ABC539C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31432"/>
            <a:ext cx="9144000" cy="5764569"/>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58876"/>
            <a:ext cx="7658100" cy="2308324"/>
          </a:xfrm>
          <a:prstGeom prst="rect">
            <a:avLst/>
          </a:prstGeom>
        </p:spPr>
        <p:txBody>
          <a:bodyPr wrap="square">
            <a:spAutoFit/>
          </a:bodyPr>
          <a:lstStyle/>
          <a:p>
            <a:r>
              <a:rPr lang="en-US" sz="3600" dirty="0"/>
              <a:t>they laid the sick in the marketplaces, and begged him that they might touch even the fringe of his cloak; and all who touched it were healed.</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Mark 6:56b</a:t>
            </a:r>
          </a:p>
        </p:txBody>
      </p:sp>
    </p:spTree>
    <p:extLst>
      <p:ext uri="{BB962C8B-B14F-4D97-AF65-F5344CB8AC3E}">
        <p14:creationId xmlns:p14="http://schemas.microsoft.com/office/powerpoint/2010/main" val="2368290017"/>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Christ Preaching  --  Rembrandt, Rijksmuseum, Amsterdam, Netherlands</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5A065A12-C33F-4F36-87E2-7F5639AB87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8547" y="23446"/>
            <a:ext cx="8959453" cy="630115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https://www.flickr.com/photos/umccongo/2198525053</a:t>
            </a:r>
          </a:p>
          <a:p>
            <a:pPr>
              <a:buNone/>
            </a:pPr>
            <a:r>
              <a:rPr lang="en-US" sz="1600" dirty="0"/>
              <a:t>https://commons.wikimedia.org/wiki/File:Hurricane_Harvey_Relief_Sept_2017_(36487862313).jpg</a:t>
            </a:r>
          </a:p>
          <a:p>
            <a:pPr>
              <a:buNone/>
            </a:pPr>
            <a:r>
              <a:rPr lang="en-US" sz="1600" dirty="0"/>
              <a:t>http://commons.wikimedia.org/wiki/File:Eastman_Johnson_-_The_Lord_Is_My_Shepherd_-_Google_Art_Project.jpg</a:t>
            </a:r>
          </a:p>
          <a:p>
            <a:pPr>
              <a:buNone/>
            </a:pPr>
            <a:r>
              <a:rPr lang="en-US" sz="1600" dirty="0"/>
              <a:t>https://commons.wikimedia.org/wiki/File:1874_Monet_Sommer_anagoria.JPG</a:t>
            </a:r>
          </a:p>
          <a:p>
            <a:pPr>
              <a:buNone/>
            </a:pPr>
            <a:r>
              <a:rPr lang="en-US" sz="1600" dirty="0"/>
              <a:t>https://commons.wikimedia.org/wiki/File:Winslow_Homer_-_Sunday_Morning_in_Virginia_-_Google_Art_Project.jpg</a:t>
            </a:r>
          </a:p>
          <a:p>
            <a:pPr>
              <a:buNone/>
            </a:pPr>
            <a:r>
              <a:rPr lang="en-US" sz="1600" dirty="0"/>
              <a:t>P</a:t>
            </a:r>
            <a:r>
              <a:rPr lang="en-US" sz="1600"/>
              <a:t>SALM </a:t>
            </a:r>
            <a:r>
              <a:rPr lang="en-US" sz="1600" dirty="0"/>
              <a:t>23 - copyright 2010 by John August Swanson, www.JohnAugustSwanson.com 	</a:t>
            </a:r>
          </a:p>
          <a:p>
            <a:pPr>
              <a:buNone/>
            </a:pPr>
            <a:r>
              <a:rPr lang="en-US" sz="1600" dirty="0"/>
              <a:t>https://commons.wikimedia.org/wiki/File:Table_of_Peace_in_Auroville_Township.jpg</a:t>
            </a:r>
          </a:p>
          <a:p>
            <a:pPr>
              <a:buNone/>
            </a:pPr>
            <a:r>
              <a:rPr lang="fr-FR" sz="1600" dirty="0"/>
              <a:t>https://www.flickr.com/photos/bootbearwdc/256870136</a:t>
            </a:r>
          </a:p>
          <a:p>
            <a:pPr>
              <a:buNone/>
            </a:pPr>
            <a:r>
              <a:rPr lang="fr-FR" sz="1600" dirty="0"/>
              <a:t>http://www.librairie-emmanuel.fr (contact page: https://www.librairie-emmanuel.fr/contact)</a:t>
            </a:r>
            <a:endParaRPr lang="en-US" sz="1600" dirty="0"/>
          </a:p>
          <a:p>
            <a:pPr>
              <a:buNone/>
            </a:pPr>
            <a:r>
              <a:rPr lang="en-US" sz="1600" dirty="0"/>
              <a:t>https://commons.wikimedia.org/wiki/File:S%C3%B6raby_kyrka_Tavla_021.JPG</a:t>
            </a:r>
          </a:p>
          <a:p>
            <a:pPr>
              <a:buNone/>
            </a:pPr>
            <a:r>
              <a:rPr lang="en-US" sz="1600" dirty="0"/>
              <a:t>https://commons.wikimedia.org/wiki/File:Rembrandt_van_Rijn_-_Christ_Preaching_(The_Hundred_Guilder_Print)_-_Google_Art_Project.jpg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07777"/>
          </a:xfrm>
          <a:prstGeom prst="rect">
            <a:avLst/>
          </a:prstGeom>
          <a:noFill/>
        </p:spPr>
        <p:txBody>
          <a:bodyPr wrap="square" rtlCol="0">
            <a:spAutoFit/>
          </a:bodyPr>
          <a:lstStyle/>
          <a:p>
            <a:pPr algn="ctr"/>
            <a:r>
              <a:rPr lang="en-US" sz="1400" dirty="0" err="1">
                <a:solidFill>
                  <a:schemeClr val="tx1">
                    <a:lumMod val="95000"/>
                  </a:schemeClr>
                </a:solidFill>
              </a:rPr>
              <a:t>Mulungwishi</a:t>
            </a:r>
            <a:r>
              <a:rPr lang="en-US" sz="1400" dirty="0">
                <a:solidFill>
                  <a:schemeClr val="tx1">
                    <a:lumMod val="95000"/>
                  </a:schemeClr>
                </a:solidFill>
              </a:rPr>
              <a:t> United Methodist Church, </a:t>
            </a:r>
            <a:r>
              <a:rPr lang="en-US" sz="1400" dirty="0" err="1">
                <a:solidFill>
                  <a:schemeClr val="tx1">
                    <a:lumMod val="95000"/>
                  </a:schemeClr>
                </a:solidFill>
              </a:rPr>
              <a:t>Mulungwishi</a:t>
            </a:r>
            <a:r>
              <a:rPr lang="en-US" sz="1400" dirty="0">
                <a:solidFill>
                  <a:schemeClr val="tx1">
                    <a:lumMod val="95000"/>
                  </a:schemeClr>
                </a:solidFill>
              </a:rPr>
              <a:t>, Democratic Republic of Congo</a:t>
            </a:r>
          </a:p>
        </p:txBody>
      </p:sp>
      <p:pic>
        <p:nvPicPr>
          <p:cNvPr id="4" name="Picture 3">
            <a:extLst>
              <a:ext uri="{FF2B5EF4-FFF2-40B4-BE49-F238E27FC236}">
                <a16:creationId xmlns:a16="http://schemas.microsoft.com/office/drawing/2014/main" id="{5D840B73-E335-4F64-A510-5D4DDF8C48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28601"/>
            <a:ext cx="8763000" cy="583971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08324"/>
          </a:xfrm>
          <a:prstGeom prst="rect">
            <a:avLst/>
          </a:prstGeom>
        </p:spPr>
        <p:txBody>
          <a:bodyPr wrap="square">
            <a:spAutoFit/>
          </a:bodyPr>
          <a:lstStyle/>
          <a:p>
            <a:r>
              <a:rPr lang="en-US" sz="3600" dirty="0"/>
              <a:t>I will raise up shepherds over them who will shepherd them, and they shall not fear any longer … says the Lord.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Jeremiah 23:4ac</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7924800" cy="307777"/>
          </a:xfrm>
          <a:prstGeom prst="rect">
            <a:avLst/>
          </a:prstGeom>
          <a:noFill/>
        </p:spPr>
        <p:txBody>
          <a:bodyPr wrap="square" rtlCol="0">
            <a:spAutoFit/>
          </a:bodyPr>
          <a:lstStyle/>
          <a:p>
            <a:pPr algn="ctr"/>
            <a:r>
              <a:rPr lang="en-US" sz="1400" dirty="0">
                <a:solidFill>
                  <a:schemeClr val="tx1">
                    <a:lumMod val="95000"/>
                  </a:schemeClr>
                </a:solidFill>
              </a:rPr>
              <a:t>Hurricane Harvey Relief  --  Orange, Texas</a:t>
            </a:r>
          </a:p>
        </p:txBody>
      </p:sp>
      <p:pic>
        <p:nvPicPr>
          <p:cNvPr id="3" name="Picture 2">
            <a:extLst>
              <a:ext uri="{FF2B5EF4-FFF2-40B4-BE49-F238E27FC236}">
                <a16:creationId xmlns:a16="http://schemas.microsoft.com/office/drawing/2014/main" id="{A320F626-5CCE-411B-8FDC-D20BD66854F4}"/>
              </a:ext>
            </a:extLst>
          </p:cNvPr>
          <p:cNvPicPr>
            <a:picLocks noChangeAspect="1"/>
          </p:cNvPicPr>
          <p:nvPr/>
        </p:nvPicPr>
        <p:blipFill>
          <a:blip r:embed="rId2"/>
          <a:stretch>
            <a:fillRect/>
          </a:stretch>
        </p:blipFill>
        <p:spPr>
          <a:xfrm>
            <a:off x="1524000" y="152400"/>
            <a:ext cx="9144000" cy="60769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28BDFC-B1D4-4DF6-B28F-53FC82C374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638BB86-EE8A-452F-BB98-B26E15839932}"/>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75607454"/>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700971-2E1B-4A7A-93AE-CB3507CF2E2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A9214F4-06D8-4352-BBCB-862EE5663E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73636" y="0"/>
            <a:ext cx="6232364" cy="6858000"/>
          </a:xfrm>
          <a:prstGeom prst="rect">
            <a:avLst/>
          </a:prstGeom>
        </p:spPr>
      </p:pic>
      <p:sp>
        <p:nvSpPr>
          <p:cNvPr id="5" name="TextBox 4">
            <a:extLst>
              <a:ext uri="{FF2B5EF4-FFF2-40B4-BE49-F238E27FC236}">
                <a16:creationId xmlns:a16="http://schemas.microsoft.com/office/drawing/2014/main" id="{5D1B7F26-EB9B-4DC9-A6B1-BB33B1051702}"/>
              </a:ext>
            </a:extLst>
          </p:cNvPr>
          <p:cNvSpPr txBox="1"/>
          <p:nvPr/>
        </p:nvSpPr>
        <p:spPr>
          <a:xfrm>
            <a:off x="1646903" y="5105162"/>
            <a:ext cx="1934497" cy="1600438"/>
          </a:xfrm>
          <a:prstGeom prst="rect">
            <a:avLst/>
          </a:prstGeom>
          <a:noFill/>
        </p:spPr>
        <p:txBody>
          <a:bodyPr wrap="square" rtlCol="0">
            <a:spAutoFit/>
          </a:bodyPr>
          <a:lstStyle/>
          <a:p>
            <a:pPr algn="ctr"/>
            <a:r>
              <a:rPr lang="en-US" sz="1400" dirty="0"/>
              <a:t>The Lord is My Shepherd</a:t>
            </a:r>
          </a:p>
          <a:p>
            <a:pPr algn="ctr"/>
            <a:endParaRPr lang="en-US" sz="1400" dirty="0"/>
          </a:p>
          <a:p>
            <a:pPr algn="ctr"/>
            <a:r>
              <a:rPr lang="en-US" sz="1400" dirty="0"/>
              <a:t>Eastman Johnson</a:t>
            </a:r>
          </a:p>
          <a:p>
            <a:pPr algn="ctr"/>
            <a:r>
              <a:rPr lang="en-US" sz="1400" dirty="0"/>
              <a:t>Smithsonian Museum of American Art</a:t>
            </a:r>
          </a:p>
          <a:p>
            <a:pPr algn="ctr"/>
            <a:r>
              <a:rPr lang="en-US" sz="1400" dirty="0"/>
              <a:t>Washington, DC</a:t>
            </a:r>
          </a:p>
        </p:txBody>
      </p:sp>
    </p:spTree>
    <p:extLst>
      <p:ext uri="{BB962C8B-B14F-4D97-AF65-F5344CB8AC3E}">
        <p14:creationId xmlns:p14="http://schemas.microsoft.com/office/powerpoint/2010/main" val="1367051316"/>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111D32-8048-4B6B-A20B-96551CBCA5A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CEE8F21-72CE-40B6-B8EC-FC6E969E62D4}"/>
              </a:ext>
            </a:extLst>
          </p:cNvPr>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9225721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07777"/>
          </a:xfrm>
          <a:prstGeom prst="rect">
            <a:avLst/>
          </a:prstGeom>
          <a:noFill/>
        </p:spPr>
        <p:txBody>
          <a:bodyPr wrap="square" rtlCol="0">
            <a:spAutoFit/>
          </a:bodyPr>
          <a:lstStyle/>
          <a:p>
            <a:pPr algn="ctr"/>
            <a:r>
              <a:rPr lang="en-US" sz="1400" dirty="0">
                <a:solidFill>
                  <a:schemeClr val="tx1">
                    <a:lumMod val="95000"/>
                  </a:schemeClr>
                </a:solidFill>
              </a:rPr>
              <a:t>Summer  --  Claude Monet, Alte </a:t>
            </a:r>
            <a:r>
              <a:rPr lang="en-US" sz="1400" dirty="0" err="1">
                <a:solidFill>
                  <a:schemeClr val="tx1">
                    <a:lumMod val="95000"/>
                  </a:schemeClr>
                </a:solidFill>
              </a:rPr>
              <a:t>Nationalgalerie</a:t>
            </a:r>
            <a:r>
              <a:rPr lang="en-US" sz="1400" dirty="0">
                <a:solidFill>
                  <a:schemeClr val="tx1">
                    <a:lumMod val="95000"/>
                  </a:schemeClr>
                </a:solidFill>
              </a:rPr>
              <a:t>, Berlin, Germany</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DAB8BC98-1A8D-47F2-931A-B6E35ABC40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0"/>
            <a:ext cx="8382000" cy="6286500"/>
          </a:xfrm>
          <a:prstGeom prst="rect">
            <a:avLst/>
          </a:prstGeom>
        </p:spPr>
      </p:pic>
    </p:spTree>
    <p:extLst>
      <p:ext uri="{BB962C8B-B14F-4D97-AF65-F5344CB8AC3E}">
        <p14:creationId xmlns:p14="http://schemas.microsoft.com/office/powerpoint/2010/main" val="115535022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714</TotalTime>
  <Words>612</Words>
  <Application>Microsoft Office PowerPoint</Application>
  <PresentationFormat>Widescreen</PresentationFormat>
  <Paragraphs>44</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First Sunday after Christmas Day Year A</vt:lpstr>
      <vt:lpstr>Ninth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112</cp:revision>
  <dcterms:created xsi:type="dcterms:W3CDTF">2016-08-31T16:46:43Z</dcterms:created>
  <dcterms:modified xsi:type="dcterms:W3CDTF">2023-10-12T16:22:36Z</dcterms:modified>
</cp:coreProperties>
</file>