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427" r:id="rId5"/>
    <p:sldId id="428" r:id="rId6"/>
    <p:sldId id="383" r:id="rId7"/>
    <p:sldId id="384" r:id="rId8"/>
    <p:sldId id="385" r:id="rId9"/>
    <p:sldId id="386" r:id="rId10"/>
    <p:sldId id="387" r:id="rId11"/>
    <p:sldId id="408" r:id="rId12"/>
    <p:sldId id="409" r:id="rId13"/>
    <p:sldId id="425" r:id="rId14"/>
    <p:sldId id="395" r:id="rId15"/>
    <p:sldId id="426" r:id="rId16"/>
    <p:sldId id="429" r:id="rId17"/>
    <p:sldId id="399" r:id="rId18"/>
    <p:sldId id="416" r:id="rId19"/>
    <p:sldId id="420" r:id="rId20"/>
    <p:sldId id="411" r:id="rId21"/>
    <p:sldId id="423" r:id="rId22"/>
    <p:sldId id="414"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513E"/>
    <a:srgbClr val="1C262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4697F-A810-417B-B91C-A519393B9538}" v="3" dt="2023-10-12T16:20:39.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43"/>
      </p:cViewPr>
      <p:guideLst>
        <p:guide orient="horz" pos="2160"/>
        <p:guide pos="384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E104697F-A810-417B-B91C-A519393B9538}"/>
    <pc:docChg chg="modSld">
      <pc:chgData name="Charlotte Lew" userId="" providerId="" clId="Web-{E104697F-A810-417B-B91C-A519393B9538}" dt="2023-10-12T16:20:39.147" v="2" actId="20577"/>
      <pc:docMkLst>
        <pc:docMk/>
      </pc:docMkLst>
      <pc:sldChg chg="modSp">
        <pc:chgData name="Charlotte Lew" userId="" providerId="" clId="Web-{E104697F-A810-417B-B91C-A519393B9538}" dt="2023-10-12T16:20:39.147" v="2" actId="20577"/>
        <pc:sldMkLst>
          <pc:docMk/>
          <pc:sldMk cId="0" sldId="256"/>
        </pc:sldMkLst>
        <pc:spChg chg="mod">
          <ac:chgData name="Charlotte Lew" userId="" providerId="" clId="Web-{E104697F-A810-417B-B91C-A519393B9538}" dt="2023-10-12T16:20:39.147" v="2"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71066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1423205"/>
            <a:ext cx="8458200" cy="1698625"/>
          </a:xfrm>
        </p:spPr>
        <p:txBody>
          <a:bodyPr>
            <a:noAutofit/>
          </a:bodyPr>
          <a:lstStyle/>
          <a:p>
            <a:r>
              <a:rPr lang="en-US" sz="8800"/>
              <a:t>Eighth </a:t>
            </a:r>
            <a:r>
              <a:rPr lang="en-US" sz="8800" dirty="0"/>
              <a:t>Sunday after Pentecost</a:t>
            </a:r>
          </a:p>
        </p:txBody>
      </p:sp>
      <p:sp>
        <p:nvSpPr>
          <p:cNvPr id="3" name="Subtitle 2"/>
          <p:cNvSpPr>
            <a:spLocks noGrp="1"/>
          </p:cNvSpPr>
          <p:nvPr>
            <p:ph type="subTitle" idx="1"/>
          </p:nvPr>
        </p:nvSpPr>
        <p:spPr>
          <a:xfrm>
            <a:off x="2857500" y="3736171"/>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05000" y="5827693"/>
            <a:ext cx="8305800" cy="954107"/>
          </a:xfrm>
          <a:prstGeom prst="rect">
            <a:avLst/>
          </a:prstGeom>
          <a:solidFill>
            <a:srgbClr val="60513E">
              <a:alpha val="70000"/>
            </a:srgbClr>
          </a:solidFill>
        </p:spPr>
        <p:txBody>
          <a:bodyPr wrap="square">
            <a:spAutoFit/>
          </a:bodyPr>
          <a:lstStyle/>
          <a:p>
            <a:pPr algn="ctr"/>
            <a:r>
              <a:rPr lang="en-US" sz="2800" dirty="0"/>
              <a:t>2 Samuel 6:1-5, 12b-19 and Psalm 24  •  Amos 7:7-15 and Psalm 85:8-13  •  Ephesians 1:3-14  •  Mark 6:14-29</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28672"/>
            <a:ext cx="6477000" cy="1200329"/>
          </a:xfrm>
          <a:prstGeom prst="rect">
            <a:avLst/>
          </a:prstGeom>
        </p:spPr>
        <p:txBody>
          <a:bodyPr wrap="square">
            <a:spAutoFit/>
          </a:bodyPr>
          <a:lstStyle/>
          <a:p>
            <a:r>
              <a:rPr lang="en-US" sz="3600" dirty="0"/>
              <a:t>He destined us for adoption as his children through Jesus Christ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Ephesians 1:5a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43246"/>
            <a:ext cx="8763000" cy="307777"/>
          </a:xfrm>
          <a:prstGeom prst="rect">
            <a:avLst/>
          </a:prstGeom>
          <a:noFill/>
        </p:spPr>
        <p:txBody>
          <a:bodyPr wrap="square" rtlCol="0">
            <a:spAutoFit/>
          </a:bodyPr>
          <a:lstStyle/>
          <a:p>
            <a:pPr algn="ctr"/>
            <a:r>
              <a:rPr lang="en-US" sz="1400" dirty="0">
                <a:solidFill>
                  <a:schemeClr val="tx1">
                    <a:lumMod val="95000"/>
                  </a:schemeClr>
                </a:solidFill>
              </a:rPr>
              <a:t>Jesus Welcomes the Children  --  JESUS MAFA</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9B9C2E77-521B-4531-B6B3-61A5B12919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00" y="113710"/>
            <a:ext cx="9024058" cy="621089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858000" cy="2308324"/>
          </a:xfrm>
          <a:prstGeom prst="rect">
            <a:avLst/>
          </a:prstGeom>
        </p:spPr>
        <p:txBody>
          <a:bodyPr wrap="square">
            <a:spAutoFit/>
          </a:bodyPr>
          <a:lstStyle/>
          <a:p>
            <a:r>
              <a:rPr lang="en-US" sz="3600" dirty="0"/>
              <a:t>Herod … sent men who arrested John … For John had been telling Herod, "It is not lawful for you to have your brother's wife."</a:t>
            </a:r>
            <a:endParaRPr lang="en-US" sz="3600" dirty="0">
              <a:cs typeface="Arial" pitchFamily="34" charset="0"/>
            </a:endParaRPr>
          </a:p>
        </p:txBody>
      </p:sp>
      <p:sp>
        <p:nvSpPr>
          <p:cNvPr id="5" name="TextBox 4"/>
          <p:cNvSpPr txBox="1"/>
          <p:nvPr/>
        </p:nvSpPr>
        <p:spPr>
          <a:xfrm>
            <a:off x="59436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Mark 6:17a, 18</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43246"/>
            <a:ext cx="8763000" cy="307777"/>
          </a:xfrm>
          <a:prstGeom prst="rect">
            <a:avLst/>
          </a:prstGeom>
          <a:noFill/>
        </p:spPr>
        <p:txBody>
          <a:bodyPr wrap="square" rtlCol="0">
            <a:spAutoFit/>
          </a:bodyPr>
          <a:lstStyle/>
          <a:p>
            <a:pPr algn="ctr"/>
            <a:r>
              <a:rPr lang="en-US" sz="1400" dirty="0">
                <a:solidFill>
                  <a:schemeClr val="tx1">
                    <a:lumMod val="95000"/>
                  </a:schemeClr>
                </a:solidFill>
              </a:rPr>
              <a:t>Jean the Baptist Preaching before Herod  --  Pieter de </a:t>
            </a:r>
            <a:r>
              <a:rPr lang="en-US" sz="1400" dirty="0" err="1">
                <a:solidFill>
                  <a:schemeClr val="tx1">
                    <a:lumMod val="95000"/>
                  </a:schemeClr>
                </a:solidFill>
              </a:rPr>
              <a:t>Grebber</a:t>
            </a:r>
            <a:r>
              <a:rPr lang="en-US" sz="1400" dirty="0">
                <a:solidFill>
                  <a:schemeClr val="tx1">
                    <a:lumMod val="95000"/>
                  </a:schemeClr>
                </a:solidFill>
              </a:rPr>
              <a:t>, Palais des Beaux-Art, Lille, France</a:t>
            </a:r>
          </a:p>
        </p:txBody>
      </p:sp>
      <p:pic>
        <p:nvPicPr>
          <p:cNvPr id="2" name="Picture 1">
            <a:extLst>
              <a:ext uri="{FF2B5EF4-FFF2-40B4-BE49-F238E27FC236}">
                <a16:creationId xmlns:a16="http://schemas.microsoft.com/office/drawing/2014/main" id="{77CDE118-6626-4B58-B4CF-6586C683E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7430" y="0"/>
            <a:ext cx="8763000" cy="6328834"/>
          </a:xfrm>
          <a:prstGeom prst="rect">
            <a:avLst/>
          </a:prstGeom>
        </p:spPr>
      </p:pic>
    </p:spTree>
    <p:extLst>
      <p:ext uri="{BB962C8B-B14F-4D97-AF65-F5344CB8AC3E}">
        <p14:creationId xmlns:p14="http://schemas.microsoft.com/office/powerpoint/2010/main" val="3897221822"/>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477000" cy="2308324"/>
          </a:xfrm>
          <a:prstGeom prst="rect">
            <a:avLst/>
          </a:prstGeom>
        </p:spPr>
        <p:txBody>
          <a:bodyPr wrap="square">
            <a:spAutoFit/>
          </a:bodyPr>
          <a:lstStyle/>
          <a:p>
            <a:r>
              <a:rPr lang="en-US" sz="3600" dirty="0"/>
              <a:t>When his daughter Herodias … danced … the king said to the girl, "Ask me for whatever you wish, and I will give it."</a:t>
            </a:r>
          </a:p>
        </p:txBody>
      </p:sp>
      <p:sp>
        <p:nvSpPr>
          <p:cNvPr id="5" name="TextBox 4"/>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6:22ac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486400"/>
            <a:ext cx="2362200" cy="1169551"/>
          </a:xfrm>
          <a:prstGeom prst="rect">
            <a:avLst/>
          </a:prstGeom>
          <a:noFill/>
        </p:spPr>
        <p:txBody>
          <a:bodyPr wrap="square" rtlCol="0">
            <a:spAutoFit/>
          </a:bodyPr>
          <a:lstStyle/>
          <a:p>
            <a:pPr algn="ctr"/>
            <a:r>
              <a:rPr lang="en-US" sz="1400" dirty="0">
                <a:solidFill>
                  <a:schemeClr val="tx1">
                    <a:lumMod val="95000"/>
                  </a:schemeClr>
                </a:solidFill>
              </a:rPr>
              <a:t>Martyrdom and Death of John the Baptist</a:t>
            </a:r>
          </a:p>
          <a:p>
            <a:pPr algn="ctr"/>
            <a:endParaRPr lang="en-US" sz="1400" dirty="0">
              <a:solidFill>
                <a:schemeClr val="tx1">
                  <a:lumMod val="95000"/>
                </a:schemeClr>
              </a:solidFill>
            </a:endParaRPr>
          </a:p>
          <a:p>
            <a:pPr algn="ctr"/>
            <a:r>
              <a:rPr lang="en-US" sz="1400" dirty="0">
                <a:solidFill>
                  <a:schemeClr val="tx1">
                    <a:lumMod val="95000"/>
                  </a:schemeClr>
                </a:solidFill>
              </a:rPr>
              <a:t>Amiens Cathedral</a:t>
            </a:r>
          </a:p>
          <a:p>
            <a:pPr algn="ctr"/>
            <a:r>
              <a:rPr lang="en-US" sz="1400" dirty="0">
                <a:solidFill>
                  <a:schemeClr val="tx1">
                    <a:lumMod val="95000"/>
                  </a:schemeClr>
                </a:solidFill>
              </a:rPr>
              <a:t>Amiens, France</a:t>
            </a:r>
          </a:p>
        </p:txBody>
      </p:sp>
      <p:pic>
        <p:nvPicPr>
          <p:cNvPr id="2" name="Picture 1">
            <a:extLst>
              <a:ext uri="{FF2B5EF4-FFF2-40B4-BE49-F238E27FC236}">
                <a16:creationId xmlns:a16="http://schemas.microsoft.com/office/drawing/2014/main" id="{DC4F34A9-2444-4A74-A54A-B6843D80C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0"/>
            <a:ext cx="5715000" cy="6858000"/>
          </a:xfrm>
          <a:prstGeom prst="rect">
            <a:avLst/>
          </a:prstGeom>
        </p:spPr>
      </p:pic>
    </p:spTree>
    <p:extLst>
      <p:ext uri="{BB962C8B-B14F-4D97-AF65-F5344CB8AC3E}">
        <p14:creationId xmlns:p14="http://schemas.microsoft.com/office/powerpoint/2010/main" val="2621618627"/>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6172200"/>
            <a:ext cx="8534400" cy="307777"/>
          </a:xfrm>
          <a:prstGeom prst="rect">
            <a:avLst/>
          </a:prstGeom>
          <a:noFill/>
        </p:spPr>
        <p:txBody>
          <a:bodyPr wrap="square" rtlCol="0">
            <a:spAutoFit/>
          </a:bodyPr>
          <a:lstStyle/>
          <a:p>
            <a:pPr algn="ctr"/>
            <a:r>
              <a:rPr lang="en-US" sz="1400" dirty="0">
                <a:solidFill>
                  <a:schemeClr val="tx1">
                    <a:lumMod val="95000"/>
                  </a:schemeClr>
                </a:solidFill>
              </a:rPr>
              <a:t>Salome Dances at the Feast of Herod  --  Father Georges </a:t>
            </a:r>
            <a:r>
              <a:rPr lang="en-US" sz="1400" dirty="0" err="1">
                <a:solidFill>
                  <a:schemeClr val="tx1">
                    <a:lumMod val="95000"/>
                  </a:schemeClr>
                </a:solidFill>
              </a:rPr>
              <a:t>Saget</a:t>
            </a:r>
            <a:r>
              <a:rPr lang="en-US" sz="1400" dirty="0">
                <a:solidFill>
                  <a:schemeClr val="tx1">
                    <a:lumMod val="95000"/>
                  </a:schemeClr>
                </a:solidFill>
              </a:rPr>
              <a:t>, </a:t>
            </a:r>
            <a:r>
              <a:rPr lang="en-US" sz="1400" dirty="0" err="1">
                <a:solidFill>
                  <a:schemeClr val="tx1">
                    <a:lumMod val="95000"/>
                  </a:schemeClr>
                </a:solidFill>
              </a:rPr>
              <a:t>Keur</a:t>
            </a:r>
            <a:r>
              <a:rPr lang="en-US" sz="1400" dirty="0">
                <a:solidFill>
                  <a:schemeClr val="tx1">
                    <a:lumMod val="95000"/>
                  </a:schemeClr>
                </a:solidFill>
              </a:rPr>
              <a:t> Moussa Abbey, Senegal</a:t>
            </a:r>
          </a:p>
        </p:txBody>
      </p:sp>
      <p:pic>
        <p:nvPicPr>
          <p:cNvPr id="3" name="Picture 2">
            <a:extLst>
              <a:ext uri="{FF2B5EF4-FFF2-40B4-BE49-F238E27FC236}">
                <a16:creationId xmlns:a16="http://schemas.microsoft.com/office/drawing/2014/main" id="{A40A57FB-5CC7-49C1-A76F-6F3F07EBC079}"/>
              </a:ext>
            </a:extLst>
          </p:cNvPr>
          <p:cNvPicPr>
            <a:picLocks noChangeAspect="1"/>
          </p:cNvPicPr>
          <p:nvPr/>
        </p:nvPicPr>
        <p:blipFill>
          <a:blip r:embed="rId2"/>
          <a:stretch>
            <a:fillRect/>
          </a:stretch>
        </p:blipFill>
        <p:spPr>
          <a:xfrm>
            <a:off x="2362200" y="685800"/>
            <a:ext cx="7620000" cy="5143500"/>
          </a:xfrm>
          <a:prstGeom prst="rect">
            <a:avLst/>
          </a:prstGeom>
        </p:spPr>
      </p:pic>
    </p:spTree>
    <p:extLst>
      <p:ext uri="{BB962C8B-B14F-4D97-AF65-F5344CB8AC3E}">
        <p14:creationId xmlns:p14="http://schemas.microsoft.com/office/powerpoint/2010/main" val="2403819906"/>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81200"/>
            <a:ext cx="7315200" cy="1754326"/>
          </a:xfrm>
          <a:prstGeom prst="rect">
            <a:avLst/>
          </a:prstGeom>
        </p:spPr>
        <p:txBody>
          <a:bodyPr wrap="square">
            <a:spAutoFit/>
          </a:bodyPr>
          <a:lstStyle/>
          <a:p>
            <a:r>
              <a:rPr lang="en-US" sz="3600" dirty="0"/>
              <a:t>She went out and said to her mother, "What should I ask for?" She replied, "The head of John the baptizer."</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6:24</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38800"/>
            <a:ext cx="3124200" cy="954107"/>
          </a:xfrm>
          <a:prstGeom prst="rect">
            <a:avLst/>
          </a:prstGeom>
          <a:noFill/>
        </p:spPr>
        <p:txBody>
          <a:bodyPr wrap="square" rtlCol="0">
            <a:spAutoFit/>
          </a:bodyPr>
          <a:lstStyle/>
          <a:p>
            <a:pPr algn="ctr"/>
            <a:r>
              <a:rPr lang="en-US" sz="1400" dirty="0">
                <a:solidFill>
                  <a:schemeClr val="tx1">
                    <a:lumMod val="95000"/>
                  </a:schemeClr>
                </a:solidFill>
              </a:rPr>
              <a:t>Herod's Banquet, detail</a:t>
            </a:r>
          </a:p>
          <a:p>
            <a:pPr algn="ctr"/>
            <a:endParaRPr lang="en-US" sz="1400" dirty="0">
              <a:solidFill>
                <a:schemeClr val="tx1">
                  <a:lumMod val="95000"/>
                </a:schemeClr>
              </a:solidFill>
            </a:endParaRPr>
          </a:p>
          <a:p>
            <a:pPr algn="ctr"/>
            <a:r>
              <a:rPr lang="en-US" sz="1400" dirty="0" err="1">
                <a:solidFill>
                  <a:schemeClr val="tx1">
                    <a:lumMod val="95000"/>
                  </a:schemeClr>
                </a:solidFill>
              </a:rPr>
              <a:t>Museu</a:t>
            </a:r>
            <a:r>
              <a:rPr lang="en-US" sz="1400" dirty="0">
                <a:solidFill>
                  <a:schemeClr val="tx1">
                    <a:lumMod val="95000"/>
                  </a:schemeClr>
                </a:solidFill>
              </a:rPr>
              <a:t> Nacional </a:t>
            </a:r>
            <a:r>
              <a:rPr lang="en-US" sz="1400" dirty="0" err="1">
                <a:solidFill>
                  <a:schemeClr val="tx1">
                    <a:lumMod val="95000"/>
                  </a:schemeClr>
                </a:solidFill>
              </a:rPr>
              <a:t>d'Art</a:t>
            </a:r>
            <a:r>
              <a:rPr lang="en-US" sz="1400" dirty="0">
                <a:solidFill>
                  <a:schemeClr val="tx1">
                    <a:lumMod val="95000"/>
                  </a:schemeClr>
                </a:solidFill>
              </a:rPr>
              <a:t> de Catalunya</a:t>
            </a:r>
          </a:p>
          <a:p>
            <a:pPr algn="ctr"/>
            <a:r>
              <a:rPr lang="en-US" sz="1400" dirty="0">
                <a:solidFill>
                  <a:schemeClr val="tx1">
                    <a:lumMod val="95000"/>
                  </a:schemeClr>
                </a:solidFill>
              </a:rPr>
              <a:t>Barcelona, Spain</a:t>
            </a:r>
          </a:p>
        </p:txBody>
      </p:sp>
      <p:pic>
        <p:nvPicPr>
          <p:cNvPr id="2" name="Picture 1">
            <a:extLst>
              <a:ext uri="{FF2B5EF4-FFF2-40B4-BE49-F238E27FC236}">
                <a16:creationId xmlns:a16="http://schemas.microsoft.com/office/drawing/2014/main" id="{5B9B0DDA-E4B6-470E-875F-24D01F5235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9200" y="0"/>
            <a:ext cx="4724400" cy="6861752"/>
          </a:xfrm>
          <a:prstGeom prst="rect">
            <a:avLst/>
          </a:prstGeom>
        </p:spPr>
      </p:pic>
    </p:spTree>
    <p:extLst>
      <p:ext uri="{BB962C8B-B14F-4D97-AF65-F5344CB8AC3E}">
        <p14:creationId xmlns:p14="http://schemas.microsoft.com/office/powerpoint/2010/main" val="3181812941"/>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315200" cy="2308324"/>
          </a:xfrm>
          <a:prstGeom prst="rect">
            <a:avLst/>
          </a:prstGeom>
        </p:spPr>
        <p:txBody>
          <a:bodyPr wrap="square">
            <a:spAutoFit/>
          </a:bodyPr>
          <a:lstStyle/>
          <a:p>
            <a:r>
              <a:rPr lang="en-US" sz="3600" dirty="0"/>
              <a:t>… she rushed back to the king and requested, "I want you to give me at once the head of John the Baptist on a platter."</a:t>
            </a:r>
            <a:endParaRPr lang="en-US" sz="3600" dirty="0">
              <a:cs typeface="Arial" pitchFamily="34" charset="0"/>
            </a:endParaRPr>
          </a:p>
        </p:txBody>
      </p:sp>
      <p:sp>
        <p:nvSpPr>
          <p:cNvPr id="5" name="TextBox 4"/>
          <p:cNvSpPr txBox="1"/>
          <p:nvPr/>
        </p:nvSpPr>
        <p:spPr>
          <a:xfrm>
            <a:off x="56388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6:25</a:t>
            </a:r>
          </a:p>
        </p:txBody>
      </p:sp>
    </p:spTree>
    <p:extLst>
      <p:ext uri="{BB962C8B-B14F-4D97-AF65-F5344CB8AC3E}">
        <p14:creationId xmlns:p14="http://schemas.microsoft.com/office/powerpoint/2010/main" val="1632466388"/>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David and all the house of Israel were dancing before the LORD with all their might, with songs and lyres and harps and tambourines and castanets and cymbals.</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2 Samuel 6:5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EC2EE6-DE05-4227-BF6B-C5E2F0A328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1" y="90963"/>
            <a:ext cx="8763001" cy="6199225"/>
          </a:xfrm>
          <a:prstGeom prst="rect">
            <a:avLst/>
          </a:prstGeom>
        </p:spPr>
      </p:pic>
      <p:sp>
        <p:nvSpPr>
          <p:cNvPr id="5" name="TextBox 4">
            <a:extLst>
              <a:ext uri="{FF2B5EF4-FFF2-40B4-BE49-F238E27FC236}">
                <a16:creationId xmlns:a16="http://schemas.microsoft.com/office/drawing/2014/main" id="{1ADD49CA-D566-4430-8A6E-DE4FF841C8CF}"/>
              </a:ext>
            </a:extLst>
          </p:cNvPr>
          <p:cNvSpPr txBox="1"/>
          <p:nvPr/>
        </p:nvSpPr>
        <p:spPr>
          <a:xfrm>
            <a:off x="3429000" y="6412468"/>
            <a:ext cx="7239000" cy="307777"/>
          </a:xfrm>
          <a:prstGeom prst="rect">
            <a:avLst/>
          </a:prstGeom>
          <a:noFill/>
        </p:spPr>
        <p:txBody>
          <a:bodyPr wrap="square" rtlCol="0">
            <a:spAutoFit/>
          </a:bodyPr>
          <a:lstStyle/>
          <a:p>
            <a:r>
              <a:rPr lang="en-US" sz="1400" dirty="0"/>
              <a:t>The Feast of Herod  --  Lucas Cranach the Elder, </a:t>
            </a:r>
            <a:r>
              <a:rPr lang="en-US" sz="1400" dirty="0" err="1"/>
              <a:t>Stadel</a:t>
            </a:r>
            <a:r>
              <a:rPr lang="en-US" sz="1400" dirty="0"/>
              <a:t>, Frankfurt, Germany</a:t>
            </a:r>
          </a:p>
        </p:txBody>
      </p:sp>
    </p:spTree>
    <p:extLst>
      <p:ext uri="{BB962C8B-B14F-4D97-AF65-F5344CB8AC3E}">
        <p14:creationId xmlns:p14="http://schemas.microsoft.com/office/powerpoint/2010/main" val="927915125"/>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05600" cy="1754326"/>
          </a:xfrm>
          <a:prstGeom prst="rect">
            <a:avLst/>
          </a:prstGeom>
        </p:spPr>
        <p:txBody>
          <a:bodyPr wrap="square">
            <a:spAutoFit/>
          </a:bodyPr>
          <a:lstStyle/>
          <a:p>
            <a:r>
              <a:rPr lang="en-US" sz="3600" dirty="0"/>
              <a:t>When his disciples heard about it, they came and took his body, and laid it in a tomb.</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6:29</a:t>
            </a:r>
          </a:p>
        </p:txBody>
      </p:sp>
    </p:spTree>
    <p:extLst>
      <p:ext uri="{BB962C8B-B14F-4D97-AF65-F5344CB8AC3E}">
        <p14:creationId xmlns:p14="http://schemas.microsoft.com/office/powerpoint/2010/main" val="3903709522"/>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943600"/>
            <a:ext cx="2286000" cy="738664"/>
          </a:xfrm>
          <a:prstGeom prst="rect">
            <a:avLst/>
          </a:prstGeom>
          <a:noFill/>
        </p:spPr>
        <p:txBody>
          <a:bodyPr wrap="square" rtlCol="0">
            <a:spAutoFit/>
          </a:bodyPr>
          <a:lstStyle/>
          <a:p>
            <a:pPr algn="ctr"/>
            <a:r>
              <a:rPr lang="en-US" sz="1400" dirty="0">
                <a:solidFill>
                  <a:schemeClr val="tx1">
                    <a:lumMod val="95000"/>
                  </a:schemeClr>
                </a:solidFill>
              </a:rPr>
              <a:t>John the Baptist Icon</a:t>
            </a:r>
          </a:p>
          <a:p>
            <a:pPr algn="ctr"/>
            <a:endParaRPr lang="en-US" sz="1400" dirty="0">
              <a:solidFill>
                <a:schemeClr val="tx1">
                  <a:lumMod val="95000"/>
                </a:schemeClr>
              </a:solidFill>
            </a:endParaRPr>
          </a:p>
          <a:p>
            <a:pPr algn="ctr"/>
            <a:r>
              <a:rPr lang="en-US" sz="1400" dirty="0">
                <a:solidFill>
                  <a:schemeClr val="tx1">
                    <a:lumMod val="95000"/>
                  </a:schemeClr>
                </a:solidFill>
              </a:rPr>
              <a:t> Mary Jane Miller </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349F77F8-45ED-58D2-0C07-659F6B7300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4000" y="0"/>
            <a:ext cx="5080000" cy="6858000"/>
          </a:xfrm>
          <a:prstGeom prst="rect">
            <a:avLst/>
          </a:prstGeom>
        </p:spPr>
      </p:pic>
    </p:spTree>
    <p:extLst>
      <p:ext uri="{BB962C8B-B14F-4D97-AF65-F5344CB8AC3E}">
        <p14:creationId xmlns:p14="http://schemas.microsoft.com/office/powerpoint/2010/main" val="153390581"/>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https://www.flickr.com/photos/andrewheavens/88544244/ - Andrew Heavens</a:t>
            </a:r>
          </a:p>
          <a:p>
            <a:pPr>
              <a:buNone/>
            </a:pPr>
            <a:r>
              <a:rPr lang="en-US" sz="1600" dirty="0"/>
              <a:t>www.JohnAugustSwanson.com, copyright 1994 by John August Swanson</a:t>
            </a:r>
          </a:p>
          <a:p>
            <a:pPr>
              <a:buNone/>
            </a:pPr>
            <a:r>
              <a:rPr lang="en-US" sz="1600" dirty="0"/>
              <a:t>http://www.getty.edu/museum/media/images/web/larger/30595401.jpg</a:t>
            </a:r>
          </a:p>
          <a:p>
            <a:pPr>
              <a:buNone/>
            </a:pPr>
            <a:r>
              <a:rPr lang="en-US" sz="1600" dirty="0"/>
              <a:t>https://commons.wikimedia.org/wiki/File:Asher_Brown_Durand_-_Landscape_with_Birches_-_63.268_-_Museum_of_Fine_Arts.jpg</a:t>
            </a:r>
          </a:p>
          <a:p>
            <a:pPr>
              <a:buNone/>
            </a:pPr>
            <a:r>
              <a:rPr lang="en-US" sz="1600" dirty="0"/>
              <a:t>http://diglib.library.vanderbilt.edu/act-imagelink.pl?RC=48395</a:t>
            </a:r>
          </a:p>
          <a:p>
            <a:pPr>
              <a:buNone/>
            </a:pPr>
            <a:r>
              <a:rPr lang="en-US" sz="1600" dirty="0"/>
              <a:t>https://commons.wikimedia.org/wiki/File:Mus%C3%A9e_de_Lille_P._F._de_Grebber.jpg</a:t>
            </a:r>
          </a:p>
          <a:p>
            <a:pPr>
              <a:buNone/>
            </a:pPr>
            <a:r>
              <a:rPr lang="en-US" sz="1600" dirty="0"/>
              <a:t>http://diglib.library.vanderbilt.edu/act-imagelink.pl?RC=29346</a:t>
            </a:r>
          </a:p>
          <a:p>
            <a:pPr>
              <a:buNone/>
            </a:pPr>
            <a:r>
              <a:rPr lang="en-US" sz="1600" dirty="0"/>
              <a:t>www.robertharding.com</a:t>
            </a:r>
          </a:p>
          <a:p>
            <a:pPr>
              <a:buNone/>
            </a:pPr>
            <a:r>
              <a:rPr lang="en-US" sz="1600" dirty="0"/>
              <a:t>https://commons.wikimedia.org/wiki/File:Pedro_Garc%C3%ADa_de_Benabarre_and_workshop_-_Herod%27s_Banquet_-_Google_Art_Project.jpg</a:t>
            </a:r>
          </a:p>
          <a:p>
            <a:pPr>
              <a:buNone/>
            </a:pPr>
            <a:r>
              <a:rPr lang="en-US" sz="1600" dirty="0"/>
              <a:t>https://commons.wikimedia.org/wiki/File:Lucas_Cranach_d.%C3%84._-_Gastmahl_des_Herodes_(St%C3%A4delsches_Kunstinstitut).jpg</a:t>
            </a:r>
          </a:p>
          <a:p>
            <a:pPr>
              <a:buNone/>
            </a:pPr>
            <a:r>
              <a:rPr lang="en-US" sz="1600" dirty="0"/>
              <a:t>Mary Jane Miller, https://www.millericons.com/</a:t>
            </a:r>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Celebration of </a:t>
            </a:r>
            <a:r>
              <a:rPr lang="en-US" sz="1600" dirty="0" err="1">
                <a:solidFill>
                  <a:schemeClr val="tx1">
                    <a:lumMod val="95000"/>
                  </a:schemeClr>
                </a:solidFill>
              </a:rPr>
              <a:t>Timket</a:t>
            </a:r>
            <a:r>
              <a:rPr lang="en-US" sz="1600" dirty="0">
                <a:solidFill>
                  <a:schemeClr val="tx1">
                    <a:lumMod val="95000"/>
                  </a:schemeClr>
                </a:solidFill>
              </a:rPr>
              <a:t>  --  Addis Ababa, Ethiopia</a:t>
            </a:r>
          </a:p>
        </p:txBody>
      </p:sp>
      <p:pic>
        <p:nvPicPr>
          <p:cNvPr id="2" name="Picture 1">
            <a:extLst>
              <a:ext uri="{FF2B5EF4-FFF2-40B4-BE49-F238E27FC236}">
                <a16:creationId xmlns:a16="http://schemas.microsoft.com/office/drawing/2014/main" id="{56837215-DB5E-4934-8B5C-C6248147A007}"/>
              </a:ext>
            </a:extLst>
          </p:cNvPr>
          <p:cNvPicPr>
            <a:picLocks noChangeAspect="1"/>
          </p:cNvPicPr>
          <p:nvPr/>
        </p:nvPicPr>
        <p:blipFill>
          <a:blip r:embed="rId2"/>
          <a:stretch>
            <a:fillRect/>
          </a:stretch>
        </p:blipFill>
        <p:spPr>
          <a:xfrm>
            <a:off x="2209801" y="746016"/>
            <a:ext cx="7921184" cy="526703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629400" cy="1754326"/>
          </a:xfrm>
          <a:prstGeom prst="rect">
            <a:avLst/>
          </a:prstGeom>
        </p:spPr>
        <p:txBody>
          <a:bodyPr wrap="square">
            <a:spAutoFit/>
          </a:bodyPr>
          <a:lstStyle/>
          <a:p>
            <a:r>
              <a:rPr lang="en-US" sz="3600" dirty="0"/>
              <a:t>The earth is the Lord's</a:t>
            </a:r>
          </a:p>
          <a:p>
            <a:r>
              <a:rPr lang="en-US" sz="3600" dirty="0"/>
              <a:t>and all that is in it, </a:t>
            </a:r>
          </a:p>
          <a:p>
            <a:r>
              <a:rPr lang="en-US" sz="3600" dirty="0"/>
              <a:t>the world, and those who live in it;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24:1</a:t>
            </a:r>
          </a:p>
        </p:txBody>
      </p:sp>
    </p:spTree>
    <p:extLst>
      <p:ext uri="{BB962C8B-B14F-4D97-AF65-F5344CB8AC3E}">
        <p14:creationId xmlns:p14="http://schemas.microsoft.com/office/powerpoint/2010/main" val="1675734104"/>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562600"/>
            <a:ext cx="2438400" cy="954107"/>
          </a:xfrm>
          <a:prstGeom prst="rect">
            <a:avLst/>
          </a:prstGeom>
          <a:noFill/>
        </p:spPr>
        <p:txBody>
          <a:bodyPr wrap="square" rtlCol="0">
            <a:spAutoFit/>
          </a:bodyPr>
          <a:lstStyle/>
          <a:p>
            <a:pPr algn="ctr"/>
            <a:r>
              <a:rPr lang="en-US" sz="1400" dirty="0">
                <a:solidFill>
                  <a:schemeClr val="tx1">
                    <a:lumMod val="95000"/>
                  </a:schemeClr>
                </a:solidFill>
              </a:rPr>
              <a:t>Peaceable Kingdom</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a:p>
            <a:pPr algn="ctr"/>
            <a:r>
              <a:rPr lang="en-US" sz="1400" dirty="0" err="1">
                <a:solidFill>
                  <a:schemeClr val="tx1">
                    <a:lumMod val="95000"/>
                  </a:schemeClr>
                </a:solidFill>
              </a:rPr>
              <a:t>Seriograph</a:t>
            </a:r>
            <a:r>
              <a:rPr lang="en-US" sz="1400" dirty="0">
                <a:solidFill>
                  <a:schemeClr val="tx1">
                    <a:lumMod val="95000"/>
                  </a:schemeClr>
                </a:solidFill>
              </a:rPr>
              <a:t>, 1994</a:t>
            </a:r>
          </a:p>
        </p:txBody>
      </p:sp>
      <p:pic>
        <p:nvPicPr>
          <p:cNvPr id="6" name="Picture 5">
            <a:extLst>
              <a:ext uri="{FF2B5EF4-FFF2-40B4-BE49-F238E27FC236}">
                <a16:creationId xmlns:a16="http://schemas.microsoft.com/office/drawing/2014/main" id="{E1E55B6F-6B7D-4C9A-BEC6-EAAE438FB7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0"/>
            <a:ext cx="5151549" cy="6858000"/>
          </a:xfrm>
          <a:prstGeom prst="rect">
            <a:avLst/>
          </a:prstGeom>
        </p:spPr>
      </p:pic>
    </p:spTree>
    <p:extLst>
      <p:ext uri="{BB962C8B-B14F-4D97-AF65-F5344CB8AC3E}">
        <p14:creationId xmlns:p14="http://schemas.microsoft.com/office/powerpoint/2010/main" val="418828574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08324"/>
          </a:xfrm>
          <a:prstGeom prst="rect">
            <a:avLst/>
          </a:prstGeom>
        </p:spPr>
        <p:txBody>
          <a:bodyPr wrap="square">
            <a:spAutoFit/>
          </a:bodyPr>
          <a:lstStyle/>
          <a:p>
            <a:r>
              <a:rPr lang="en-US" sz="3600" dirty="0"/>
              <a:t>… Amos answered … "the Lord took me from following the flock … and said … 'Go, prophesy to my people Israel.'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Amos 7:14b, 15ac</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3315B1-FCA4-430C-AE33-A187E542D5C4}"/>
              </a:ext>
            </a:extLst>
          </p:cNvPr>
          <p:cNvSpPr/>
          <p:nvPr/>
        </p:nvSpPr>
        <p:spPr>
          <a:xfrm>
            <a:off x="3276600" y="6019800"/>
            <a:ext cx="6096000" cy="307777"/>
          </a:xfrm>
          <a:prstGeom prst="rect">
            <a:avLst/>
          </a:prstGeom>
        </p:spPr>
        <p:txBody>
          <a:bodyPr wrap="square">
            <a:spAutoFit/>
          </a:bodyPr>
          <a:lstStyle/>
          <a:p>
            <a:r>
              <a:rPr lang="en-US" sz="1400" dirty="0"/>
              <a:t>The Prophet Amos, about 1250 - 1260,  J. Paul Getty Museum, Los Angeles, CA</a:t>
            </a:r>
          </a:p>
        </p:txBody>
      </p:sp>
      <p:pic>
        <p:nvPicPr>
          <p:cNvPr id="7" name="Picture 6">
            <a:extLst>
              <a:ext uri="{FF2B5EF4-FFF2-40B4-BE49-F238E27FC236}">
                <a16:creationId xmlns:a16="http://schemas.microsoft.com/office/drawing/2014/main" id="{925DCCB5-764E-43DC-B262-86EC855BAD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1" y="838200"/>
            <a:ext cx="5857875" cy="4372058"/>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Faithfulness will spring up from the ground, and righteousness will look down from the sky.</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85:11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105400"/>
            <a:ext cx="1524000" cy="1846659"/>
          </a:xfrm>
          <a:prstGeom prst="rect">
            <a:avLst/>
          </a:prstGeom>
          <a:noFill/>
        </p:spPr>
        <p:txBody>
          <a:bodyPr wrap="square" rtlCol="0">
            <a:spAutoFit/>
          </a:bodyPr>
          <a:lstStyle/>
          <a:p>
            <a:pPr algn="ctr"/>
            <a:r>
              <a:rPr lang="en-US" sz="1400" dirty="0">
                <a:solidFill>
                  <a:schemeClr val="tx1">
                    <a:lumMod val="95000"/>
                  </a:schemeClr>
                </a:solidFill>
              </a:rPr>
              <a:t>Landscape with Birches</a:t>
            </a:r>
          </a:p>
          <a:p>
            <a:pPr algn="ctr"/>
            <a:endParaRPr lang="en-US" sz="1400" dirty="0">
              <a:solidFill>
                <a:schemeClr val="tx1">
                  <a:lumMod val="95000"/>
                </a:schemeClr>
              </a:solidFill>
            </a:endParaRPr>
          </a:p>
          <a:p>
            <a:pPr algn="ctr"/>
            <a:r>
              <a:rPr lang="en-US" sz="1400" dirty="0">
                <a:solidFill>
                  <a:schemeClr val="tx1">
                    <a:lumMod val="95000"/>
                  </a:schemeClr>
                </a:solidFill>
              </a:rPr>
              <a:t>Asher Durand</a:t>
            </a:r>
          </a:p>
          <a:p>
            <a:pPr algn="ctr"/>
            <a:r>
              <a:rPr lang="en-US" sz="1400" dirty="0">
                <a:solidFill>
                  <a:schemeClr val="tx1">
                    <a:lumMod val="95000"/>
                  </a:schemeClr>
                </a:solidFill>
              </a:rPr>
              <a:t>Museum of Fine Arts</a:t>
            </a:r>
          </a:p>
          <a:p>
            <a:pPr algn="ctr"/>
            <a:r>
              <a:rPr lang="en-US" sz="1400" dirty="0">
                <a:solidFill>
                  <a:schemeClr val="tx1">
                    <a:lumMod val="95000"/>
                  </a:schemeClr>
                </a:solidFill>
              </a:rPr>
              <a:t>Boston, MA</a:t>
            </a:r>
          </a:p>
          <a:p>
            <a:pPr algn="ctr"/>
            <a:endParaRPr lang="en-US" sz="1600" dirty="0">
              <a:solidFill>
                <a:schemeClr val="tx1">
                  <a:lumMod val="95000"/>
                </a:schemeClr>
              </a:solidFill>
            </a:endParaRPr>
          </a:p>
        </p:txBody>
      </p:sp>
      <p:pic>
        <p:nvPicPr>
          <p:cNvPr id="7" name="Picture 6">
            <a:extLst>
              <a:ext uri="{FF2B5EF4-FFF2-40B4-BE49-F238E27FC236}">
                <a16:creationId xmlns:a16="http://schemas.microsoft.com/office/drawing/2014/main" id="{8F0CC154-7821-D848-DFE0-699C77DEDF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3850" y="0"/>
            <a:ext cx="5121550"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406</TotalTime>
  <Words>751</Words>
  <Application>Microsoft Office PowerPoint</Application>
  <PresentationFormat>Widescreen</PresentationFormat>
  <Paragraphs>68</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First Sunday after Christmas Day Year A</vt:lpstr>
      <vt:lpstr>Eighth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157</cp:revision>
  <dcterms:created xsi:type="dcterms:W3CDTF">2016-08-31T16:46:43Z</dcterms:created>
  <dcterms:modified xsi:type="dcterms:W3CDTF">2023-10-12T16:20:48Z</dcterms:modified>
</cp:coreProperties>
</file>