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9"/>
  </p:notesMasterIdLst>
  <p:sldIdLst>
    <p:sldId id="256" r:id="rId2"/>
    <p:sldId id="282" r:id="rId3"/>
    <p:sldId id="382" r:id="rId4"/>
    <p:sldId id="383" r:id="rId5"/>
    <p:sldId id="384" r:id="rId6"/>
    <p:sldId id="385" r:id="rId7"/>
    <p:sldId id="386" r:id="rId8"/>
    <p:sldId id="411" r:id="rId9"/>
    <p:sldId id="387" r:id="rId10"/>
    <p:sldId id="388" r:id="rId11"/>
    <p:sldId id="389" r:id="rId12"/>
    <p:sldId id="390" r:id="rId13"/>
    <p:sldId id="409" r:id="rId14"/>
    <p:sldId id="410" r:id="rId15"/>
    <p:sldId id="391" r:id="rId16"/>
    <p:sldId id="408" r:id="rId17"/>
    <p:sldId id="29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573E"/>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96" autoAdjust="0"/>
    <p:restoredTop sz="94660"/>
  </p:normalViewPr>
  <p:slideViewPr>
    <p:cSldViewPr>
      <p:cViewPr varScale="1">
        <p:scale>
          <a:sx n="75" d="100"/>
          <a:sy n="75" d="100"/>
        </p:scale>
        <p:origin x="590" y="58"/>
      </p:cViewPr>
      <p:guideLst>
        <p:guide orient="horz" pos="2160"/>
        <p:guide pos="3840"/>
      </p:guideLst>
    </p:cSldViewPr>
  </p:slideViewPr>
  <p:notesTextViewPr>
    <p:cViewPr>
      <p:scale>
        <a:sx n="100" d="100"/>
        <a:sy n="100" d="100"/>
      </p:scale>
      <p:origin x="0" y="0"/>
    </p:cViewPr>
  </p:notesTextViewPr>
  <p:sorterViewPr>
    <p:cViewPr>
      <p:scale>
        <a:sx n="80" d="100"/>
        <a:sy n="80" d="100"/>
      </p:scale>
      <p:origin x="0" y="-18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9600" dirty="0"/>
              <a:t>Nativity of the Lord III</a:t>
            </a:r>
          </a:p>
        </p:txBody>
      </p:sp>
      <p:sp>
        <p:nvSpPr>
          <p:cNvPr id="3" name="Subtitle 2"/>
          <p:cNvSpPr>
            <a:spLocks noGrp="1"/>
          </p:cNvSpPr>
          <p:nvPr>
            <p:ph type="subTitle" idx="1"/>
          </p:nvPr>
        </p:nvSpPr>
        <p:spPr>
          <a:xfrm>
            <a:off x="2933700" y="36576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752600" y="4889718"/>
            <a:ext cx="3352800" cy="1815882"/>
          </a:xfrm>
          <a:prstGeom prst="rect">
            <a:avLst/>
          </a:prstGeom>
          <a:solidFill>
            <a:srgbClr val="74573E">
              <a:alpha val="60000"/>
            </a:srgbClr>
          </a:solidFill>
        </p:spPr>
        <p:txBody>
          <a:bodyPr wrap="square">
            <a:spAutoFit/>
          </a:bodyPr>
          <a:lstStyle/>
          <a:p>
            <a:pPr algn="ctr"/>
            <a:r>
              <a:rPr lang="en-US" sz="2800" dirty="0"/>
              <a:t>Isaiah 52:7-10</a:t>
            </a:r>
          </a:p>
          <a:p>
            <a:pPr algn="ctr"/>
            <a:r>
              <a:rPr lang="en-US" sz="2800" dirty="0"/>
              <a:t>Psalm 98</a:t>
            </a:r>
          </a:p>
          <a:p>
            <a:pPr algn="ctr"/>
            <a:r>
              <a:rPr lang="en-US" sz="2800" dirty="0"/>
              <a:t>Hebrews 1:1-4, (5-12)</a:t>
            </a:r>
          </a:p>
          <a:p>
            <a:pPr algn="ctr"/>
            <a:r>
              <a:rPr lang="en-US" sz="2800" dirty="0"/>
              <a:t>John 1:1-14</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God’s Authority – “In the beginning …” – Seth Drum, graphic art</a:t>
            </a:r>
          </a:p>
        </p:txBody>
      </p:sp>
      <p:pic>
        <p:nvPicPr>
          <p:cNvPr id="3" name="Picture 2">
            <a:extLst>
              <a:ext uri="{FF2B5EF4-FFF2-40B4-BE49-F238E27FC236}">
                <a16:creationId xmlns:a16="http://schemas.microsoft.com/office/drawing/2014/main" id="{13AC82C8-A71A-413D-AE1C-80F3A1B754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854964"/>
            <a:ext cx="9144000" cy="5148072"/>
          </a:xfrm>
          <a:prstGeom prst="rect">
            <a:avLst/>
          </a:prstGeom>
        </p:spPr>
      </p:pic>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133601"/>
            <a:ext cx="6324600" cy="1200329"/>
          </a:xfrm>
          <a:prstGeom prst="rect">
            <a:avLst/>
          </a:prstGeom>
        </p:spPr>
        <p:txBody>
          <a:bodyPr wrap="square">
            <a:spAutoFit/>
          </a:bodyPr>
          <a:lstStyle/>
          <a:p>
            <a:r>
              <a:rPr lang="en-US" sz="3600" dirty="0"/>
              <a:t>… in him was life, and the life was the light of all people.</a:t>
            </a:r>
            <a:endParaRPr lang="en-US" sz="3600" dirty="0">
              <a:cs typeface="Arial" pitchFamily="34" charset="0"/>
            </a:endParaRPr>
          </a:p>
        </p:txBody>
      </p:sp>
      <p:sp>
        <p:nvSpPr>
          <p:cNvPr id="5" name="TextBox 4"/>
          <p:cNvSpPr txBox="1"/>
          <p:nvPr/>
        </p:nvSpPr>
        <p:spPr>
          <a:xfrm>
            <a:off x="5867400" y="4191001"/>
            <a:ext cx="3352800" cy="461665"/>
          </a:xfrm>
          <a:prstGeom prst="rect">
            <a:avLst/>
          </a:prstGeom>
          <a:noFill/>
        </p:spPr>
        <p:txBody>
          <a:bodyPr wrap="square" rtlCol="0">
            <a:spAutoFit/>
          </a:bodyPr>
          <a:lstStyle/>
          <a:p>
            <a:pPr algn="ctr"/>
            <a:r>
              <a:rPr lang="en-US" sz="2400" dirty="0">
                <a:solidFill>
                  <a:schemeClr val="tx1">
                    <a:lumMod val="95000"/>
                  </a:schemeClr>
                </a:solidFill>
              </a:rPr>
              <a:t>John 1:4</a:t>
            </a:r>
          </a:p>
        </p:txBody>
      </p:sp>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3939" y="6412468"/>
            <a:ext cx="9144000" cy="338554"/>
          </a:xfrm>
          <a:prstGeom prst="rect">
            <a:avLst/>
          </a:prstGeom>
          <a:noFill/>
        </p:spPr>
        <p:txBody>
          <a:bodyPr wrap="square" rtlCol="0">
            <a:spAutoFit/>
          </a:bodyPr>
          <a:lstStyle/>
          <a:p>
            <a:pPr algn="ctr"/>
            <a:r>
              <a:rPr lang="en-US" sz="1600" dirty="0">
                <a:solidFill>
                  <a:schemeClr val="tx1">
                    <a:lumMod val="95000"/>
                  </a:schemeClr>
                </a:solidFill>
              </a:rPr>
              <a:t>Adoration of the Shepherds -- Gerrit van </a:t>
            </a:r>
            <a:r>
              <a:rPr lang="en-US" sz="1600" dirty="0" err="1">
                <a:solidFill>
                  <a:schemeClr val="tx1">
                    <a:lumMod val="95000"/>
                  </a:schemeClr>
                </a:solidFill>
              </a:rPr>
              <a:t>Honthorst</a:t>
            </a:r>
            <a:r>
              <a:rPr lang="en-US" sz="1600" dirty="0">
                <a:solidFill>
                  <a:schemeClr val="tx1">
                    <a:lumMod val="95000"/>
                  </a:schemeClr>
                </a:solidFill>
              </a:rPr>
              <a:t>, </a:t>
            </a:r>
            <a:r>
              <a:rPr lang="en-US" sz="1600" dirty="0" err="1">
                <a:solidFill>
                  <a:schemeClr val="tx1">
                    <a:lumMod val="95000"/>
                  </a:schemeClr>
                </a:solidFill>
              </a:rPr>
              <a:t>Wallraf-Richartz</a:t>
            </a:r>
            <a:r>
              <a:rPr lang="en-US" sz="1600" dirty="0">
                <a:solidFill>
                  <a:schemeClr val="tx1">
                    <a:lumMod val="95000"/>
                  </a:schemeClr>
                </a:solidFill>
              </a:rPr>
              <a:t> Museum, Cologne, GDR</a:t>
            </a:r>
          </a:p>
        </p:txBody>
      </p:sp>
      <p:pic>
        <p:nvPicPr>
          <p:cNvPr id="2" name="Picture 1">
            <a:extLst>
              <a:ext uri="{FF2B5EF4-FFF2-40B4-BE49-F238E27FC236}">
                <a16:creationId xmlns:a16="http://schemas.microsoft.com/office/drawing/2014/main" id="{F44B1D09-0D33-453C-B1A7-D2688A52F1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07354" y="-1"/>
            <a:ext cx="8555846" cy="6321191"/>
          </a:xfrm>
          <a:prstGeom prst="rect">
            <a:avLst/>
          </a:prstGeom>
        </p:spPr>
      </p:pic>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The true light, which enlightens everyone, was coming into the world.</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1:9</a:t>
            </a:r>
          </a:p>
        </p:txBody>
      </p:sp>
    </p:spTree>
    <p:extLst>
      <p:ext uri="{BB962C8B-B14F-4D97-AF65-F5344CB8AC3E}">
        <p14:creationId xmlns:p14="http://schemas.microsoft.com/office/powerpoint/2010/main" val="299069287"/>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0800000" flipV="1">
            <a:off x="1676400" y="5562600"/>
            <a:ext cx="2971800" cy="1077218"/>
          </a:xfrm>
          <a:prstGeom prst="rect">
            <a:avLst/>
          </a:prstGeom>
          <a:noFill/>
        </p:spPr>
        <p:txBody>
          <a:bodyPr wrap="square" rtlCol="0">
            <a:spAutoFit/>
          </a:bodyPr>
          <a:lstStyle/>
          <a:p>
            <a:pPr algn="ctr"/>
            <a:r>
              <a:rPr lang="en-US" sz="1600" dirty="0">
                <a:solidFill>
                  <a:schemeClr val="tx1">
                    <a:lumMod val="95000"/>
                  </a:schemeClr>
                </a:solidFill>
              </a:rPr>
              <a:t>Christ Be Our Light</a:t>
            </a:r>
          </a:p>
          <a:p>
            <a:pPr algn="ctr"/>
            <a:endParaRPr lang="en-US" sz="1600" dirty="0">
              <a:solidFill>
                <a:schemeClr val="tx1">
                  <a:lumMod val="95000"/>
                </a:schemeClr>
              </a:solidFill>
            </a:endParaRPr>
          </a:p>
          <a:p>
            <a:pPr algn="ctr"/>
            <a:r>
              <a:rPr lang="en-US" sz="1600" dirty="0" err="1">
                <a:solidFill>
                  <a:schemeClr val="tx1">
                    <a:lumMod val="95000"/>
                  </a:schemeClr>
                </a:solidFill>
              </a:rPr>
              <a:t>LaSalette</a:t>
            </a:r>
            <a:r>
              <a:rPr lang="en-US" sz="1600" dirty="0">
                <a:solidFill>
                  <a:schemeClr val="tx1">
                    <a:lumMod val="95000"/>
                  </a:schemeClr>
                </a:solidFill>
              </a:rPr>
              <a:t> Festival</a:t>
            </a:r>
          </a:p>
          <a:p>
            <a:pPr algn="ctr"/>
            <a:r>
              <a:rPr lang="en-US" sz="1600" dirty="0">
                <a:solidFill>
                  <a:schemeClr val="tx1">
                    <a:lumMod val="95000"/>
                  </a:schemeClr>
                </a:solidFill>
              </a:rPr>
              <a:t> Attleboro, MA</a:t>
            </a:r>
          </a:p>
        </p:txBody>
      </p:sp>
      <p:pic>
        <p:nvPicPr>
          <p:cNvPr id="2" name="Picture 1">
            <a:extLst>
              <a:ext uri="{FF2B5EF4-FFF2-40B4-BE49-F238E27FC236}">
                <a16:creationId xmlns:a16="http://schemas.microsoft.com/office/drawing/2014/main" id="{0AA3075A-07E3-4AAE-A7CB-296D0458E4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30812" y="0"/>
            <a:ext cx="5146589" cy="6858000"/>
          </a:xfrm>
          <a:prstGeom prst="rect">
            <a:avLst/>
          </a:prstGeom>
        </p:spPr>
      </p:pic>
    </p:spTree>
    <p:extLst>
      <p:ext uri="{BB962C8B-B14F-4D97-AF65-F5344CB8AC3E}">
        <p14:creationId xmlns:p14="http://schemas.microsoft.com/office/powerpoint/2010/main" val="1391330124"/>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8110" y="2133600"/>
            <a:ext cx="6477000" cy="1754326"/>
          </a:xfrm>
          <a:prstGeom prst="rect">
            <a:avLst/>
          </a:prstGeom>
        </p:spPr>
        <p:txBody>
          <a:bodyPr wrap="square">
            <a:spAutoFit/>
          </a:bodyPr>
          <a:lstStyle/>
          <a:p>
            <a:r>
              <a:rPr lang="en-US" sz="3600" dirty="0"/>
              <a:t>And the Word became flesh and lived among us … full of grace and truth.</a:t>
            </a:r>
            <a:endParaRPr lang="en-US" sz="3600" dirty="0">
              <a:cs typeface="Arial" pitchFamily="34" charset="0"/>
            </a:endParaRPr>
          </a:p>
        </p:txBody>
      </p:sp>
      <p:sp>
        <p:nvSpPr>
          <p:cNvPr id="5" name="TextBox 4"/>
          <p:cNvSpPr txBox="1"/>
          <p:nvPr/>
        </p:nvSpPr>
        <p:spPr>
          <a:xfrm>
            <a:off x="59817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1:14ac</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Jesus as a Child  -- JESUS MAFA, Cameroon</a:t>
            </a:r>
          </a:p>
        </p:txBody>
      </p:sp>
      <p:pic>
        <p:nvPicPr>
          <p:cNvPr id="2" name="Picture 1">
            <a:extLst>
              <a:ext uri="{FF2B5EF4-FFF2-40B4-BE49-F238E27FC236}">
                <a16:creationId xmlns:a16="http://schemas.microsoft.com/office/drawing/2014/main" id="{D43D820A-23CE-48DC-AC39-07C6E75F58E8}"/>
              </a:ext>
            </a:extLst>
          </p:cNvPr>
          <p:cNvPicPr>
            <a:picLocks noChangeAspect="1"/>
          </p:cNvPicPr>
          <p:nvPr/>
        </p:nvPicPr>
        <p:blipFill>
          <a:blip r:embed="rId2"/>
          <a:stretch>
            <a:fillRect/>
          </a:stretch>
        </p:blipFill>
        <p:spPr>
          <a:xfrm>
            <a:off x="1515807" y="228600"/>
            <a:ext cx="9160386" cy="6085114"/>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https://commons.wikimedia.org/wiki/File:L%C3%A1nyok,_madarakkal_(Michnay_Andrea),_2018_Oroszl%C3%A1ny.jpg</a:t>
            </a:r>
          </a:p>
          <a:p>
            <a:pPr>
              <a:buNone/>
            </a:pPr>
            <a:r>
              <a:rPr lang="en-US" sz="1600" dirty="0"/>
              <a:t>Estate of Frank Wesley, http://www.frankwesleyart.com/main_page.htm</a:t>
            </a:r>
          </a:p>
          <a:p>
            <a:pPr>
              <a:buNone/>
            </a:pPr>
            <a:r>
              <a:rPr lang="en-US" sz="1600" dirty="0"/>
              <a:t>https://commons.wikimedia.org/wiki/File:19th_century_black_heaven.jpg</a:t>
            </a:r>
          </a:p>
          <a:p>
            <a:pPr>
              <a:buNone/>
            </a:pPr>
            <a:r>
              <a:rPr lang="en-US" sz="1600" dirty="0"/>
              <a:t>https://www.flickr.com/photos/paullew/6611391645 - Fr Lawrence Lew, O.P.</a:t>
            </a:r>
          </a:p>
          <a:p>
            <a:pPr>
              <a:buNone/>
            </a:pPr>
            <a:r>
              <a:rPr lang="en-US" sz="1600" dirty="0"/>
              <a:t>https://www.flickr.com/photos/seth_drum/34308713902 - Seth Drum</a:t>
            </a:r>
          </a:p>
          <a:p>
            <a:pPr>
              <a:buNone/>
            </a:pPr>
            <a:r>
              <a:rPr lang="en-US" sz="1600" dirty="0"/>
              <a:t>http://www.yorckproject.de</a:t>
            </a:r>
          </a:p>
          <a:p>
            <a:pPr>
              <a:buNone/>
            </a:pPr>
            <a:r>
              <a:rPr lang="en-US" sz="1600" dirty="0"/>
              <a:t>http://www.flickr.com/photos/heartlover1717/4141462290/</a:t>
            </a:r>
          </a:p>
          <a:p>
            <a:pPr>
              <a:buNone/>
            </a:pPr>
            <a:r>
              <a:rPr lang="en-US" sz="1600" dirty="0"/>
              <a:t>http://diglib.library.vanderbilt.edu/act-imagelink.pl?RC=48304</a:t>
            </a:r>
          </a:p>
          <a:p>
            <a:pPr>
              <a:buNone/>
            </a:pPr>
            <a:endParaRPr lang="en-US" sz="1600" dirty="0"/>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10400" cy="1754326"/>
          </a:xfrm>
          <a:prstGeom prst="rect">
            <a:avLst/>
          </a:prstGeom>
        </p:spPr>
        <p:txBody>
          <a:bodyPr wrap="square">
            <a:spAutoFit/>
          </a:bodyPr>
          <a:lstStyle/>
          <a:p>
            <a:r>
              <a:rPr lang="en-US" sz="3600" dirty="0"/>
              <a:t>How beautiful upon the mountains are the feet of the messenger who announces peace …</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Isaiah 52:7</a:t>
            </a:r>
          </a:p>
        </p:txBody>
      </p:sp>
    </p:spTree>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4480" y="5288340"/>
            <a:ext cx="1720850" cy="1569660"/>
          </a:xfrm>
          <a:prstGeom prst="rect">
            <a:avLst/>
          </a:prstGeom>
          <a:noFill/>
        </p:spPr>
        <p:txBody>
          <a:bodyPr wrap="square" rtlCol="0">
            <a:spAutoFit/>
          </a:bodyPr>
          <a:lstStyle/>
          <a:p>
            <a:pPr algn="ctr"/>
            <a:r>
              <a:rPr lang="en-US" sz="1600" dirty="0">
                <a:solidFill>
                  <a:schemeClr val="tx1">
                    <a:lumMod val="95000"/>
                  </a:schemeClr>
                </a:solidFill>
              </a:rPr>
              <a:t>Peace</a:t>
            </a:r>
          </a:p>
          <a:p>
            <a:pPr algn="ctr"/>
            <a:endParaRPr lang="en-US" sz="1600" dirty="0">
              <a:solidFill>
                <a:schemeClr val="tx1">
                  <a:lumMod val="95000"/>
                </a:schemeClr>
              </a:solidFill>
            </a:endParaRPr>
          </a:p>
          <a:p>
            <a:pPr algn="ctr"/>
            <a:r>
              <a:rPr lang="en-US" sz="1600" dirty="0">
                <a:solidFill>
                  <a:schemeClr val="tx1">
                    <a:lumMod val="95000"/>
                  </a:schemeClr>
                </a:solidFill>
              </a:rPr>
              <a:t>Andrea </a:t>
            </a:r>
            <a:r>
              <a:rPr lang="en-US" sz="1600" dirty="0" err="1">
                <a:solidFill>
                  <a:schemeClr val="tx1">
                    <a:lumMod val="95000"/>
                  </a:schemeClr>
                </a:solidFill>
              </a:rPr>
              <a:t>Michnay</a:t>
            </a:r>
            <a:endParaRPr lang="en-US" sz="1600" dirty="0">
              <a:solidFill>
                <a:schemeClr val="tx1">
                  <a:lumMod val="95000"/>
                </a:schemeClr>
              </a:solidFill>
            </a:endParaRPr>
          </a:p>
          <a:p>
            <a:pPr algn="ctr"/>
            <a:r>
              <a:rPr lang="en-US" sz="1600" dirty="0" err="1">
                <a:solidFill>
                  <a:schemeClr val="tx1">
                    <a:lumMod val="95000"/>
                  </a:schemeClr>
                </a:solidFill>
              </a:rPr>
              <a:t>Oroszlány</a:t>
            </a:r>
            <a:r>
              <a:rPr lang="en-US" sz="1600" dirty="0">
                <a:solidFill>
                  <a:schemeClr val="tx1">
                    <a:lumMod val="95000"/>
                  </a:schemeClr>
                </a:solidFill>
              </a:rPr>
              <a:t>,</a:t>
            </a:r>
          </a:p>
          <a:p>
            <a:pPr algn="ctr"/>
            <a:r>
              <a:rPr lang="en-US" sz="1600" dirty="0">
                <a:solidFill>
                  <a:schemeClr val="tx1">
                    <a:lumMod val="95000"/>
                  </a:schemeClr>
                </a:solidFill>
              </a:rPr>
              <a:t>Hungary</a:t>
            </a:r>
          </a:p>
          <a:p>
            <a:pPr algn="ctr"/>
            <a:endParaRPr lang="en-US" sz="1600" dirty="0">
              <a:solidFill>
                <a:schemeClr val="tx1">
                  <a:lumMod val="95000"/>
                </a:schemeClr>
              </a:solidFill>
            </a:endParaRPr>
          </a:p>
        </p:txBody>
      </p:sp>
      <p:pic>
        <p:nvPicPr>
          <p:cNvPr id="1026" name="Picture 2">
            <a:extLst>
              <a:ext uri="{FF2B5EF4-FFF2-40B4-BE49-F238E27FC236}">
                <a16:creationId xmlns:a16="http://schemas.microsoft.com/office/drawing/2014/main" id="{D1E7283E-59E3-4668-AD85-AC68B3A7AF3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70250" y="0"/>
            <a:ext cx="73723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0187" y="2286001"/>
            <a:ext cx="6400800" cy="1200329"/>
          </a:xfrm>
          <a:prstGeom prst="rect">
            <a:avLst/>
          </a:prstGeom>
        </p:spPr>
        <p:txBody>
          <a:bodyPr wrap="square">
            <a:spAutoFit/>
          </a:bodyPr>
          <a:lstStyle/>
          <a:p>
            <a:r>
              <a:rPr lang="en-US" sz="3600" dirty="0"/>
              <a:t>Make a joyful noise to the LORD, all the earth;</a:t>
            </a:r>
            <a:endParaRPr lang="en-US" sz="3600" dirty="0">
              <a:cs typeface="Arial" pitchFamily="34" charset="0"/>
            </a:endParaRPr>
          </a:p>
        </p:txBody>
      </p:sp>
      <p:sp>
        <p:nvSpPr>
          <p:cNvPr id="5" name="TextBox 4"/>
          <p:cNvSpPr txBox="1"/>
          <p:nvPr/>
        </p:nvSpPr>
        <p:spPr>
          <a:xfrm>
            <a:off x="5943600" y="4114801"/>
            <a:ext cx="3352800" cy="461665"/>
          </a:xfrm>
          <a:prstGeom prst="rect">
            <a:avLst/>
          </a:prstGeom>
          <a:noFill/>
        </p:spPr>
        <p:txBody>
          <a:bodyPr wrap="square" rtlCol="0">
            <a:spAutoFit/>
          </a:bodyPr>
          <a:lstStyle/>
          <a:p>
            <a:pPr algn="ctr"/>
            <a:r>
              <a:rPr lang="en-US" sz="2400" dirty="0">
                <a:solidFill>
                  <a:schemeClr val="tx1">
                    <a:lumMod val="95000"/>
                  </a:schemeClr>
                </a:solidFill>
              </a:rPr>
              <a:t>Psalm 98</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1800" y="5638800"/>
            <a:ext cx="1219200" cy="954107"/>
          </a:xfrm>
          <a:prstGeom prst="rect">
            <a:avLst/>
          </a:prstGeom>
          <a:noFill/>
        </p:spPr>
        <p:txBody>
          <a:bodyPr wrap="square" rtlCol="0">
            <a:spAutoFit/>
          </a:bodyPr>
          <a:lstStyle/>
          <a:p>
            <a:pPr algn="ctr"/>
            <a:r>
              <a:rPr lang="en-US" sz="1400" dirty="0">
                <a:solidFill>
                  <a:schemeClr val="tx1">
                    <a:lumMod val="95000"/>
                  </a:schemeClr>
                </a:solidFill>
              </a:rPr>
              <a:t>St. Francis with Birds</a:t>
            </a:r>
          </a:p>
          <a:p>
            <a:pPr algn="ctr"/>
            <a:endParaRPr lang="en-US" sz="1400" dirty="0">
              <a:solidFill>
                <a:schemeClr val="tx1">
                  <a:lumMod val="95000"/>
                </a:schemeClr>
              </a:solidFill>
            </a:endParaRPr>
          </a:p>
          <a:p>
            <a:pPr algn="ctr"/>
            <a:r>
              <a:rPr lang="en-US" sz="1400" dirty="0">
                <a:solidFill>
                  <a:schemeClr val="tx1">
                    <a:lumMod val="95000"/>
                  </a:schemeClr>
                </a:solidFill>
              </a:rPr>
              <a:t>Frank Wesley</a:t>
            </a:r>
          </a:p>
        </p:txBody>
      </p:sp>
      <p:pic>
        <p:nvPicPr>
          <p:cNvPr id="5" name="Picture 4">
            <a:extLst>
              <a:ext uri="{FF2B5EF4-FFF2-40B4-BE49-F238E27FC236}">
                <a16:creationId xmlns:a16="http://schemas.microsoft.com/office/drawing/2014/main" id="{679DA438-6070-AC51-A41C-8331DBF47A4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60640" y="0"/>
            <a:ext cx="4102360"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1789331"/>
          </a:xfrm>
          <a:prstGeom prst="rect">
            <a:avLst/>
          </a:prstGeom>
        </p:spPr>
        <p:txBody>
          <a:bodyPr wrap="square">
            <a:spAutoFit/>
          </a:bodyPr>
          <a:lstStyle/>
          <a:p>
            <a:r>
              <a:rPr lang="en-US" sz="3600" dirty="0"/>
              <a:t>… when he brings the firstborn into the world, he says, "Let all God's angels worship him."</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Hebrews 1:6b</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Gospel Choir of Angels  --  Tim </a:t>
            </a:r>
            <a:r>
              <a:rPr lang="en-US" sz="1600" dirty="0" err="1">
                <a:solidFill>
                  <a:schemeClr val="tx1">
                    <a:lumMod val="95000"/>
                  </a:schemeClr>
                </a:solidFill>
              </a:rPr>
              <a:t>Ashkar</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A5DD0469-36A4-41E8-BEAA-07A010220A0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74144" y="0"/>
            <a:ext cx="5188857" cy="60198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Angels Worship the Christ Child  --  St. Giles Cathedral, Edinburgh, Scotland</a:t>
            </a:r>
          </a:p>
        </p:txBody>
      </p:sp>
      <p:pic>
        <p:nvPicPr>
          <p:cNvPr id="3" name="Picture 2">
            <a:extLst>
              <a:ext uri="{FF2B5EF4-FFF2-40B4-BE49-F238E27FC236}">
                <a16:creationId xmlns:a16="http://schemas.microsoft.com/office/drawing/2014/main" id="{8237E847-5EA3-468D-BA5E-E3CF0878BE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28601"/>
            <a:ext cx="9144000" cy="6081117"/>
          </a:xfrm>
          <a:prstGeom prst="rect">
            <a:avLst/>
          </a:prstGeom>
        </p:spPr>
      </p:pic>
    </p:spTree>
    <p:extLst>
      <p:ext uri="{BB962C8B-B14F-4D97-AF65-F5344CB8AC3E}">
        <p14:creationId xmlns:p14="http://schemas.microsoft.com/office/powerpoint/2010/main" val="387526711"/>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1754326"/>
          </a:xfrm>
          <a:prstGeom prst="rect">
            <a:avLst/>
          </a:prstGeom>
        </p:spPr>
        <p:txBody>
          <a:bodyPr wrap="square">
            <a:spAutoFit/>
          </a:bodyPr>
          <a:lstStyle/>
          <a:p>
            <a:r>
              <a:rPr lang="en-US" sz="3600" dirty="0"/>
              <a:t>In the beginning was the Word, and the Word was with God, </a:t>
            </a:r>
          </a:p>
          <a:p>
            <a:r>
              <a:rPr lang="en-US" sz="3600" dirty="0"/>
              <a:t>and the Word was God.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1:1</a:t>
            </a: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355</TotalTime>
  <Words>457</Words>
  <Application>Microsoft Office PowerPoint</Application>
  <PresentationFormat>Widescreen</PresentationFormat>
  <Paragraphs>53</Paragraphs>
  <Slides>17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First Sunday after Christmas Day Year A</vt:lpstr>
      <vt:lpstr>Nativity of the Lord 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Nativity of the Lord Proper III</dc:title>
  <dc:creator>Anne</dc:creator>
  <cp:lastModifiedBy>Anne Richardson</cp:lastModifiedBy>
  <cp:revision>61</cp:revision>
  <dcterms:created xsi:type="dcterms:W3CDTF">2016-08-31T16:46:43Z</dcterms:created>
  <dcterms:modified xsi:type="dcterms:W3CDTF">2022-10-11T14:06:09Z</dcterms:modified>
</cp:coreProperties>
</file>