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3" r:id="rId4"/>
    <p:sldId id="384" r:id="rId5"/>
    <p:sldId id="385" r:id="rId6"/>
    <p:sldId id="386" r:id="rId7"/>
    <p:sldId id="387" r:id="rId8"/>
    <p:sldId id="390" r:id="rId9"/>
    <p:sldId id="389" r:id="rId10"/>
    <p:sldId id="388" r:id="rId11"/>
    <p:sldId id="391" r:id="rId12"/>
    <p:sldId id="404" r:id="rId13"/>
    <p:sldId id="393" r:id="rId14"/>
    <p:sldId id="394" r:id="rId15"/>
    <p:sldId id="395" r:id="rId16"/>
    <p:sldId id="396" r:id="rId17"/>
    <p:sldId id="397" r:id="rId18"/>
    <p:sldId id="410" r:id="rId19"/>
    <p:sldId id="399" r:id="rId20"/>
    <p:sldId id="400" r:id="rId21"/>
    <p:sldId id="401" r:id="rId22"/>
    <p:sldId id="409" r:id="rId23"/>
    <p:sldId id="403" r:id="rId24"/>
    <p:sldId id="407" r:id="rId25"/>
    <p:sldId id="411" r:id="rId26"/>
    <p:sldId id="405" r:id="rId27"/>
    <p:sldId id="406"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9E67"/>
    <a:srgbClr val="3F4C7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59" autoAdjust="0"/>
    <p:restoredTop sz="94660"/>
  </p:normalViewPr>
  <p:slideViewPr>
    <p:cSldViewPr>
      <p:cViewPr varScale="1">
        <p:scale>
          <a:sx n="75" d="100"/>
          <a:sy n="75" d="100"/>
        </p:scale>
        <p:origin x="370"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12</a:t>
            </a:fld>
            <a:endParaRPr lang="en-US"/>
          </a:p>
        </p:txBody>
      </p:sp>
    </p:spTree>
    <p:extLst>
      <p:ext uri="{BB962C8B-B14F-4D97-AF65-F5344CB8AC3E}">
        <p14:creationId xmlns:p14="http://schemas.microsoft.com/office/powerpoint/2010/main" val="127793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9600" dirty="0"/>
              <a:t>Nativity of the Lord II</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828800" y="4800600"/>
            <a:ext cx="3048000" cy="1828800"/>
          </a:xfrm>
          <a:prstGeom prst="rect">
            <a:avLst/>
          </a:prstGeom>
          <a:solidFill>
            <a:srgbClr val="B99E67">
              <a:alpha val="50000"/>
            </a:srgbClr>
          </a:solidFill>
        </p:spPr>
        <p:txBody>
          <a:bodyPr wrap="square">
            <a:spAutoFit/>
          </a:bodyPr>
          <a:lstStyle/>
          <a:p>
            <a:pPr algn="ctr"/>
            <a:r>
              <a:rPr lang="fi-FI" sz="2800" dirty="0"/>
              <a:t>Isaiah 62:6-12</a:t>
            </a:r>
          </a:p>
          <a:p>
            <a:pPr algn="ctr"/>
            <a:r>
              <a:rPr lang="fi-FI" sz="2800" dirty="0"/>
              <a:t>Psalm 97</a:t>
            </a:r>
          </a:p>
          <a:p>
            <a:pPr algn="ctr"/>
            <a:r>
              <a:rPr lang="fi-FI" sz="2800" dirty="0"/>
              <a:t>Titus 3:4-7</a:t>
            </a:r>
          </a:p>
          <a:p>
            <a:pPr algn="ctr"/>
            <a:r>
              <a:rPr lang="fi-FI" sz="2800" dirty="0"/>
              <a:t>Luke 2:(1-7), 8-20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12140"/>
            <a:ext cx="2057400" cy="1569660"/>
          </a:xfrm>
          <a:prstGeom prst="rect">
            <a:avLst/>
          </a:prstGeom>
          <a:noFill/>
        </p:spPr>
        <p:txBody>
          <a:bodyPr wrap="square" rtlCol="0">
            <a:spAutoFit/>
          </a:bodyPr>
          <a:lstStyle/>
          <a:p>
            <a:pPr algn="ctr"/>
            <a:r>
              <a:rPr lang="en-US" sz="1600" dirty="0">
                <a:solidFill>
                  <a:schemeClr val="tx1">
                    <a:lumMod val="95000"/>
                  </a:schemeClr>
                </a:solidFill>
              </a:rPr>
              <a:t>The Nativity</a:t>
            </a:r>
          </a:p>
          <a:p>
            <a:pPr algn="ctr"/>
            <a:endParaRPr lang="en-US" sz="1600" dirty="0">
              <a:solidFill>
                <a:schemeClr val="tx1">
                  <a:lumMod val="95000"/>
                </a:schemeClr>
              </a:solidFill>
            </a:endParaRPr>
          </a:p>
          <a:p>
            <a:pPr algn="ctr"/>
            <a:r>
              <a:rPr lang="en-US" sz="1600" dirty="0">
                <a:solidFill>
                  <a:schemeClr val="tx1">
                    <a:lumMod val="95000"/>
                  </a:schemeClr>
                </a:solidFill>
              </a:rPr>
              <a:t>Ivory devotional panel</a:t>
            </a:r>
          </a:p>
          <a:p>
            <a:pPr algn="ctr"/>
            <a:r>
              <a:rPr lang="en-US" sz="1600" dirty="0">
                <a:solidFill>
                  <a:schemeClr val="tx1">
                    <a:lumMod val="95000"/>
                  </a:schemeClr>
                </a:solidFill>
              </a:rPr>
              <a:t>Victoria and Albert Museum</a:t>
            </a:r>
          </a:p>
          <a:p>
            <a:pPr algn="ctr"/>
            <a:r>
              <a:rPr lang="en-US" sz="1600" dirty="0">
                <a:solidFill>
                  <a:schemeClr val="tx1">
                    <a:lumMod val="95000"/>
                  </a:schemeClr>
                </a:solidFill>
              </a:rPr>
              <a:t>London, England</a:t>
            </a:r>
          </a:p>
        </p:txBody>
      </p:sp>
      <p:pic>
        <p:nvPicPr>
          <p:cNvPr id="2" name="Picture 1">
            <a:extLst>
              <a:ext uri="{FF2B5EF4-FFF2-40B4-BE49-F238E27FC236}">
                <a16:creationId xmlns:a16="http://schemas.microsoft.com/office/drawing/2014/main" id="{ECF3141C-5230-4095-9B7F-A0EC1D05B4EA}"/>
              </a:ext>
            </a:extLst>
          </p:cNvPr>
          <p:cNvPicPr>
            <a:picLocks noChangeAspect="1"/>
          </p:cNvPicPr>
          <p:nvPr/>
        </p:nvPicPr>
        <p:blipFill>
          <a:blip r:embed="rId2"/>
          <a:stretch>
            <a:fillRect/>
          </a:stretch>
        </p:blipFill>
        <p:spPr>
          <a:xfrm>
            <a:off x="4191001" y="-6626"/>
            <a:ext cx="6219825" cy="6858000"/>
          </a:xfrm>
          <a:prstGeom prst="rect">
            <a:avLst/>
          </a:prstGeom>
        </p:spPr>
      </p:pic>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And suddenly there was with the angel a multitude of the heavenly host, praising God and saying,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2:13</a:t>
            </a:r>
          </a:p>
        </p:txBody>
      </p:sp>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Angels Appearing to the Shepherds  --  Henry </a:t>
            </a:r>
            <a:r>
              <a:rPr lang="en-US" sz="1600" dirty="0" err="1">
                <a:solidFill>
                  <a:schemeClr val="tx1">
                    <a:lumMod val="95000"/>
                  </a:schemeClr>
                </a:solidFill>
              </a:rPr>
              <a:t>Ossawa</a:t>
            </a:r>
            <a:r>
              <a:rPr lang="en-US" sz="1600" dirty="0">
                <a:solidFill>
                  <a:schemeClr val="tx1">
                    <a:lumMod val="95000"/>
                  </a:schemeClr>
                </a:solidFill>
              </a:rPr>
              <a:t> Tanner, Smithsonian American Art Museum, DC</a:t>
            </a:r>
          </a:p>
        </p:txBody>
      </p:sp>
      <p:pic>
        <p:nvPicPr>
          <p:cNvPr id="2" name="Picture 1">
            <a:extLst>
              <a:ext uri="{FF2B5EF4-FFF2-40B4-BE49-F238E27FC236}">
                <a16:creationId xmlns:a16="http://schemas.microsoft.com/office/drawing/2014/main" id="{FAAACA8C-1352-4D58-A244-EAA0E678CB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1" y="0"/>
            <a:ext cx="7924793" cy="6353070"/>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"Glory to God in the highest heaven, and on earth peace among those whom he favors!"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2:14</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704582"/>
            <a:ext cx="1828800" cy="1077218"/>
          </a:xfrm>
          <a:prstGeom prst="rect">
            <a:avLst/>
          </a:prstGeom>
          <a:noFill/>
        </p:spPr>
        <p:txBody>
          <a:bodyPr wrap="square" rtlCol="0">
            <a:spAutoFit/>
          </a:bodyPr>
          <a:lstStyle/>
          <a:p>
            <a:pPr algn="ctr"/>
            <a:r>
              <a:rPr lang="en-US" sz="1600" dirty="0">
                <a:solidFill>
                  <a:schemeClr val="tx1">
                    <a:lumMod val="95000"/>
                  </a:schemeClr>
                </a:solidFill>
              </a:rPr>
              <a:t>Nativity Angel</a:t>
            </a:r>
          </a:p>
          <a:p>
            <a:pPr algn="ctr"/>
            <a:endParaRPr lang="en-US" sz="1600" dirty="0">
              <a:solidFill>
                <a:schemeClr val="tx1">
                  <a:lumMod val="95000"/>
                </a:schemeClr>
              </a:solidFill>
            </a:endParaRPr>
          </a:p>
          <a:p>
            <a:pPr algn="ctr"/>
            <a:r>
              <a:rPr lang="en-US" sz="1600" dirty="0">
                <a:solidFill>
                  <a:schemeClr val="tx1">
                    <a:lumMod val="95000"/>
                  </a:schemeClr>
                </a:solidFill>
              </a:rPr>
              <a:t>Parliament House</a:t>
            </a:r>
          </a:p>
          <a:p>
            <a:pPr algn="ctr"/>
            <a:r>
              <a:rPr lang="en-US" sz="1600" dirty="0">
                <a:solidFill>
                  <a:schemeClr val="tx1">
                    <a:lumMod val="95000"/>
                  </a:schemeClr>
                </a:solidFill>
              </a:rPr>
              <a:t>Brisbane, Australia</a:t>
            </a:r>
          </a:p>
        </p:txBody>
      </p:sp>
      <p:pic>
        <p:nvPicPr>
          <p:cNvPr id="2" name="Picture 1">
            <a:extLst>
              <a:ext uri="{FF2B5EF4-FFF2-40B4-BE49-F238E27FC236}">
                <a16:creationId xmlns:a16="http://schemas.microsoft.com/office/drawing/2014/main" id="{C0C097C9-A639-43C3-9737-2AF49E2161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0"/>
            <a:ext cx="5534526"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295400"/>
            <a:ext cx="7467600" cy="3416320"/>
          </a:xfrm>
          <a:prstGeom prst="rect">
            <a:avLst/>
          </a:prstGeom>
        </p:spPr>
        <p:txBody>
          <a:bodyPr wrap="square">
            <a:spAutoFit/>
          </a:bodyPr>
          <a:lstStyle/>
          <a:p>
            <a:r>
              <a:rPr lang="en-US" sz="3600" dirty="0"/>
              <a:t>When the angels had left them and gone into heaven, the shepherds said to one another, "Let us go now to Bethlehem and see this thing that has taken place, which the Lord has made known to us."</a:t>
            </a:r>
            <a:endParaRPr lang="en-US" sz="3600" dirty="0">
              <a:cs typeface="Arial" pitchFamily="34" charset="0"/>
            </a:endParaRPr>
          </a:p>
        </p:txBody>
      </p:sp>
      <p:sp>
        <p:nvSpPr>
          <p:cNvPr id="5" name="TextBox 4"/>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Luke 2:15</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African Nativity  --  Church of the Epiphany, Decatur, GA</a:t>
            </a:r>
          </a:p>
        </p:txBody>
      </p:sp>
      <p:pic>
        <p:nvPicPr>
          <p:cNvPr id="5" name="Picture 4">
            <a:extLst>
              <a:ext uri="{FF2B5EF4-FFF2-40B4-BE49-F238E27FC236}">
                <a16:creationId xmlns:a16="http://schemas.microsoft.com/office/drawing/2014/main" id="{BC498DC2-B05B-43F2-BEE2-2C4BBDC582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4572" y="92842"/>
            <a:ext cx="8459057" cy="6231759"/>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2322731"/>
          </a:xfrm>
          <a:prstGeom prst="rect">
            <a:avLst/>
          </a:prstGeom>
        </p:spPr>
        <p:txBody>
          <a:bodyPr wrap="square">
            <a:spAutoFit/>
          </a:bodyPr>
          <a:lstStyle/>
          <a:p>
            <a:r>
              <a:rPr lang="en-US" sz="3600" dirty="0"/>
              <a:t>So they went with haste and found Mary and Joseph, and the child lying in the manger.</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2:16</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Inuit Nativity  --  Padron House Museum, </a:t>
            </a:r>
            <a:r>
              <a:rPr lang="en-US" sz="1600" dirty="0" err="1">
                <a:solidFill>
                  <a:schemeClr val="tx1">
                    <a:lumMod val="95000"/>
                  </a:schemeClr>
                </a:solidFill>
              </a:rPr>
              <a:t>Galdar</a:t>
            </a:r>
            <a:r>
              <a:rPr lang="en-US" sz="1600" dirty="0">
                <a:solidFill>
                  <a:schemeClr val="tx1">
                    <a:lumMod val="95000"/>
                  </a:schemeClr>
                </a:solidFill>
              </a:rPr>
              <a:t>, Spain</a:t>
            </a:r>
          </a:p>
        </p:txBody>
      </p:sp>
      <p:pic>
        <p:nvPicPr>
          <p:cNvPr id="5" name="Picture 4">
            <a:extLst>
              <a:ext uri="{FF2B5EF4-FFF2-40B4-BE49-F238E27FC236}">
                <a16:creationId xmlns:a16="http://schemas.microsoft.com/office/drawing/2014/main" id="{528676B4-7A3F-4DEC-9F01-7C48F72417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09600"/>
            <a:ext cx="9123102" cy="5334000"/>
          </a:xfrm>
          <a:prstGeom prst="rect">
            <a:avLst/>
          </a:prstGeom>
        </p:spPr>
      </p:pic>
    </p:spTree>
    <p:extLst>
      <p:ext uri="{BB962C8B-B14F-4D97-AF65-F5344CB8AC3E}">
        <p14:creationId xmlns:p14="http://schemas.microsoft.com/office/powerpoint/2010/main" val="837834591"/>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16140"/>
            <a:ext cx="7162800" cy="2398931"/>
          </a:xfrm>
          <a:prstGeom prst="rect">
            <a:avLst/>
          </a:prstGeom>
        </p:spPr>
        <p:txBody>
          <a:bodyPr wrap="square">
            <a:spAutoFit/>
          </a:bodyPr>
          <a:lstStyle/>
          <a:p>
            <a:r>
              <a:rPr lang="en-US" sz="3600" dirty="0"/>
              <a:t>When they saw this, they made known what had been told them about this child;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2:17</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In that region there were shepherds living in the fields, keeping watch over their flock by night.</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The Nativity  --  Matthias </a:t>
            </a:r>
            <a:r>
              <a:rPr lang="en-US" sz="1600" dirty="0" err="1">
                <a:solidFill>
                  <a:schemeClr val="tx1">
                    <a:lumMod val="95000"/>
                  </a:schemeClr>
                </a:solidFill>
              </a:rPr>
              <a:t>Stom</a:t>
            </a:r>
            <a:r>
              <a:rPr lang="en-US" sz="1600" dirty="0">
                <a:solidFill>
                  <a:schemeClr val="tx1">
                    <a:lumMod val="95000"/>
                  </a:schemeClr>
                </a:solidFill>
              </a:rPr>
              <a:t>, North Carolina Museum of Art, Raleigh, NC</a:t>
            </a:r>
          </a:p>
        </p:txBody>
      </p:sp>
      <p:pic>
        <p:nvPicPr>
          <p:cNvPr id="3" name="Picture 2">
            <a:extLst>
              <a:ext uri="{FF2B5EF4-FFF2-40B4-BE49-F238E27FC236}">
                <a16:creationId xmlns:a16="http://schemas.microsoft.com/office/drawing/2014/main" id="{1E6B4FF9-FDF4-42F8-B9EB-EE74D8D3E1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79386"/>
            <a:ext cx="8686800" cy="6158855"/>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and all who heard it were amazed at what the shepherds told them.</a:t>
            </a:r>
            <a:endParaRPr lang="en-US" sz="3600" dirty="0">
              <a:cs typeface="Arial" pitchFamily="34" charset="0"/>
            </a:endParaRPr>
          </a:p>
        </p:txBody>
      </p:sp>
      <p:sp>
        <p:nvSpPr>
          <p:cNvPr id="5" name="TextBox 4"/>
          <p:cNvSpPr txBox="1"/>
          <p:nvPr/>
        </p:nvSpPr>
        <p:spPr>
          <a:xfrm>
            <a:off x="60198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Matthew 2:18</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Nativity from a church in Kenya</a:t>
            </a:r>
          </a:p>
        </p:txBody>
      </p:sp>
      <p:pic>
        <p:nvPicPr>
          <p:cNvPr id="5" name="Picture 4">
            <a:extLst>
              <a:ext uri="{FF2B5EF4-FFF2-40B4-BE49-F238E27FC236}">
                <a16:creationId xmlns:a16="http://schemas.microsoft.com/office/drawing/2014/main" id="{5AB6CE44-E4C9-4A07-BFDC-A841438C90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1940" y="1082040"/>
            <a:ext cx="9088120" cy="4693920"/>
          </a:xfrm>
          <a:prstGeom prst="rect">
            <a:avLst/>
          </a:prstGeom>
        </p:spPr>
      </p:pic>
    </p:spTree>
    <p:extLst>
      <p:ext uri="{BB962C8B-B14F-4D97-AF65-F5344CB8AC3E}">
        <p14:creationId xmlns:p14="http://schemas.microsoft.com/office/powerpoint/2010/main" val="323278600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Mary treasured all these words and pondered them in her heart.</a:t>
            </a:r>
          </a:p>
          <a:p>
            <a:endParaRPr lang="en-US" sz="3600" dirty="0">
              <a:cs typeface="Arial" pitchFamily="34" charset="0"/>
            </a:endParaRPr>
          </a:p>
        </p:txBody>
      </p:sp>
      <p:sp>
        <p:nvSpPr>
          <p:cNvPr id="5" name="TextBox 4"/>
          <p:cNvSpPr txBox="1"/>
          <p:nvPr/>
        </p:nvSpPr>
        <p:spPr>
          <a:xfrm>
            <a:off x="60198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2:19</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Study for The Nativity  --  John Singleton Copley, Museum of Fine Arts, Boston, MA</a:t>
            </a:r>
          </a:p>
        </p:txBody>
      </p:sp>
      <p:pic>
        <p:nvPicPr>
          <p:cNvPr id="2" name="Picture 1">
            <a:extLst>
              <a:ext uri="{FF2B5EF4-FFF2-40B4-BE49-F238E27FC236}">
                <a16:creationId xmlns:a16="http://schemas.microsoft.com/office/drawing/2014/main" id="{EA69BD16-B0FB-4E58-B70D-888A90E6FF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4468" y="228601"/>
            <a:ext cx="6886733" cy="5655729"/>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38800"/>
            <a:ext cx="1752600" cy="1077218"/>
          </a:xfrm>
          <a:prstGeom prst="rect">
            <a:avLst/>
          </a:prstGeom>
          <a:noFill/>
        </p:spPr>
        <p:txBody>
          <a:bodyPr wrap="square" rtlCol="0">
            <a:spAutoFit/>
          </a:bodyPr>
          <a:lstStyle/>
          <a:p>
            <a:pPr algn="ctr"/>
            <a:r>
              <a:rPr lang="en-US" sz="1600" dirty="0">
                <a:solidFill>
                  <a:schemeClr val="tx1">
                    <a:lumMod val="95000"/>
                  </a:schemeClr>
                </a:solidFill>
              </a:rPr>
              <a:t>Mary and Jesus</a:t>
            </a:r>
          </a:p>
          <a:p>
            <a:pPr algn="ctr"/>
            <a:endParaRPr lang="en-US" sz="1600" dirty="0">
              <a:solidFill>
                <a:schemeClr val="tx1">
                  <a:lumMod val="95000"/>
                </a:schemeClr>
              </a:solidFill>
            </a:endParaRPr>
          </a:p>
          <a:p>
            <a:pPr algn="ctr"/>
            <a:r>
              <a:rPr lang="en-US" sz="1600" dirty="0">
                <a:solidFill>
                  <a:schemeClr val="tx1">
                    <a:lumMod val="95000"/>
                  </a:schemeClr>
                </a:solidFill>
              </a:rPr>
              <a:t>Kathleen Peterson</a:t>
            </a:r>
          </a:p>
          <a:p>
            <a:pPr algn="ctr"/>
            <a:r>
              <a:rPr lang="en-US" sz="1600" dirty="0">
                <a:solidFill>
                  <a:schemeClr val="tx1">
                    <a:lumMod val="95000"/>
                  </a:schemeClr>
                </a:solidFill>
              </a:rPr>
              <a:t>Spring City, UT</a:t>
            </a:r>
          </a:p>
        </p:txBody>
      </p:sp>
      <p:pic>
        <p:nvPicPr>
          <p:cNvPr id="6" name="Picture 5">
            <a:extLst>
              <a:ext uri="{FF2B5EF4-FFF2-40B4-BE49-F238E27FC236}">
                <a16:creationId xmlns:a16="http://schemas.microsoft.com/office/drawing/2014/main" id="{15C088E1-FADE-4F51-A98E-2A4BB8D675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1" y="0"/>
            <a:ext cx="6425817" cy="6864636"/>
          </a:xfrm>
          <a:prstGeom prst="rect">
            <a:avLst/>
          </a:prstGeom>
        </p:spPr>
      </p:pic>
    </p:spTree>
    <p:extLst>
      <p:ext uri="{BB962C8B-B14F-4D97-AF65-F5344CB8AC3E}">
        <p14:creationId xmlns:p14="http://schemas.microsoft.com/office/powerpoint/2010/main" val="3872053724"/>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0300" y="2057400"/>
            <a:ext cx="7391400" cy="1754326"/>
          </a:xfrm>
          <a:prstGeom prst="rect">
            <a:avLst/>
          </a:prstGeom>
        </p:spPr>
        <p:txBody>
          <a:bodyPr wrap="square">
            <a:spAutoFit/>
          </a:bodyPr>
          <a:lstStyle/>
          <a:p>
            <a:r>
              <a:rPr lang="en-US" sz="3600" dirty="0"/>
              <a:t>The shepherds returned, glorifying and praising God for all they had heard and seen, as it had been told them.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2:20</a:t>
            </a:r>
          </a:p>
        </p:txBody>
      </p:sp>
    </p:spTree>
    <p:extLst>
      <p:ext uri="{BB962C8B-B14F-4D97-AF65-F5344CB8AC3E}">
        <p14:creationId xmlns:p14="http://schemas.microsoft.com/office/powerpoint/2010/main" val="1844325615"/>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646331"/>
          </a:xfrm>
          <a:prstGeom prst="rect">
            <a:avLst/>
          </a:prstGeom>
        </p:spPr>
        <p:txBody>
          <a:bodyPr wrap="square">
            <a:spAutoFit/>
          </a:bodyPr>
          <a:lstStyle/>
          <a:p>
            <a:r>
              <a:rPr lang="en-US" sz="3600" dirty="0"/>
              <a: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endParaRPr lang="en-US" sz="2400" dirty="0">
              <a:solidFill>
                <a:schemeClr val="tx1">
                  <a:lumMod val="95000"/>
                </a:schemeClr>
              </a:solidFill>
            </a:endParaRPr>
          </a:p>
        </p:txBody>
      </p:sp>
      <p:sp>
        <p:nvSpPr>
          <p:cNvPr id="7" name="TextBox 6">
            <a:extLst>
              <a:ext uri="{FF2B5EF4-FFF2-40B4-BE49-F238E27FC236}">
                <a16:creationId xmlns:a16="http://schemas.microsoft.com/office/drawing/2014/main" id="{BB73E492-C17E-4E70-93ED-1513335444AE}"/>
              </a:ext>
            </a:extLst>
          </p:cNvPr>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Church Nativity Scene  --  Columbia, SC</a:t>
            </a:r>
          </a:p>
        </p:txBody>
      </p:sp>
      <p:pic>
        <p:nvPicPr>
          <p:cNvPr id="6" name="Picture 5">
            <a:extLst>
              <a:ext uri="{FF2B5EF4-FFF2-40B4-BE49-F238E27FC236}">
                <a16:creationId xmlns:a16="http://schemas.microsoft.com/office/drawing/2014/main" id="{1A14315D-A2E2-4D18-909F-B34C07CEFE58}"/>
              </a:ext>
            </a:extLst>
          </p:cNvPr>
          <p:cNvPicPr>
            <a:picLocks noChangeAspect="1"/>
          </p:cNvPicPr>
          <p:nvPr/>
        </p:nvPicPr>
        <p:blipFill>
          <a:blip r:embed="rId2"/>
          <a:stretch>
            <a:fillRect/>
          </a:stretch>
        </p:blipFill>
        <p:spPr>
          <a:xfrm>
            <a:off x="1905001" y="457200"/>
            <a:ext cx="8403771" cy="5410200"/>
          </a:xfrm>
          <a:prstGeom prst="rect">
            <a:avLst/>
          </a:prstGeom>
        </p:spPr>
      </p:pic>
    </p:spTree>
    <p:extLst>
      <p:ext uri="{BB962C8B-B14F-4D97-AF65-F5344CB8AC3E}">
        <p14:creationId xmlns:p14="http://schemas.microsoft.com/office/powerpoint/2010/main" val="3934289951"/>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http://www.flickr.com/photos/17884832@N00/2642469436</a:t>
            </a:r>
          </a:p>
          <a:p>
            <a:pPr>
              <a:buNone/>
            </a:pPr>
            <a:r>
              <a:rPr lang="en-US" sz="1600" dirty="0"/>
              <a:t>http://diglib.library.vanderbilt.edu/act-imagelink.pl?RC=51557</a:t>
            </a:r>
          </a:p>
          <a:p>
            <a:pPr>
              <a:buNone/>
            </a:pPr>
            <a:r>
              <a:rPr lang="en-US" sz="1600" dirty="0"/>
              <a:t>http://diglib.library.vanderbilt.edu/act-imagelink.pl?RC=48387</a:t>
            </a:r>
          </a:p>
          <a:p>
            <a:pPr>
              <a:buNone/>
            </a:pPr>
            <a:r>
              <a:rPr lang="en-US" sz="1600" dirty="0"/>
              <a:t>http://diglib.library.vanderbilt.edu/act-imagelink.pl?RC=31702</a:t>
            </a:r>
          </a:p>
          <a:p>
            <a:pPr>
              <a:buNone/>
            </a:pPr>
            <a:r>
              <a:rPr lang="en-US" sz="1600" dirty="0"/>
              <a:t>https://commons.wikimedia.org/wiki/File:Henry_Ossawa_Tanner_-_Angels_Appearing_before_the_Shepherds.jpg</a:t>
            </a:r>
          </a:p>
          <a:p>
            <a:pPr>
              <a:buNone/>
            </a:pPr>
            <a:r>
              <a:rPr lang="en-US" sz="1600" dirty="0"/>
              <a:t>https://commons.wikimedia.org/wiki/File:Nativity_scene_at_Parliament_House,_Brisbane_in_2019,_details.jpg</a:t>
            </a:r>
          </a:p>
          <a:p>
            <a:pPr>
              <a:buNone/>
            </a:pPr>
            <a:r>
              <a:rPr lang="en-US" sz="1600" dirty="0"/>
              <a:t>https://www.flickr.com/photos/apmethodist/4166667978/</a:t>
            </a:r>
          </a:p>
          <a:p>
            <a:pPr>
              <a:buNone/>
            </a:pPr>
            <a:r>
              <a:rPr lang="en-US" sz="1600" dirty="0"/>
              <a:t>https://www.flickr.com/photos/azuaje/5321600328</a:t>
            </a:r>
          </a:p>
          <a:p>
            <a:pPr>
              <a:buNone/>
            </a:pPr>
            <a:r>
              <a:rPr lang="en-US" sz="1600" dirty="0"/>
              <a:t>https://commons.m.wikimedia.org/wiki/File:The_Adoration_of_the_Shepherds_-_Matthias_Stom_(Stomer)_-_Google_Cultural_Institute.jpg</a:t>
            </a:r>
          </a:p>
          <a:p>
            <a:pPr>
              <a:buNone/>
            </a:pPr>
            <a:r>
              <a:rPr lang="en-US" sz="1600" dirty="0"/>
              <a:t>https://www.flickr.com/photos/genvessel/537858093</a:t>
            </a:r>
          </a:p>
          <a:p>
            <a:pPr>
              <a:buNone/>
            </a:pPr>
            <a:r>
              <a:rPr lang="en-US" sz="1600" dirty="0"/>
              <a:t>http://www.mfa.org/</a:t>
            </a:r>
          </a:p>
          <a:p>
            <a:pPr>
              <a:buNone/>
            </a:pPr>
            <a:r>
              <a:rPr lang="en-US" sz="1600" dirty="0"/>
              <a:t>https://www.kathleenpetersonart.com</a:t>
            </a:r>
          </a:p>
          <a:p>
            <a:pPr>
              <a:buNone/>
            </a:pPr>
            <a:r>
              <a:rPr lang="en-US" sz="1600" dirty="0"/>
              <a:t>https://www.flickr.com/photos/geraldbrazell/4212594648</a:t>
            </a:r>
          </a:p>
          <a:p>
            <a:pPr>
              <a:buNone/>
            </a:pPr>
            <a:r>
              <a:rPr lang="en-US" sz="1600" dirty="0"/>
              <a:t>A</a:t>
            </a:r>
            <a:r>
              <a:rPr lang="en-US" sz="1600"/>
              <a:t>dditional </a:t>
            </a:r>
            <a:r>
              <a:rPr lang="en-US" sz="16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133600"/>
            <a:ext cx="7467600" cy="1754326"/>
          </a:xfrm>
          <a:prstGeom prst="rect">
            <a:avLst/>
          </a:prstGeom>
        </p:spPr>
        <p:txBody>
          <a:bodyPr wrap="square">
            <a:spAutoFit/>
          </a:bodyPr>
          <a:lstStyle/>
          <a:p>
            <a:r>
              <a:rPr lang="en-US" sz="3600" dirty="0"/>
              <a:t>Then an angel of the Lord stood before them, and the glory of the Lord shone around them, and they were terrified.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2:9</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212140"/>
            <a:ext cx="1524000" cy="1569660"/>
          </a:xfrm>
          <a:prstGeom prst="rect">
            <a:avLst/>
          </a:prstGeom>
          <a:noFill/>
        </p:spPr>
        <p:txBody>
          <a:bodyPr wrap="square" rtlCol="0">
            <a:spAutoFit/>
          </a:bodyPr>
          <a:lstStyle/>
          <a:p>
            <a:pPr algn="ctr"/>
            <a:r>
              <a:rPr lang="en-US" sz="1600" dirty="0">
                <a:solidFill>
                  <a:schemeClr val="tx1">
                    <a:lumMod val="95000"/>
                  </a:schemeClr>
                </a:solidFill>
              </a:rPr>
              <a:t>Annunciation to the Shepherds</a:t>
            </a:r>
          </a:p>
          <a:p>
            <a:pPr algn="ctr"/>
            <a:endParaRPr lang="en-US" sz="1600" dirty="0">
              <a:solidFill>
                <a:schemeClr val="tx1">
                  <a:lumMod val="95000"/>
                </a:schemeClr>
              </a:solidFill>
            </a:endParaRPr>
          </a:p>
          <a:p>
            <a:pPr algn="ctr"/>
            <a:r>
              <a:rPr lang="en-US" sz="1600" dirty="0">
                <a:solidFill>
                  <a:schemeClr val="tx1">
                    <a:lumMod val="95000"/>
                  </a:schemeClr>
                </a:solidFill>
              </a:rPr>
              <a:t>Legion of Honor Museum </a:t>
            </a:r>
          </a:p>
          <a:p>
            <a:pPr algn="ctr"/>
            <a:r>
              <a:rPr lang="en-US" sz="1600" dirty="0">
                <a:solidFill>
                  <a:schemeClr val="tx1">
                    <a:lumMod val="95000"/>
                  </a:schemeClr>
                </a:solidFill>
              </a:rPr>
              <a:t>San Francisco</a:t>
            </a:r>
          </a:p>
        </p:txBody>
      </p:sp>
      <p:pic>
        <p:nvPicPr>
          <p:cNvPr id="2" name="Picture 1">
            <a:extLst>
              <a:ext uri="{FF2B5EF4-FFF2-40B4-BE49-F238E27FC236}">
                <a16:creationId xmlns:a16="http://schemas.microsoft.com/office/drawing/2014/main" id="{E18D3622-8FE8-463C-B8DE-08FB100E501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48000" y="-1"/>
            <a:ext cx="7620000" cy="6810409"/>
          </a:xfrm>
          <a:prstGeom prst="rect">
            <a:avLst/>
          </a:prstGeom>
        </p:spPr>
      </p:pic>
      <p:sp>
        <p:nvSpPr>
          <p:cNvPr id="3" name="Rectangle 2">
            <a:extLst>
              <a:ext uri="{FF2B5EF4-FFF2-40B4-BE49-F238E27FC236}">
                <a16:creationId xmlns:a16="http://schemas.microsoft.com/office/drawing/2014/main" id="{C8E24DA7-E066-4746-861F-F666355786E9}"/>
              </a:ext>
            </a:extLst>
          </p:cNvPr>
          <p:cNvSpPr/>
          <p:nvPr/>
        </p:nvSpPr>
        <p:spPr>
          <a:xfrm>
            <a:off x="1487214" y="268069"/>
            <a:ext cx="4572000" cy="369332"/>
          </a:xfrm>
          <a:prstGeom prst="rect">
            <a:avLst/>
          </a:prstGeom>
        </p:spPr>
        <p:txBody>
          <a:bodyPr>
            <a:spAutoFit/>
          </a:bodyPr>
          <a:lstStyle/>
          <a:p>
            <a:r>
              <a:rPr lang="en-US" dirty="0"/>
              <a:t>	</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1754326"/>
          </a:xfrm>
          <a:prstGeom prst="rect">
            <a:avLst/>
          </a:prstGeom>
        </p:spPr>
        <p:txBody>
          <a:bodyPr wrap="square">
            <a:spAutoFit/>
          </a:bodyPr>
          <a:lstStyle/>
          <a:p>
            <a:r>
              <a:rPr lang="en-US" sz="3600" dirty="0"/>
              <a:t>But the angel said to them, "Do not be afraid; for see--I am bringing you good news of great joy for all the people: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2:10</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324600"/>
            <a:ext cx="8991600" cy="338554"/>
          </a:xfrm>
          <a:prstGeom prst="rect">
            <a:avLst/>
          </a:prstGeom>
          <a:noFill/>
        </p:spPr>
        <p:txBody>
          <a:bodyPr wrap="square" rtlCol="0">
            <a:spAutoFit/>
          </a:bodyPr>
          <a:lstStyle/>
          <a:p>
            <a:pPr algn="ctr"/>
            <a:r>
              <a:rPr lang="en-US" sz="1600" dirty="0">
                <a:solidFill>
                  <a:schemeClr val="tx1">
                    <a:lumMod val="95000"/>
                  </a:schemeClr>
                </a:solidFill>
              </a:rPr>
              <a:t>The Shepherds Visit the Christ Child  --  Gaudin/Le Breton, Amiens Cathedral, Amiens, France</a:t>
            </a:r>
          </a:p>
        </p:txBody>
      </p:sp>
      <p:pic>
        <p:nvPicPr>
          <p:cNvPr id="2" name="Picture 1">
            <a:extLst>
              <a:ext uri="{FF2B5EF4-FFF2-40B4-BE49-F238E27FC236}">
                <a16:creationId xmlns:a16="http://schemas.microsoft.com/office/drawing/2014/main" id="{88FF9D76-5D44-4BE3-B37F-D026C00904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0346" y="304800"/>
            <a:ext cx="7701855" cy="5715000"/>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781800" cy="1754326"/>
          </a:xfrm>
          <a:prstGeom prst="rect">
            <a:avLst/>
          </a:prstGeom>
        </p:spPr>
        <p:txBody>
          <a:bodyPr wrap="square">
            <a:spAutoFit/>
          </a:bodyPr>
          <a:lstStyle/>
          <a:p>
            <a:r>
              <a:rPr lang="en-US" sz="3600" dirty="0"/>
              <a:t>to you is born this day in the city of David a Savior, who is the Messiah, the Lord.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2:11</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Birth of Jesus with Shepherds  --  JESUS MAFA, Cameroon</a:t>
            </a:r>
          </a:p>
        </p:txBody>
      </p:sp>
      <p:pic>
        <p:nvPicPr>
          <p:cNvPr id="3" name="Picture 2">
            <a:extLst>
              <a:ext uri="{FF2B5EF4-FFF2-40B4-BE49-F238E27FC236}">
                <a16:creationId xmlns:a16="http://schemas.microsoft.com/office/drawing/2014/main" id="{B454C908-1C98-4751-940E-1AEB89AAF8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313073"/>
            <a:ext cx="8686800" cy="5782927"/>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7400"/>
            <a:ext cx="7086600" cy="1754326"/>
          </a:xfrm>
          <a:prstGeom prst="rect">
            <a:avLst/>
          </a:prstGeom>
        </p:spPr>
        <p:txBody>
          <a:bodyPr wrap="square">
            <a:spAutoFit/>
          </a:bodyPr>
          <a:lstStyle/>
          <a:p>
            <a:r>
              <a:rPr lang="en-US" sz="3600" dirty="0"/>
              <a:t>This will be a sign for you: you will find a child wrapped in bands of cloth and lying in a manger."</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2:12</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454</TotalTime>
  <Words>793</Words>
  <Application>Microsoft Office PowerPoint</Application>
  <PresentationFormat>Widescreen</PresentationFormat>
  <Paragraphs>78</Paragraphs>
  <Slides>28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Nativity of the Lord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Nativity of the Lord Proper II</dc:title>
  <dc:creator>Anne</dc:creator>
  <cp:lastModifiedBy>Anne Richardson</cp:lastModifiedBy>
  <cp:revision>97</cp:revision>
  <dcterms:created xsi:type="dcterms:W3CDTF">2016-08-31T16:46:43Z</dcterms:created>
  <dcterms:modified xsi:type="dcterms:W3CDTF">2022-10-11T13:47:15Z</dcterms:modified>
</cp:coreProperties>
</file>