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410" r:id="rId6"/>
    <p:sldId id="384" r:id="rId7"/>
    <p:sldId id="385" r:id="rId8"/>
    <p:sldId id="386" r:id="rId9"/>
    <p:sldId id="387" r:id="rId10"/>
    <p:sldId id="408" r:id="rId11"/>
    <p:sldId id="409" r:id="rId12"/>
    <p:sldId id="394" r:id="rId13"/>
    <p:sldId id="391" r:id="rId14"/>
    <p:sldId id="390" r:id="rId15"/>
    <p:sldId id="393" r:id="rId16"/>
    <p:sldId id="392" r:id="rId17"/>
    <p:sldId id="395" r:id="rId18"/>
    <p:sldId id="396" r:id="rId19"/>
    <p:sldId id="397" r:id="rId20"/>
    <p:sldId id="398" r:id="rId21"/>
    <p:sldId id="399" r:id="rId22"/>
    <p:sldId id="400" r:id="rId23"/>
    <p:sldId id="401" r:id="rId24"/>
    <p:sldId id="402"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6753"/>
    <a:srgbClr val="B7BEC8"/>
    <a:srgbClr val="B2ACA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8" autoAdjust="0"/>
    <p:restoredTop sz="94660"/>
  </p:normalViewPr>
  <p:slideViewPr>
    <p:cSldViewPr>
      <p:cViewPr varScale="1">
        <p:scale>
          <a:sx n="75" d="100"/>
          <a:sy n="75" d="100"/>
        </p:scale>
        <p:origin x="590" y="43"/>
      </p:cViewPr>
      <p:guideLst>
        <p:guide orient="horz" pos="2160"/>
        <p:guide pos="3840"/>
      </p:guideLst>
    </p:cSldViewPr>
  </p:slideViewPr>
  <p:notesTextViewPr>
    <p:cViewPr>
      <p:scale>
        <a:sx n="100" d="100"/>
        <a:sy n="100" d="100"/>
      </p:scale>
      <p:origin x="0" y="0"/>
    </p:cViewPr>
  </p:notesTextViewPr>
  <p:sorterViewPr>
    <p:cViewPr>
      <p:scale>
        <a:sx n="50" d="100"/>
        <a:sy n="50" d="100"/>
      </p:scale>
      <p:origin x="0" y="-14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501776"/>
            <a:ext cx="8458200" cy="1698625"/>
          </a:xfrm>
        </p:spPr>
        <p:txBody>
          <a:bodyPr>
            <a:noAutofit/>
          </a:bodyPr>
          <a:lstStyle/>
          <a:p>
            <a:r>
              <a:rPr lang="en-US" sz="8800" dirty="0"/>
              <a:t>First Sunday in Lent</a:t>
            </a:r>
          </a:p>
        </p:txBody>
      </p:sp>
      <p:sp>
        <p:nvSpPr>
          <p:cNvPr id="3" name="Subtitle 2"/>
          <p:cNvSpPr>
            <a:spLocks noGrp="1"/>
          </p:cNvSpPr>
          <p:nvPr>
            <p:ph type="subTitle" idx="1"/>
          </p:nvPr>
        </p:nvSpPr>
        <p:spPr>
          <a:xfrm>
            <a:off x="2819400" y="3810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828800" y="4813518"/>
            <a:ext cx="2743200" cy="1815882"/>
          </a:xfrm>
          <a:prstGeom prst="rect">
            <a:avLst/>
          </a:prstGeom>
          <a:solidFill>
            <a:srgbClr val="626753">
              <a:alpha val="70000"/>
            </a:srgbClr>
          </a:solidFill>
        </p:spPr>
        <p:txBody>
          <a:bodyPr wrap="square">
            <a:spAutoFit/>
          </a:bodyPr>
          <a:lstStyle/>
          <a:p>
            <a:pPr algn="ctr"/>
            <a:r>
              <a:rPr lang="de-DE" sz="2800" dirty="0"/>
              <a:t>Genesis 9:8-17</a:t>
            </a:r>
          </a:p>
          <a:p>
            <a:pPr algn="ctr"/>
            <a:r>
              <a:rPr lang="de-DE" sz="2800" dirty="0"/>
              <a:t>Psalm 25:1-10</a:t>
            </a:r>
          </a:p>
          <a:p>
            <a:pPr algn="ctr"/>
            <a:r>
              <a:rPr lang="de-DE" sz="2800" dirty="0"/>
              <a:t>1 Peter 3:18-22</a:t>
            </a:r>
          </a:p>
          <a:p>
            <a:pPr algn="ctr"/>
            <a:r>
              <a:rPr lang="de-DE" sz="2800" dirty="0"/>
              <a:t>Mark 1:9-15</a:t>
            </a:r>
            <a:r>
              <a:rPr lang="fi-FI"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"She was Fearless and Joyful!"  --  Church by the Glades, Coral Springs, FL</a:t>
            </a:r>
          </a:p>
        </p:txBody>
      </p:sp>
      <p:pic>
        <p:nvPicPr>
          <p:cNvPr id="3" name="Picture 2">
            <a:extLst>
              <a:ext uri="{FF2B5EF4-FFF2-40B4-BE49-F238E27FC236}">
                <a16:creationId xmlns:a16="http://schemas.microsoft.com/office/drawing/2014/main" id="{0C51A5EA-3D78-4B03-B558-409292CE3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4050" y="381001"/>
            <a:ext cx="8420100" cy="5616141"/>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934200" cy="1754326"/>
          </a:xfrm>
          <a:prstGeom prst="rect">
            <a:avLst/>
          </a:prstGeom>
        </p:spPr>
        <p:txBody>
          <a:bodyPr wrap="square">
            <a:spAutoFit/>
          </a:bodyPr>
          <a:lstStyle/>
          <a:p>
            <a:r>
              <a:rPr lang="en-US" sz="3600" dirty="0"/>
              <a:t>In those days Jesus came from Nazareth of Galilee and was baptized by John in the Jordan.</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Mark 1:9</a:t>
            </a:r>
          </a:p>
        </p:txBody>
      </p:sp>
    </p:spTree>
    <p:extLst>
      <p:ext uri="{BB962C8B-B14F-4D97-AF65-F5344CB8AC3E}">
        <p14:creationId xmlns:p14="http://schemas.microsoft.com/office/powerpoint/2010/main" val="23682900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118318"/>
            <a:ext cx="1981200" cy="1815882"/>
          </a:xfrm>
          <a:prstGeom prst="rect">
            <a:avLst/>
          </a:prstGeom>
          <a:noFill/>
        </p:spPr>
        <p:txBody>
          <a:bodyPr wrap="square" rtlCol="0">
            <a:spAutoFit/>
          </a:bodyPr>
          <a:lstStyle/>
          <a:p>
            <a:pPr algn="ctr"/>
            <a:r>
              <a:rPr lang="en-US" sz="1600" dirty="0">
                <a:solidFill>
                  <a:schemeClr val="tx1">
                    <a:lumMod val="95000"/>
                  </a:schemeClr>
                </a:solidFill>
              </a:rPr>
              <a:t>Baptism of Christ</a:t>
            </a:r>
          </a:p>
          <a:p>
            <a:pPr algn="ctr"/>
            <a:endParaRPr lang="en-US" sz="1600" dirty="0">
              <a:solidFill>
                <a:schemeClr val="tx1">
                  <a:lumMod val="95000"/>
                </a:schemeClr>
              </a:solidFill>
            </a:endParaRPr>
          </a:p>
          <a:p>
            <a:pPr algn="ctr"/>
            <a:r>
              <a:rPr lang="en-US" sz="1600" dirty="0" err="1">
                <a:solidFill>
                  <a:schemeClr val="tx1">
                    <a:lumMod val="95000"/>
                  </a:schemeClr>
                </a:solidFill>
              </a:rPr>
              <a:t>Castera</a:t>
            </a:r>
            <a:r>
              <a:rPr lang="en-US" sz="1600" dirty="0">
                <a:solidFill>
                  <a:schemeClr val="tx1">
                    <a:lumMod val="95000"/>
                  </a:schemeClr>
                </a:solidFill>
              </a:rPr>
              <a:t> Bazile</a:t>
            </a:r>
          </a:p>
          <a:p>
            <a:pPr algn="ctr"/>
            <a:r>
              <a:rPr lang="en-US" sz="1600" dirty="0">
                <a:solidFill>
                  <a:schemeClr val="tx1">
                    <a:lumMod val="95000"/>
                  </a:schemeClr>
                </a:solidFill>
              </a:rPr>
              <a:t>Cathedral of the Holy Trinity</a:t>
            </a:r>
          </a:p>
          <a:p>
            <a:pPr algn="ctr"/>
            <a:r>
              <a:rPr lang="en-US" sz="1600" dirty="0">
                <a:solidFill>
                  <a:schemeClr val="tx1">
                    <a:lumMod val="95000"/>
                  </a:schemeClr>
                </a:solidFill>
              </a:rPr>
              <a:t>Port-au-Prince, Haiti</a:t>
            </a:r>
          </a:p>
          <a:p>
            <a:pPr algn="ct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843A34C6-1C8C-4004-8958-F9197D3BE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08174" y="0"/>
            <a:ext cx="6559826" cy="6858000"/>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858000" cy="2308324"/>
          </a:xfrm>
          <a:prstGeom prst="rect">
            <a:avLst/>
          </a:prstGeom>
        </p:spPr>
        <p:txBody>
          <a:bodyPr wrap="square">
            <a:spAutoFit/>
          </a:bodyPr>
          <a:lstStyle/>
          <a:p>
            <a:r>
              <a:rPr lang="en-US" sz="3600" dirty="0"/>
              <a:t>And just as he was coming up out of the water, he saw the heavens torn apart and the Spirit descending like a dove on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1:10</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334001"/>
            <a:ext cx="2209800" cy="1323439"/>
          </a:xfrm>
          <a:prstGeom prst="rect">
            <a:avLst/>
          </a:prstGeom>
          <a:noFill/>
        </p:spPr>
        <p:txBody>
          <a:bodyPr wrap="square" rtlCol="0">
            <a:spAutoFit/>
          </a:bodyPr>
          <a:lstStyle/>
          <a:p>
            <a:pPr algn="ctr"/>
            <a:r>
              <a:rPr lang="en-US" sz="1600" dirty="0"/>
              <a:t>Baptism of Christ</a:t>
            </a:r>
          </a:p>
          <a:p>
            <a:pPr algn="ctr"/>
            <a:endParaRPr lang="en-US" sz="1600" dirty="0"/>
          </a:p>
          <a:p>
            <a:pPr algn="ctr"/>
            <a:r>
              <a:rPr lang="en-US" sz="1600" dirty="0" err="1"/>
              <a:t>Mesrop</a:t>
            </a:r>
            <a:r>
              <a:rPr lang="en-US" sz="1600" dirty="0"/>
              <a:t> of </a:t>
            </a:r>
            <a:r>
              <a:rPr lang="en-US" sz="1600" dirty="0" err="1"/>
              <a:t>Khizan</a:t>
            </a:r>
            <a:endParaRPr lang="en-US" sz="1600" dirty="0"/>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p>
        </p:txBody>
      </p:sp>
      <p:pic>
        <p:nvPicPr>
          <p:cNvPr id="2" name="Picture 1">
            <a:extLst>
              <a:ext uri="{FF2B5EF4-FFF2-40B4-BE49-F238E27FC236}">
                <a16:creationId xmlns:a16="http://schemas.microsoft.com/office/drawing/2014/main" id="{7B2DF577-7D39-4CD4-8165-C8942F6944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29200" y="45453"/>
            <a:ext cx="5029200" cy="6793831"/>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133600"/>
            <a:ext cx="6629400" cy="1754326"/>
          </a:xfrm>
          <a:prstGeom prst="rect">
            <a:avLst/>
          </a:prstGeom>
        </p:spPr>
        <p:txBody>
          <a:bodyPr wrap="square">
            <a:spAutoFit/>
          </a:bodyPr>
          <a:lstStyle/>
          <a:p>
            <a:r>
              <a:rPr lang="en-US" sz="3600" dirty="0"/>
              <a:t>And a voice came from heaven, "You are my Son, the Beloved; with you I am well pleased."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1:11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257801"/>
            <a:ext cx="2057400" cy="1384995"/>
          </a:xfrm>
          <a:prstGeom prst="rect">
            <a:avLst/>
          </a:prstGeom>
          <a:noFill/>
        </p:spPr>
        <p:txBody>
          <a:bodyPr wrap="square" rtlCol="0">
            <a:spAutoFit/>
          </a:bodyPr>
          <a:lstStyle/>
          <a:p>
            <a:pPr algn="ctr"/>
            <a:r>
              <a:rPr lang="en-US" sz="1400" dirty="0">
                <a:solidFill>
                  <a:schemeClr val="tx1">
                    <a:lumMod val="95000"/>
                  </a:schemeClr>
                </a:solidFill>
              </a:rPr>
              <a:t>Baptism of Christ</a:t>
            </a:r>
          </a:p>
          <a:p>
            <a:pPr algn="ctr"/>
            <a:endParaRPr lang="en-US" sz="1400" dirty="0">
              <a:solidFill>
                <a:schemeClr val="tx1">
                  <a:lumMod val="95000"/>
                </a:schemeClr>
              </a:solidFill>
            </a:endParaRPr>
          </a:p>
          <a:p>
            <a:pPr algn="ctr"/>
            <a:r>
              <a:rPr lang="en-US" sz="1400" dirty="0">
                <a:solidFill>
                  <a:schemeClr val="tx1">
                    <a:lumMod val="95000"/>
                  </a:schemeClr>
                </a:solidFill>
              </a:rPr>
              <a:t>Andrea del Verrocchio and Leonardo da Vinci</a:t>
            </a:r>
          </a:p>
          <a:p>
            <a:pPr algn="ctr"/>
            <a:r>
              <a:rPr lang="en-US" sz="1400" dirty="0">
                <a:solidFill>
                  <a:schemeClr val="tx1">
                    <a:lumMod val="95000"/>
                  </a:schemeClr>
                </a:solidFill>
              </a:rPr>
              <a:t>Uffizi Gallery</a:t>
            </a:r>
          </a:p>
          <a:p>
            <a:pPr algn="ctr"/>
            <a:r>
              <a:rPr lang="en-US" sz="1400" dirty="0">
                <a:solidFill>
                  <a:schemeClr val="tx1">
                    <a:lumMod val="95000"/>
                  </a:schemeClr>
                </a:solidFill>
              </a:rPr>
              <a:t>Florence, </a:t>
            </a:r>
            <a:r>
              <a:rPr lang="en-US" sz="1400" dirty="0" err="1">
                <a:solidFill>
                  <a:schemeClr val="tx1">
                    <a:lumMod val="95000"/>
                  </a:schemeClr>
                </a:solidFill>
              </a:rPr>
              <a:t>italy</a:t>
            </a:r>
            <a:endParaRPr lang="en-US" sz="1400" dirty="0">
              <a:solidFill>
                <a:schemeClr val="tx1">
                  <a:lumMod val="95000"/>
                </a:schemeClr>
              </a:solidFill>
            </a:endParaRPr>
          </a:p>
        </p:txBody>
      </p:sp>
      <p:pic>
        <p:nvPicPr>
          <p:cNvPr id="3" name="Picture 2">
            <a:extLst>
              <a:ext uri="{FF2B5EF4-FFF2-40B4-BE49-F238E27FC236}">
                <a16:creationId xmlns:a16="http://schemas.microsoft.com/office/drawing/2014/main" id="{D37D8483-F333-4271-B875-5CAC90EF3C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8752" y="0"/>
            <a:ext cx="5759648" cy="6858000"/>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1"/>
            <a:ext cx="7086600" cy="1200329"/>
          </a:xfrm>
          <a:prstGeom prst="rect">
            <a:avLst/>
          </a:prstGeom>
        </p:spPr>
        <p:txBody>
          <a:bodyPr wrap="square">
            <a:spAutoFit/>
          </a:bodyPr>
          <a:lstStyle/>
          <a:p>
            <a:r>
              <a:rPr lang="en-US" sz="3600" dirty="0"/>
              <a:t>And the Spirit immediately drove him out into the wilderness.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1:12</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410200"/>
            <a:ext cx="1828800" cy="1569660"/>
          </a:xfrm>
          <a:prstGeom prst="rect">
            <a:avLst/>
          </a:prstGeom>
          <a:noFill/>
        </p:spPr>
        <p:txBody>
          <a:bodyPr wrap="square" rtlCol="0">
            <a:spAutoFit/>
          </a:bodyPr>
          <a:lstStyle/>
          <a:p>
            <a:pPr algn="ctr"/>
            <a:r>
              <a:rPr lang="en-US" sz="1600" dirty="0">
                <a:solidFill>
                  <a:schemeClr val="tx1">
                    <a:lumMod val="95000"/>
                  </a:schemeClr>
                </a:solidFill>
              </a:rPr>
              <a:t>Christ in the Wilderness</a:t>
            </a:r>
          </a:p>
          <a:p>
            <a:pPr algn="ctr"/>
            <a:endParaRPr lang="en-US" sz="1600" dirty="0">
              <a:solidFill>
                <a:schemeClr val="tx1">
                  <a:lumMod val="95000"/>
                </a:schemeClr>
              </a:solidFill>
            </a:endParaRPr>
          </a:p>
          <a:p>
            <a:pPr algn="ctr"/>
            <a:r>
              <a:rPr lang="en-US" sz="1600" dirty="0">
                <a:solidFill>
                  <a:schemeClr val="tx1">
                    <a:lumMod val="95000"/>
                  </a:schemeClr>
                </a:solidFill>
              </a:rPr>
              <a:t>Ivan </a:t>
            </a:r>
            <a:r>
              <a:rPr lang="en-US" sz="1600" dirty="0" err="1">
                <a:solidFill>
                  <a:schemeClr val="tx1">
                    <a:lumMod val="95000"/>
                  </a:schemeClr>
                </a:solidFill>
              </a:rPr>
              <a:t>Kramskoi</a:t>
            </a:r>
            <a:endParaRPr lang="en-US" sz="1600" dirty="0">
              <a:solidFill>
                <a:schemeClr val="tx1">
                  <a:lumMod val="95000"/>
                </a:schemeClr>
              </a:solidFill>
            </a:endParaRPr>
          </a:p>
          <a:p>
            <a:pPr algn="ctr"/>
            <a:r>
              <a:rPr lang="en-US" sz="1600" dirty="0">
                <a:solidFill>
                  <a:schemeClr val="tx1">
                    <a:lumMod val="95000"/>
                  </a:schemeClr>
                </a:solidFill>
              </a:rPr>
              <a:t>Moscow, Russia</a:t>
            </a: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07B8C377-44BD-4E61-8BB4-7D8C064796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1400" y="-6419"/>
            <a:ext cx="7086600" cy="6797744"/>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752600"/>
            <a:ext cx="6248400" cy="2308324"/>
          </a:xfrm>
          <a:prstGeom prst="rect">
            <a:avLst/>
          </a:prstGeom>
        </p:spPr>
        <p:txBody>
          <a:bodyPr wrap="square">
            <a:spAutoFit/>
          </a:bodyPr>
          <a:lstStyle/>
          <a:p>
            <a:r>
              <a:rPr lang="en-US" sz="3600" dirty="0"/>
              <a:t>He was in the wilderness forty days, tempted by Satan; and he was with the wild beasts; and the angels waited on him.</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1:13</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553200" cy="1754326"/>
          </a:xfrm>
          <a:prstGeom prst="rect">
            <a:avLst/>
          </a:prstGeom>
        </p:spPr>
        <p:txBody>
          <a:bodyPr wrap="square">
            <a:spAutoFit/>
          </a:bodyPr>
          <a:lstStyle/>
          <a:p>
            <a:r>
              <a:rPr lang="en-US" sz="3600" dirty="0"/>
              <a:t>"I establish my covenant with you, that never again shall … there be a flood to destroy the earth.</a:t>
            </a:r>
            <a:endParaRPr lang="en-US" sz="3600" dirty="0">
              <a:cs typeface="Arial" pitchFamily="34" charset="0"/>
            </a:endParaRPr>
          </a:p>
        </p:txBody>
      </p:sp>
      <p:sp>
        <p:nvSpPr>
          <p:cNvPr id="4" name="TextBox 3"/>
          <p:cNvSpPr txBox="1"/>
          <p:nvPr/>
        </p:nvSpPr>
        <p:spPr>
          <a:xfrm>
            <a:off x="5715000" y="4572001"/>
            <a:ext cx="3352800" cy="461665"/>
          </a:xfrm>
          <a:prstGeom prst="rect">
            <a:avLst/>
          </a:prstGeom>
          <a:noFill/>
        </p:spPr>
        <p:txBody>
          <a:bodyPr wrap="square" rtlCol="0">
            <a:spAutoFit/>
          </a:bodyPr>
          <a:lstStyle/>
          <a:p>
            <a:pPr algn="ctr"/>
            <a:r>
              <a:rPr lang="en-US" sz="2400" dirty="0">
                <a:solidFill>
                  <a:schemeClr val="tx1">
                    <a:lumMod val="95000"/>
                  </a:schemeClr>
                </a:solidFill>
              </a:rPr>
              <a:t>Genesis 9:11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Jesus is Tempted  --  JESUS MAFA, Cameroon</a:t>
            </a:r>
          </a:p>
        </p:txBody>
      </p:sp>
      <p:pic>
        <p:nvPicPr>
          <p:cNvPr id="2050" name="Picture 2" descr="Title: Jesus is tempted - Matthew 4:1-11&#10;[Click for smaller image view]">
            <a:extLst>
              <a:ext uri="{FF2B5EF4-FFF2-40B4-BE49-F238E27FC236}">
                <a16:creationId xmlns:a16="http://schemas.microsoft.com/office/drawing/2014/main" id="{AE27EF59-C0C4-4C70-AED3-375C3E6D86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76201"/>
            <a:ext cx="9144000" cy="6122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52600"/>
            <a:ext cx="6629400" cy="1754326"/>
          </a:xfrm>
          <a:prstGeom prst="rect">
            <a:avLst/>
          </a:prstGeom>
        </p:spPr>
        <p:txBody>
          <a:bodyPr wrap="square">
            <a:spAutoFit/>
          </a:bodyPr>
          <a:lstStyle/>
          <a:p>
            <a:r>
              <a:rPr lang="en-US" sz="3600" dirty="0"/>
              <a:t>Now after John was arrested, Jesus came to Galilee, proclaiming the good news of God,</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1:14</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874604"/>
            <a:ext cx="2057400" cy="830997"/>
          </a:xfrm>
          <a:prstGeom prst="rect">
            <a:avLst/>
          </a:prstGeom>
          <a:noFill/>
        </p:spPr>
        <p:txBody>
          <a:bodyPr wrap="square" rtlCol="0">
            <a:spAutoFit/>
          </a:bodyPr>
          <a:lstStyle/>
          <a:p>
            <a:pPr algn="ctr"/>
            <a:r>
              <a:rPr lang="en-US" sz="1600" dirty="0">
                <a:solidFill>
                  <a:schemeClr val="tx1">
                    <a:lumMod val="95000"/>
                  </a:schemeClr>
                </a:solidFill>
              </a:rPr>
              <a:t>Sermon on the Mount</a:t>
            </a:r>
          </a:p>
          <a:p>
            <a:pPr algn="ctr"/>
            <a:endParaRPr lang="en-US" sz="1600" dirty="0">
              <a:solidFill>
                <a:schemeClr val="tx1">
                  <a:lumMod val="95000"/>
                </a:schemeClr>
              </a:solidFill>
            </a:endParaRPr>
          </a:p>
          <a:p>
            <a:pPr algn="ctr"/>
            <a:r>
              <a:rPr lang="en-US" sz="1600" dirty="0">
                <a:solidFill>
                  <a:schemeClr val="tx1">
                    <a:lumMod val="95000"/>
                  </a:schemeClr>
                </a:solidFill>
              </a:rPr>
              <a:t>Laura James</a:t>
            </a:r>
          </a:p>
        </p:txBody>
      </p:sp>
      <p:pic>
        <p:nvPicPr>
          <p:cNvPr id="3" name="Picture 2">
            <a:extLst>
              <a:ext uri="{FF2B5EF4-FFF2-40B4-BE49-F238E27FC236}">
                <a16:creationId xmlns:a16="http://schemas.microsoft.com/office/drawing/2014/main" id="{947E8A10-AF6C-41A9-9A5D-88B7822A5D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7048" y="0"/>
            <a:ext cx="6048953" cy="6858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934200" cy="2308324"/>
          </a:xfrm>
          <a:prstGeom prst="rect">
            <a:avLst/>
          </a:prstGeom>
        </p:spPr>
        <p:txBody>
          <a:bodyPr wrap="square">
            <a:spAutoFit/>
          </a:bodyPr>
          <a:lstStyle/>
          <a:p>
            <a:r>
              <a:rPr lang="en-US" sz="3600" dirty="0"/>
              <a:t>and saying, "The time is fulfilled, and the kingdom of God has come near; repent, and believe in the good news."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1:15</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t>Healing of a Leper  --  Niels Larsen </a:t>
            </a:r>
            <a:r>
              <a:rPr lang="en-US" sz="1600" dirty="0" err="1"/>
              <a:t>Stevns</a:t>
            </a:r>
            <a:r>
              <a:rPr lang="en-US" sz="1600" dirty="0"/>
              <a:t>, 1913</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B9999FD-F694-4211-9373-DD6440CE84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7558" y="91352"/>
            <a:ext cx="8299443" cy="6233249"/>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https://www.flickr.com/photos/paullew/32915437885/ - Brother Lawrence, OP</a:t>
            </a:r>
          </a:p>
          <a:p>
            <a:pPr>
              <a:buNone/>
            </a:pPr>
            <a:r>
              <a:rPr lang="en-US" sz="1600" dirty="0"/>
              <a:t>www.JohnAugustSwanson.com - copyright 1974 by John August Swanson</a:t>
            </a:r>
          </a:p>
          <a:p>
            <a:pPr>
              <a:buNone/>
            </a:pPr>
            <a:r>
              <a:rPr lang="en-US" sz="1600" dirty="0"/>
              <a:t>https://www.flickr.com/photos/jimforest/4338027250/ - Jim Forest</a:t>
            </a:r>
          </a:p>
          <a:p>
            <a:pPr>
              <a:buNone/>
            </a:pPr>
            <a:r>
              <a:rPr lang="en-US" sz="1600" dirty="0"/>
              <a:t>https://www.flickr.com/photos/mastababa/2398441001/</a:t>
            </a:r>
          </a:p>
          <a:p>
            <a:pPr>
              <a:buNone/>
            </a:pPr>
            <a:r>
              <a:rPr lang="en-US" sz="1600" dirty="0"/>
              <a:t>https://www.flickr.com/photos/cbglades/6208357676/</a:t>
            </a:r>
          </a:p>
          <a:p>
            <a:pPr>
              <a:buNone/>
            </a:pPr>
            <a:r>
              <a:rPr lang="en-US" sz="1600" dirty="0"/>
              <a:t>http://commons.wikimedia.org/wiki/File:PortAuPrinceMural.jpg</a:t>
            </a:r>
          </a:p>
          <a:p>
            <a:pPr>
              <a:buNone/>
            </a:pPr>
            <a:r>
              <a:rPr lang="en-US" sz="1600" dirty="0"/>
              <a:t>https://commons.wikimedia.org/wiki/File:Mesrop_of_Khizan_(Armenian,_active_1605_-_1651)_-_The_Baptism_of_Christ_-_Google_Art_Project.jpg</a:t>
            </a:r>
          </a:p>
          <a:p>
            <a:pPr>
              <a:buNone/>
            </a:pPr>
            <a:r>
              <a:rPr lang="en-US" sz="1600" dirty="0"/>
              <a:t>https://commons.wikimedia.org/wiki/File:Andrea_del_Verrocchio,_Leonardo_da_Vinci_-_Baptism_of_Christ_-_Uffizi.jpg</a:t>
            </a:r>
          </a:p>
          <a:p>
            <a:pPr>
              <a:buNone/>
            </a:pPr>
            <a:r>
              <a:rPr lang="en-US" sz="1600" dirty="0"/>
              <a:t>http://www.flickr.com/photos/duckmarx/402675938/</a:t>
            </a:r>
          </a:p>
          <a:p>
            <a:pPr>
              <a:buNone/>
            </a:pPr>
            <a:r>
              <a:rPr lang="en-US" sz="1600" dirty="0"/>
              <a:t>http://diglib.library.vanderbilt.edu/act-imagelink.pl?RC=48312</a:t>
            </a:r>
          </a:p>
          <a:p>
            <a:pPr>
              <a:buNone/>
            </a:pPr>
            <a:r>
              <a:rPr lang="en-US" sz="1600" dirty="0"/>
              <a:t>https://www.laurajamesart.com/collections/religious/</a:t>
            </a:r>
          </a:p>
          <a:p>
            <a:pPr>
              <a:buNone/>
            </a:pPr>
            <a:r>
              <a:rPr lang="en-US" sz="1600" dirty="0"/>
              <a:t>https://commons.wikimedia.org/wiki/File:Niels_Larsen_Stevns-_Spedalske.jpg - Gunnar Bach Pedersen</a:t>
            </a:r>
          </a:p>
          <a:p>
            <a:pPr>
              <a:buNone/>
            </a:pPr>
            <a:endParaRPr lang="en-US" sz="1600" dirty="0"/>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The Dove Returning to Noah  --  Emile </a:t>
            </a:r>
            <a:r>
              <a:rPr lang="en-US" sz="1600" dirty="0" err="1">
                <a:solidFill>
                  <a:schemeClr val="tx1">
                    <a:lumMod val="95000"/>
                  </a:schemeClr>
                </a:solidFill>
              </a:rPr>
              <a:t>Aebischer</a:t>
            </a:r>
            <a:r>
              <a:rPr lang="en-US" sz="1600" dirty="0">
                <a:solidFill>
                  <a:schemeClr val="tx1">
                    <a:lumMod val="95000"/>
                  </a:schemeClr>
                </a:solidFill>
              </a:rPr>
              <a:t>, Parish Church, Gruyeres, Switzerland</a:t>
            </a:r>
          </a:p>
        </p:txBody>
      </p:sp>
      <p:pic>
        <p:nvPicPr>
          <p:cNvPr id="4" name="Picture 3">
            <a:extLst>
              <a:ext uri="{FF2B5EF4-FFF2-40B4-BE49-F238E27FC236}">
                <a16:creationId xmlns:a16="http://schemas.microsoft.com/office/drawing/2014/main" id="{C525B22B-31DE-4099-B585-8DE99D817E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13304" y="152400"/>
            <a:ext cx="8702297" cy="6040418"/>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10400" cy="1754326"/>
          </a:xfrm>
          <a:prstGeom prst="rect">
            <a:avLst/>
          </a:prstGeom>
        </p:spPr>
        <p:txBody>
          <a:bodyPr wrap="square">
            <a:spAutoFit/>
          </a:bodyPr>
          <a:lstStyle/>
          <a:p>
            <a:r>
              <a:rPr lang="en-US" sz="3600" dirty="0"/>
              <a:t>I have set my bow in the clouds, </a:t>
            </a:r>
          </a:p>
          <a:p>
            <a:r>
              <a:rPr lang="en-US" sz="3600" dirty="0"/>
              <a:t>and it shall be a sign of the covenant between me and the earth."</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9:13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638800"/>
            <a:ext cx="1828800" cy="1077218"/>
          </a:xfrm>
          <a:prstGeom prst="rect">
            <a:avLst/>
          </a:prstGeom>
          <a:noFill/>
        </p:spPr>
        <p:txBody>
          <a:bodyPr wrap="square" rtlCol="0">
            <a:spAutoFit/>
          </a:bodyPr>
          <a:lstStyle/>
          <a:p>
            <a:pPr algn="ctr"/>
            <a:r>
              <a:rPr lang="en-US" sz="1600" dirty="0">
                <a:solidFill>
                  <a:schemeClr val="tx1">
                    <a:lumMod val="95000"/>
                  </a:schemeClr>
                </a:solidFill>
              </a:rPr>
              <a:t>Rainbow Covenant</a:t>
            </a:r>
          </a:p>
          <a:p>
            <a:pPr algn="ctr"/>
            <a:endParaRPr lang="en-US" sz="1600" dirty="0">
              <a:solidFill>
                <a:schemeClr val="tx1">
                  <a:lumMod val="95000"/>
                </a:schemeClr>
              </a:solidFill>
            </a:endParaRPr>
          </a:p>
          <a:p>
            <a:pPr algn="ctr"/>
            <a:r>
              <a:rPr lang="en-US" sz="1600" dirty="0">
                <a:solidFill>
                  <a:schemeClr val="tx1">
                    <a:lumMod val="95000"/>
                  </a:schemeClr>
                </a:solidFill>
              </a:rPr>
              <a:t>John August Swanson</a:t>
            </a:r>
          </a:p>
        </p:txBody>
      </p:sp>
      <p:pic>
        <p:nvPicPr>
          <p:cNvPr id="2" name="Picture 1">
            <a:extLst>
              <a:ext uri="{FF2B5EF4-FFF2-40B4-BE49-F238E27FC236}">
                <a16:creationId xmlns:a16="http://schemas.microsoft.com/office/drawing/2014/main" id="{4C0DD9F1-92FC-4B83-AD71-2806FD5134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3503"/>
            <a:ext cx="7010400" cy="6849242"/>
          </a:xfrm>
          <a:prstGeom prst="rect">
            <a:avLst/>
          </a:prstGeom>
        </p:spPr>
      </p:pic>
    </p:spTree>
    <p:extLst>
      <p:ext uri="{BB962C8B-B14F-4D97-AF65-F5344CB8AC3E}">
        <p14:creationId xmlns:p14="http://schemas.microsoft.com/office/powerpoint/2010/main" val="118641959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Noah's Ark Icon  --  Natalia </a:t>
            </a:r>
            <a:r>
              <a:rPr lang="en-US" sz="1600" dirty="0" err="1">
                <a:solidFill>
                  <a:schemeClr val="tx1">
                    <a:lumMod val="95000"/>
                  </a:schemeClr>
                </a:solidFill>
              </a:rPr>
              <a:t>Ermakova</a:t>
            </a:r>
            <a:r>
              <a:rPr lang="en-US" sz="1600" dirty="0">
                <a:solidFill>
                  <a:schemeClr val="tx1">
                    <a:lumMod val="95000"/>
                  </a:schemeClr>
                </a:solidFill>
              </a:rPr>
              <a:t>, St Nicholas Russian Orthodox Church, Amsterdam</a:t>
            </a:r>
          </a:p>
        </p:txBody>
      </p:sp>
      <p:pic>
        <p:nvPicPr>
          <p:cNvPr id="3" name="Picture 2">
            <a:extLst>
              <a:ext uri="{FF2B5EF4-FFF2-40B4-BE49-F238E27FC236}">
                <a16:creationId xmlns:a16="http://schemas.microsoft.com/office/drawing/2014/main" id="{DDAF98E7-B3CB-480D-9867-93D3E29E1E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67734"/>
            <a:ext cx="7848600" cy="6104467"/>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1"/>
            <a:ext cx="6324600" cy="1200329"/>
          </a:xfrm>
          <a:prstGeom prst="rect">
            <a:avLst/>
          </a:prstGeom>
        </p:spPr>
        <p:txBody>
          <a:bodyPr wrap="square">
            <a:spAutoFit/>
          </a:bodyPr>
          <a:lstStyle/>
          <a:p>
            <a:r>
              <a:rPr lang="en-US" sz="3600" dirty="0"/>
              <a:t>All the paths of the LORD are steadfast love and faithfulness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25:10</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1842F-0B2C-4C72-853A-5195E09EEE32}"/>
              </a:ext>
            </a:extLst>
          </p:cNvPr>
          <p:cNvPicPr>
            <a:picLocks noChangeAspect="1"/>
          </p:cNvPicPr>
          <p:nvPr/>
        </p:nvPicPr>
        <p:blipFill>
          <a:blip r:embed="rId2"/>
          <a:stretch>
            <a:fillRect/>
          </a:stretch>
        </p:blipFill>
        <p:spPr>
          <a:xfrm>
            <a:off x="1992316" y="304800"/>
            <a:ext cx="8142285" cy="5791200"/>
          </a:xfrm>
          <a:prstGeom prst="rect">
            <a:avLst/>
          </a:prstGeom>
        </p:spPr>
      </p:pic>
      <p:sp>
        <p:nvSpPr>
          <p:cNvPr id="4" name="TextBox 3"/>
          <p:cNvSpPr txBox="1"/>
          <p:nvPr/>
        </p:nvSpPr>
        <p:spPr>
          <a:xfrm>
            <a:off x="2133600" y="6290846"/>
            <a:ext cx="7924800" cy="338554"/>
          </a:xfrm>
          <a:prstGeom prst="rect">
            <a:avLst/>
          </a:prstGeom>
          <a:noFill/>
        </p:spPr>
        <p:txBody>
          <a:bodyPr wrap="square" rtlCol="0">
            <a:spAutoFit/>
          </a:bodyPr>
          <a:lstStyle/>
          <a:p>
            <a:pPr algn="ctr"/>
            <a:r>
              <a:rPr lang="en-US" sz="1600" dirty="0">
                <a:solidFill>
                  <a:schemeClr val="tx1">
                    <a:lumMod val="95000"/>
                  </a:schemeClr>
                </a:solidFill>
              </a:rPr>
              <a:t>This is the Way to God  --  Doi Inthanon National Park, Thailand</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6629400" cy="1754326"/>
          </a:xfrm>
          <a:prstGeom prst="rect">
            <a:avLst/>
          </a:prstGeom>
        </p:spPr>
        <p:txBody>
          <a:bodyPr wrap="square">
            <a:spAutoFit/>
          </a:bodyPr>
          <a:lstStyle/>
          <a:p>
            <a:r>
              <a:rPr lang="en-US" sz="3600" dirty="0"/>
              <a:t>God waited patiently in the days of Noah … And baptism, which this prefigured, now saves you.</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Peter 3:20b, 21a</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1591</TotalTime>
  <Words>722</Words>
  <Application>Microsoft Office PowerPoint</Application>
  <PresentationFormat>Widescreen</PresentationFormat>
  <Paragraphs>78</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First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in Lent</dc:title>
  <dc:creator>Anne</dc:creator>
  <cp:lastModifiedBy>Anne Richardson</cp:lastModifiedBy>
  <cp:revision>105</cp:revision>
  <dcterms:created xsi:type="dcterms:W3CDTF">2016-08-31T16:46:43Z</dcterms:created>
  <dcterms:modified xsi:type="dcterms:W3CDTF">2022-10-22T18:24:56Z</dcterms:modified>
</cp:coreProperties>
</file>