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2"/>
  </p:notesMasterIdLst>
  <p:sldIdLst>
    <p:sldId id="256" r:id="rId2"/>
    <p:sldId id="282" r:id="rId3"/>
    <p:sldId id="413" r:id="rId4"/>
    <p:sldId id="382" r:id="rId5"/>
    <p:sldId id="383" r:id="rId6"/>
    <p:sldId id="384" r:id="rId7"/>
    <p:sldId id="385" r:id="rId8"/>
    <p:sldId id="386" r:id="rId9"/>
    <p:sldId id="409" r:id="rId10"/>
    <p:sldId id="412" r:id="rId11"/>
    <p:sldId id="415" r:id="rId12"/>
    <p:sldId id="391" r:id="rId13"/>
    <p:sldId id="392" r:id="rId14"/>
    <p:sldId id="393" r:id="rId15"/>
    <p:sldId id="394" r:id="rId16"/>
    <p:sldId id="395" r:id="rId17"/>
    <p:sldId id="398" r:id="rId18"/>
    <p:sldId id="414" r:id="rId19"/>
    <p:sldId id="397" r:id="rId20"/>
    <p:sldId id="396" r:id="rId21"/>
    <p:sldId id="399" r:id="rId22"/>
    <p:sldId id="400" r:id="rId23"/>
    <p:sldId id="401" r:id="rId24"/>
    <p:sldId id="402" r:id="rId25"/>
    <p:sldId id="403" r:id="rId26"/>
    <p:sldId id="416" r:id="rId27"/>
    <p:sldId id="408" r:id="rId28"/>
    <p:sldId id="405" r:id="rId29"/>
    <p:sldId id="407" r:id="rId30"/>
    <p:sldId id="29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3C2C4"/>
    <a:srgbClr val="40697F"/>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3899" autoAdjust="0"/>
  </p:normalViewPr>
  <p:slideViewPr>
    <p:cSldViewPr>
      <p:cViewPr varScale="1">
        <p:scale>
          <a:sx n="75" d="100"/>
          <a:sy n="75" d="100"/>
        </p:scale>
        <p:origin x="878" y="43"/>
      </p:cViewPr>
      <p:guideLst>
        <p:guide orient="horz" pos="2160"/>
        <p:guide pos="3840"/>
      </p:guideLst>
    </p:cSldViewPr>
  </p:slideViewPr>
  <p:outlineViewPr>
    <p:cViewPr>
      <p:scale>
        <a:sx n="33" d="100"/>
        <a:sy n="33" d="100"/>
      </p:scale>
      <p:origin x="0" y="-3176"/>
    </p:cViewPr>
  </p:outlin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8800" dirty="0"/>
              <a:t>First Sunday after Christmas Day</a:t>
            </a:r>
          </a:p>
        </p:txBody>
      </p:sp>
      <p:sp>
        <p:nvSpPr>
          <p:cNvPr id="3" name="Subtitle 2"/>
          <p:cNvSpPr>
            <a:spLocks noGrp="1"/>
          </p:cNvSpPr>
          <p:nvPr>
            <p:ph type="subTitle" idx="1"/>
          </p:nvPr>
        </p:nvSpPr>
        <p:spPr>
          <a:xfrm>
            <a:off x="2933700" y="3505200"/>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1752600" y="4114800"/>
            <a:ext cx="2362200" cy="1569660"/>
          </a:xfrm>
          <a:prstGeom prst="rect">
            <a:avLst/>
          </a:prstGeom>
          <a:solidFill>
            <a:srgbClr val="C3C2C4">
              <a:alpha val="80000"/>
            </a:srgbClr>
          </a:solidFill>
        </p:spPr>
        <p:txBody>
          <a:bodyPr wrap="square">
            <a:spAutoFit/>
          </a:bodyPr>
          <a:lstStyle/>
          <a:p>
            <a:pPr algn="ctr"/>
            <a:r>
              <a:rPr lang="fi-FI" sz="2400" dirty="0">
                <a:solidFill>
                  <a:schemeClr val="bg1"/>
                </a:solidFill>
              </a:rPr>
              <a:t>Isaiah 61:10-62:3</a:t>
            </a:r>
          </a:p>
          <a:p>
            <a:pPr algn="ctr"/>
            <a:r>
              <a:rPr lang="fi-FI" sz="2400" dirty="0">
                <a:solidFill>
                  <a:schemeClr val="bg1"/>
                </a:solidFill>
              </a:rPr>
              <a:t>Psalm 148</a:t>
            </a:r>
          </a:p>
          <a:p>
            <a:pPr algn="ctr"/>
            <a:r>
              <a:rPr lang="fi-FI" sz="2400" dirty="0">
                <a:solidFill>
                  <a:schemeClr val="bg1"/>
                </a:solidFill>
              </a:rPr>
              <a:t>Galatians 4:4-7</a:t>
            </a:r>
          </a:p>
          <a:p>
            <a:pPr algn="ctr"/>
            <a:r>
              <a:rPr lang="fi-FI" sz="2400" dirty="0">
                <a:solidFill>
                  <a:schemeClr val="bg1"/>
                </a:solidFill>
              </a:rPr>
              <a:t>Luke 2:22-40</a:t>
            </a:r>
            <a:r>
              <a:rPr lang="sv-SE" sz="2400" dirty="0"/>
              <a:t> </a:t>
            </a:r>
            <a:r>
              <a:rPr lang="en-US" sz="24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029BDA-48FA-43BA-B8F0-975C4B56F6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98019" y="457200"/>
            <a:ext cx="3672469" cy="5791200"/>
          </a:xfrm>
          <a:prstGeom prst="rect">
            <a:avLst/>
          </a:prstGeom>
        </p:spPr>
      </p:pic>
      <p:sp>
        <p:nvSpPr>
          <p:cNvPr id="4" name="Rectangle 3">
            <a:extLst>
              <a:ext uri="{FF2B5EF4-FFF2-40B4-BE49-F238E27FC236}">
                <a16:creationId xmlns:a16="http://schemas.microsoft.com/office/drawing/2014/main" id="{5CACCDFE-EEB8-4C45-B8D6-CFBA54A60379}"/>
              </a:ext>
            </a:extLst>
          </p:cNvPr>
          <p:cNvSpPr/>
          <p:nvPr/>
        </p:nvSpPr>
        <p:spPr>
          <a:xfrm>
            <a:off x="1981200" y="4419601"/>
            <a:ext cx="2057400" cy="1569660"/>
          </a:xfrm>
          <a:prstGeom prst="rect">
            <a:avLst/>
          </a:prstGeom>
        </p:spPr>
        <p:txBody>
          <a:bodyPr wrap="square">
            <a:spAutoFit/>
          </a:bodyPr>
          <a:lstStyle/>
          <a:p>
            <a:pPr algn="ctr"/>
            <a:r>
              <a:rPr lang="en-US" sz="1600" dirty="0">
                <a:solidFill>
                  <a:schemeClr val="tx1">
                    <a:lumMod val="95000"/>
                  </a:schemeClr>
                </a:solidFill>
              </a:rPr>
              <a:t>Presentation in the Temple</a:t>
            </a:r>
          </a:p>
          <a:p>
            <a:pPr algn="ctr"/>
            <a:endParaRPr lang="en-US" sz="1600" dirty="0">
              <a:solidFill>
                <a:schemeClr val="tx1">
                  <a:lumMod val="95000"/>
                </a:schemeClr>
              </a:solidFill>
            </a:endParaRPr>
          </a:p>
          <a:p>
            <a:pPr algn="ctr"/>
            <a:r>
              <a:rPr lang="en-US" sz="1600" dirty="0" err="1">
                <a:solidFill>
                  <a:schemeClr val="tx1">
                    <a:lumMod val="95000"/>
                  </a:schemeClr>
                </a:solidFill>
              </a:rPr>
              <a:t>Keur</a:t>
            </a:r>
            <a:r>
              <a:rPr lang="en-US" sz="1600" dirty="0">
                <a:solidFill>
                  <a:schemeClr val="tx1">
                    <a:lumMod val="95000"/>
                  </a:schemeClr>
                </a:solidFill>
              </a:rPr>
              <a:t> Moussa Abbey</a:t>
            </a:r>
          </a:p>
          <a:p>
            <a:pPr algn="ctr"/>
            <a:r>
              <a:rPr lang="en-US" sz="1600" dirty="0" err="1">
                <a:solidFill>
                  <a:schemeClr val="tx1">
                    <a:lumMod val="95000"/>
                  </a:schemeClr>
                </a:solidFill>
              </a:rPr>
              <a:t>Keur</a:t>
            </a:r>
            <a:r>
              <a:rPr lang="en-US" sz="1600" dirty="0">
                <a:solidFill>
                  <a:schemeClr val="tx1">
                    <a:lumMod val="95000"/>
                  </a:schemeClr>
                </a:solidFill>
              </a:rPr>
              <a:t> Moussa,</a:t>
            </a:r>
          </a:p>
          <a:p>
            <a:pPr algn="ctr"/>
            <a:r>
              <a:rPr lang="en-US" sz="1600" dirty="0">
                <a:solidFill>
                  <a:schemeClr val="tx1">
                    <a:lumMod val="95000"/>
                  </a:schemeClr>
                </a:solidFill>
              </a:rPr>
              <a:t>Senegal</a:t>
            </a:r>
          </a:p>
        </p:txBody>
      </p:sp>
    </p:spTree>
    <p:extLst>
      <p:ext uri="{BB962C8B-B14F-4D97-AF65-F5344CB8AC3E}">
        <p14:creationId xmlns:p14="http://schemas.microsoft.com/office/powerpoint/2010/main" val="840012510"/>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ACCDFE-EEB8-4C45-B8D6-CFBA54A60379}"/>
              </a:ext>
            </a:extLst>
          </p:cNvPr>
          <p:cNvSpPr/>
          <p:nvPr/>
        </p:nvSpPr>
        <p:spPr>
          <a:xfrm>
            <a:off x="2209800" y="6412468"/>
            <a:ext cx="8077200" cy="338554"/>
          </a:xfrm>
          <a:prstGeom prst="rect">
            <a:avLst/>
          </a:prstGeom>
        </p:spPr>
        <p:txBody>
          <a:bodyPr wrap="square">
            <a:spAutoFit/>
          </a:bodyPr>
          <a:lstStyle/>
          <a:p>
            <a:pPr algn="ctr"/>
            <a:r>
              <a:rPr lang="en-US" sz="1600" dirty="0">
                <a:solidFill>
                  <a:schemeClr val="tx1">
                    <a:lumMod val="95000"/>
                  </a:schemeClr>
                </a:solidFill>
              </a:rPr>
              <a:t>Presentation of Christ in the Temple  --  Kelly Latimore, Longview, TX</a:t>
            </a:r>
          </a:p>
        </p:txBody>
      </p:sp>
      <p:pic>
        <p:nvPicPr>
          <p:cNvPr id="1026" name="Picture 2" descr="Title: La presentaciÃ³n de Cristo en el templo&#10;[Click for larger image view]">
            <a:extLst>
              <a:ext uri="{FF2B5EF4-FFF2-40B4-BE49-F238E27FC236}">
                <a16:creationId xmlns:a16="http://schemas.microsoft.com/office/drawing/2014/main" id="{2C2C8A43-A543-442D-9868-0639AD7E19E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81200" y="0"/>
            <a:ext cx="8280982"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337417"/>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944469"/>
            <a:ext cx="7696200" cy="2308324"/>
          </a:xfrm>
          <a:prstGeom prst="rect">
            <a:avLst/>
          </a:prstGeom>
        </p:spPr>
        <p:txBody>
          <a:bodyPr wrap="square">
            <a:spAutoFit/>
          </a:bodyPr>
          <a:lstStyle/>
          <a:p>
            <a:r>
              <a:rPr lang="en-US" sz="3600" dirty="0"/>
              <a:t>Guided by the Spirit, Simeon came into the temple; and when the parents brought in the child Jesus, to do for him what was customary under the law,</a:t>
            </a:r>
            <a:endParaRPr lang="en-US" sz="3600" dirty="0">
              <a:cs typeface="Arial" pitchFamily="34" charset="0"/>
            </a:endParaRPr>
          </a:p>
        </p:txBody>
      </p:sp>
      <p:sp>
        <p:nvSpPr>
          <p:cNvPr id="5" name="TextBox 4"/>
          <p:cNvSpPr txBox="1"/>
          <p:nvPr/>
        </p:nvSpPr>
        <p:spPr>
          <a:xfrm>
            <a:off x="6019800" y="4953001"/>
            <a:ext cx="3352800" cy="461665"/>
          </a:xfrm>
          <a:prstGeom prst="rect">
            <a:avLst/>
          </a:prstGeom>
          <a:noFill/>
        </p:spPr>
        <p:txBody>
          <a:bodyPr wrap="square" rtlCol="0">
            <a:spAutoFit/>
          </a:bodyPr>
          <a:lstStyle/>
          <a:p>
            <a:pPr algn="ctr"/>
            <a:r>
              <a:rPr lang="en-US" sz="2400" dirty="0">
                <a:solidFill>
                  <a:schemeClr val="tx1">
                    <a:lumMod val="95000"/>
                  </a:schemeClr>
                </a:solidFill>
              </a:rPr>
              <a:t>Luke 2:27</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Presentation in the Temple Tapestry  --  Abbey of St. </a:t>
            </a:r>
            <a:r>
              <a:rPr lang="en-US" sz="1600" dirty="0" err="1">
                <a:solidFill>
                  <a:schemeClr val="tx1">
                    <a:lumMod val="95000"/>
                  </a:schemeClr>
                </a:solidFill>
              </a:rPr>
              <a:t>Walburga</a:t>
            </a:r>
            <a:r>
              <a:rPr lang="en-US" sz="1600" dirty="0">
                <a:solidFill>
                  <a:schemeClr val="tx1">
                    <a:lumMod val="95000"/>
                  </a:schemeClr>
                </a:solidFill>
              </a:rPr>
              <a:t>, Virginia Dale, CO</a:t>
            </a:r>
          </a:p>
        </p:txBody>
      </p:sp>
      <p:pic>
        <p:nvPicPr>
          <p:cNvPr id="2" name="Picture 1">
            <a:extLst>
              <a:ext uri="{FF2B5EF4-FFF2-40B4-BE49-F238E27FC236}">
                <a16:creationId xmlns:a16="http://schemas.microsoft.com/office/drawing/2014/main" id="{11B80364-48E6-49FB-8655-880FABFDB4E2}"/>
              </a:ext>
            </a:extLst>
          </p:cNvPr>
          <p:cNvPicPr>
            <a:picLocks noChangeAspect="1"/>
          </p:cNvPicPr>
          <p:nvPr/>
        </p:nvPicPr>
        <p:blipFill>
          <a:blip r:embed="rId2"/>
          <a:stretch>
            <a:fillRect/>
          </a:stretch>
        </p:blipFill>
        <p:spPr>
          <a:xfrm>
            <a:off x="1676401" y="94108"/>
            <a:ext cx="8903135" cy="6154292"/>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086600" cy="2308324"/>
          </a:xfrm>
          <a:prstGeom prst="rect">
            <a:avLst/>
          </a:prstGeom>
        </p:spPr>
        <p:txBody>
          <a:bodyPr wrap="square">
            <a:spAutoFit/>
          </a:bodyPr>
          <a:lstStyle/>
          <a:p>
            <a:r>
              <a:rPr lang="en-US" sz="3600" dirty="0"/>
              <a:t>Simeon took him in his arms and praised God, saying, "Master, now you are dismissing your servant in peace, according to your word;</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2:28-29</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3200" y="6248400"/>
            <a:ext cx="6858000" cy="338554"/>
          </a:xfrm>
          <a:prstGeom prst="rect">
            <a:avLst/>
          </a:prstGeom>
          <a:noFill/>
        </p:spPr>
        <p:txBody>
          <a:bodyPr wrap="square" rtlCol="0">
            <a:spAutoFit/>
          </a:bodyPr>
          <a:lstStyle/>
          <a:p>
            <a:pPr algn="ctr"/>
            <a:r>
              <a:rPr lang="en-US" sz="1600" dirty="0">
                <a:solidFill>
                  <a:schemeClr val="tx1">
                    <a:lumMod val="95000"/>
                  </a:schemeClr>
                </a:solidFill>
              </a:rPr>
              <a:t>Presentation in the Temple  --  Fra Angelico,  San Marco, Florence, Italy</a:t>
            </a:r>
          </a:p>
        </p:txBody>
      </p:sp>
      <p:pic>
        <p:nvPicPr>
          <p:cNvPr id="2" name="Picture 1">
            <a:extLst>
              <a:ext uri="{FF2B5EF4-FFF2-40B4-BE49-F238E27FC236}">
                <a16:creationId xmlns:a16="http://schemas.microsoft.com/office/drawing/2014/main" id="{A3E87630-ABE1-4312-A447-88F9C01706F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05000" y="456878"/>
            <a:ext cx="8458200" cy="5334322"/>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944469"/>
            <a:ext cx="7467600" cy="1754326"/>
          </a:xfrm>
          <a:prstGeom prst="rect">
            <a:avLst/>
          </a:prstGeom>
        </p:spPr>
        <p:txBody>
          <a:bodyPr wrap="square">
            <a:spAutoFit/>
          </a:bodyPr>
          <a:lstStyle/>
          <a:p>
            <a:r>
              <a:rPr lang="en-US" sz="3600" dirty="0"/>
              <a:t>for my eyes have seen your salvation … a light for revelation to the Gentiles and for glory to your people Israel."</a:t>
            </a:r>
            <a:endParaRPr lang="en-US" sz="3600" dirty="0">
              <a:cs typeface="Arial" pitchFamily="34" charset="0"/>
            </a:endParaRPr>
          </a:p>
        </p:txBody>
      </p:sp>
      <p:sp>
        <p:nvSpPr>
          <p:cNvPr id="5" name="TextBox 4"/>
          <p:cNvSpPr txBox="1"/>
          <p:nvPr/>
        </p:nvSpPr>
        <p:spPr>
          <a:xfrm>
            <a:off x="6096000" y="4495801"/>
            <a:ext cx="3352800" cy="461665"/>
          </a:xfrm>
          <a:prstGeom prst="rect">
            <a:avLst/>
          </a:prstGeom>
          <a:noFill/>
        </p:spPr>
        <p:txBody>
          <a:bodyPr wrap="square" rtlCol="0">
            <a:spAutoFit/>
          </a:bodyPr>
          <a:lstStyle/>
          <a:p>
            <a:pPr algn="ctr"/>
            <a:r>
              <a:rPr lang="en-US" sz="2400" dirty="0">
                <a:solidFill>
                  <a:schemeClr val="tx1">
                    <a:lumMod val="95000"/>
                  </a:schemeClr>
                </a:solidFill>
              </a:rPr>
              <a:t>Luke 2:30, 32</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1122" y="4724400"/>
            <a:ext cx="1676400" cy="1815882"/>
          </a:xfrm>
          <a:prstGeom prst="rect">
            <a:avLst/>
          </a:prstGeom>
          <a:noFill/>
        </p:spPr>
        <p:txBody>
          <a:bodyPr wrap="square" rtlCol="0">
            <a:spAutoFit/>
          </a:bodyPr>
          <a:lstStyle/>
          <a:p>
            <a:pPr algn="ctr"/>
            <a:r>
              <a:rPr lang="en-US" sz="1600" dirty="0">
                <a:solidFill>
                  <a:schemeClr val="tx1">
                    <a:lumMod val="95000"/>
                  </a:schemeClr>
                </a:solidFill>
              </a:rPr>
              <a:t>Simeon’s Song of Praise</a:t>
            </a:r>
          </a:p>
          <a:p>
            <a:pPr algn="ctr"/>
            <a:endParaRPr lang="en-US" sz="1600" dirty="0">
              <a:solidFill>
                <a:schemeClr val="tx1">
                  <a:lumMod val="95000"/>
                </a:schemeClr>
              </a:solidFill>
            </a:endParaRPr>
          </a:p>
          <a:p>
            <a:pPr algn="ctr"/>
            <a:r>
              <a:rPr lang="en-US" sz="1600" dirty="0" err="1">
                <a:solidFill>
                  <a:schemeClr val="tx1">
                    <a:lumMod val="95000"/>
                  </a:schemeClr>
                </a:solidFill>
              </a:rPr>
              <a:t>Aert</a:t>
            </a:r>
            <a:r>
              <a:rPr lang="en-US" sz="1600" dirty="0">
                <a:solidFill>
                  <a:schemeClr val="tx1">
                    <a:lumMod val="95000"/>
                  </a:schemeClr>
                </a:solidFill>
              </a:rPr>
              <a:t> de Gelder </a:t>
            </a:r>
          </a:p>
          <a:p>
            <a:pPr algn="ctr"/>
            <a:r>
              <a:rPr lang="en-US" sz="1600" dirty="0" err="1">
                <a:solidFill>
                  <a:schemeClr val="tx1">
                    <a:lumMod val="95000"/>
                  </a:schemeClr>
                </a:solidFill>
              </a:rPr>
              <a:t>Mauritshuis</a:t>
            </a:r>
            <a:r>
              <a:rPr lang="en-US" sz="1600" dirty="0">
                <a:solidFill>
                  <a:schemeClr val="tx1">
                    <a:lumMod val="95000"/>
                  </a:schemeClr>
                </a:solidFill>
              </a:rPr>
              <a:t> </a:t>
            </a:r>
          </a:p>
          <a:p>
            <a:pPr algn="ctr"/>
            <a:r>
              <a:rPr lang="en-US" sz="1600" dirty="0">
                <a:solidFill>
                  <a:schemeClr val="tx1">
                    <a:lumMod val="95000"/>
                  </a:schemeClr>
                </a:solidFill>
              </a:rPr>
              <a:t>The Hague, Netherlands</a:t>
            </a:r>
          </a:p>
        </p:txBody>
      </p:sp>
      <p:pic>
        <p:nvPicPr>
          <p:cNvPr id="2" name="Picture 1">
            <a:extLst>
              <a:ext uri="{FF2B5EF4-FFF2-40B4-BE49-F238E27FC236}">
                <a16:creationId xmlns:a16="http://schemas.microsoft.com/office/drawing/2014/main" id="{965A4B4B-F74C-41D5-881E-FABF5A32D1A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317400" y="110696"/>
            <a:ext cx="7350600" cy="6518705"/>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524000"/>
            <a:ext cx="7467600" cy="2862322"/>
          </a:xfrm>
          <a:prstGeom prst="rect">
            <a:avLst/>
          </a:prstGeom>
        </p:spPr>
        <p:txBody>
          <a:bodyPr wrap="square">
            <a:spAutoFit/>
          </a:bodyPr>
          <a:lstStyle/>
          <a:p>
            <a:r>
              <a:rPr lang="en-US" sz="3600" dirty="0"/>
              <a:t>Then Simeon … said to his mother Mary, "This child is destined for the falling and the rising of many in Israel, and to be a sign that will be opposed …</a:t>
            </a:r>
          </a:p>
          <a:p>
            <a:endParaRPr lang="en-US" sz="3600" dirty="0"/>
          </a:p>
        </p:txBody>
      </p:sp>
      <p:sp>
        <p:nvSpPr>
          <p:cNvPr id="5" name="TextBox 4"/>
          <p:cNvSpPr txBox="1"/>
          <p:nvPr/>
        </p:nvSpPr>
        <p:spPr>
          <a:xfrm>
            <a:off x="5715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2:34</a:t>
            </a:r>
          </a:p>
        </p:txBody>
      </p:sp>
    </p:spTree>
    <p:extLst>
      <p:ext uri="{BB962C8B-B14F-4D97-AF65-F5344CB8AC3E}">
        <p14:creationId xmlns:p14="http://schemas.microsoft.com/office/powerpoint/2010/main" val="2134547483"/>
      </p:ext>
    </p:extLst>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905000"/>
            <a:ext cx="7086600" cy="1754326"/>
          </a:xfrm>
          <a:prstGeom prst="rect">
            <a:avLst/>
          </a:prstGeom>
        </p:spPr>
        <p:txBody>
          <a:bodyPr wrap="square">
            <a:spAutoFit/>
          </a:bodyPr>
          <a:lstStyle/>
          <a:p>
            <a:r>
              <a:rPr lang="en-US" sz="3600" dirty="0"/>
              <a:t>so that the inner thoughts of many will be revealed--and a sword will pierce your own soul too."</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2:35</a:t>
            </a:r>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0"/>
            <a:ext cx="6629400" cy="1754326"/>
          </a:xfrm>
          <a:prstGeom prst="rect">
            <a:avLst/>
          </a:prstGeom>
        </p:spPr>
        <p:txBody>
          <a:bodyPr wrap="square">
            <a:spAutoFit/>
          </a:bodyPr>
          <a:lstStyle/>
          <a:p>
            <a:r>
              <a:rPr lang="en-US" sz="3600" dirty="0"/>
              <a:t>For as the earth brings forth its shoots, and as a garden causes what is sown in it to spring up, </a:t>
            </a:r>
            <a:endParaRPr lang="en-US" sz="3600" dirty="0">
              <a:cs typeface="Arial" pitchFamily="34" charset="0"/>
            </a:endParaRPr>
          </a:p>
        </p:txBody>
      </p:sp>
      <p:sp>
        <p:nvSpPr>
          <p:cNvPr id="4" name="TextBox 3"/>
          <p:cNvSpPr txBox="1"/>
          <p:nvPr/>
        </p:nvSpPr>
        <p:spPr>
          <a:xfrm>
            <a:off x="5715000" y="4724401"/>
            <a:ext cx="3352800" cy="461665"/>
          </a:xfrm>
          <a:prstGeom prst="rect">
            <a:avLst/>
          </a:prstGeom>
          <a:noFill/>
        </p:spPr>
        <p:txBody>
          <a:bodyPr wrap="square" rtlCol="0">
            <a:spAutoFit/>
          </a:bodyPr>
          <a:lstStyle/>
          <a:p>
            <a:pPr algn="ctr"/>
            <a:r>
              <a:rPr lang="en-US" sz="2400" dirty="0">
                <a:solidFill>
                  <a:schemeClr val="tx1">
                    <a:lumMod val="95000"/>
                  </a:schemeClr>
                </a:solidFill>
              </a:rPr>
              <a:t>Isaiah 61:11a</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059740"/>
            <a:ext cx="1828800" cy="1569660"/>
          </a:xfrm>
          <a:prstGeom prst="rect">
            <a:avLst/>
          </a:prstGeom>
          <a:noFill/>
        </p:spPr>
        <p:txBody>
          <a:bodyPr wrap="square" rtlCol="0">
            <a:spAutoFit/>
          </a:bodyPr>
          <a:lstStyle/>
          <a:p>
            <a:pPr algn="ctr"/>
            <a:r>
              <a:rPr lang="en-US" sz="1600" dirty="0">
                <a:solidFill>
                  <a:schemeClr val="tx1">
                    <a:lumMod val="95000"/>
                  </a:schemeClr>
                </a:solidFill>
              </a:rPr>
              <a:t>Presentation in the Temple, detail</a:t>
            </a:r>
          </a:p>
          <a:p>
            <a:pPr algn="ctr"/>
            <a:endParaRPr lang="en-US" sz="1600" dirty="0">
              <a:solidFill>
                <a:schemeClr val="tx1">
                  <a:lumMod val="95000"/>
                </a:schemeClr>
              </a:solidFill>
            </a:endParaRPr>
          </a:p>
          <a:p>
            <a:pPr algn="ctr"/>
            <a:r>
              <a:rPr lang="en-US" sz="1600" dirty="0">
                <a:solidFill>
                  <a:schemeClr val="tx1">
                    <a:lumMod val="95000"/>
                  </a:schemeClr>
                </a:solidFill>
              </a:rPr>
              <a:t>Andrea Mantegna </a:t>
            </a:r>
            <a:r>
              <a:rPr lang="en-US" sz="1600" dirty="0" err="1">
                <a:solidFill>
                  <a:schemeClr val="tx1">
                    <a:lumMod val="95000"/>
                  </a:schemeClr>
                </a:solidFill>
              </a:rPr>
              <a:t>Gemaldegalerie</a:t>
            </a:r>
            <a:r>
              <a:rPr lang="en-US" sz="1600" dirty="0">
                <a:solidFill>
                  <a:schemeClr val="tx1">
                    <a:lumMod val="95000"/>
                  </a:schemeClr>
                </a:solidFill>
              </a:rPr>
              <a:t> Berlin, Germany</a:t>
            </a:r>
          </a:p>
        </p:txBody>
      </p:sp>
      <p:pic>
        <p:nvPicPr>
          <p:cNvPr id="2" name="Picture 1">
            <a:extLst>
              <a:ext uri="{FF2B5EF4-FFF2-40B4-BE49-F238E27FC236}">
                <a16:creationId xmlns:a16="http://schemas.microsoft.com/office/drawing/2014/main" id="{A5639769-3545-48B1-84FB-89FCE8FEB8D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38600" y="25400"/>
            <a:ext cx="6096000" cy="6773334"/>
          </a:xfrm>
          <a:prstGeom prst="rect">
            <a:avLst/>
          </a:prstGeom>
        </p:spPr>
      </p:pic>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676400"/>
            <a:ext cx="7467600" cy="2308324"/>
          </a:xfrm>
          <a:prstGeom prst="rect">
            <a:avLst/>
          </a:prstGeom>
        </p:spPr>
        <p:txBody>
          <a:bodyPr wrap="square">
            <a:spAutoFit/>
          </a:bodyPr>
          <a:lstStyle/>
          <a:p>
            <a:r>
              <a:rPr lang="en-US" sz="3600" dirty="0"/>
              <a:t>There was also a prophet, Anna … She was of a great age … She never left the temple but worshiped there with fasting and prayer night and day.</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2:36a, 37b</a:t>
            </a:r>
          </a:p>
        </p:txBody>
      </p:sp>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135940"/>
            <a:ext cx="2209800" cy="1569660"/>
          </a:xfrm>
          <a:prstGeom prst="rect">
            <a:avLst/>
          </a:prstGeom>
          <a:noFill/>
        </p:spPr>
        <p:txBody>
          <a:bodyPr wrap="square" rtlCol="0">
            <a:spAutoFit/>
          </a:bodyPr>
          <a:lstStyle/>
          <a:p>
            <a:pPr algn="ctr"/>
            <a:r>
              <a:rPr lang="en-US" sz="1600" dirty="0">
                <a:solidFill>
                  <a:schemeClr val="tx1">
                    <a:lumMod val="95000"/>
                  </a:schemeClr>
                </a:solidFill>
              </a:rPr>
              <a:t>The Prophetess Anna</a:t>
            </a:r>
          </a:p>
          <a:p>
            <a:pPr algn="ctr"/>
            <a:endParaRPr lang="en-US" sz="1600" dirty="0">
              <a:solidFill>
                <a:schemeClr val="tx1">
                  <a:lumMod val="95000"/>
                </a:schemeClr>
              </a:solidFill>
            </a:endParaRPr>
          </a:p>
          <a:p>
            <a:pPr algn="ctr"/>
            <a:r>
              <a:rPr lang="en-US" sz="1600" dirty="0">
                <a:solidFill>
                  <a:schemeClr val="tx1">
                    <a:lumMod val="95000"/>
                  </a:schemeClr>
                </a:solidFill>
              </a:rPr>
              <a:t>Rembrandt</a:t>
            </a:r>
          </a:p>
          <a:p>
            <a:pPr algn="ctr"/>
            <a:r>
              <a:rPr lang="en-US" sz="1600" dirty="0" err="1">
                <a:solidFill>
                  <a:schemeClr val="tx1">
                    <a:lumMod val="95000"/>
                  </a:schemeClr>
                </a:solidFill>
              </a:rPr>
              <a:t>Kunsthistorisches</a:t>
            </a:r>
            <a:r>
              <a:rPr lang="en-US" sz="1600" dirty="0">
                <a:solidFill>
                  <a:schemeClr val="tx1">
                    <a:lumMod val="95000"/>
                  </a:schemeClr>
                </a:solidFill>
              </a:rPr>
              <a:t> Museum</a:t>
            </a:r>
          </a:p>
          <a:p>
            <a:pPr algn="ctr"/>
            <a:r>
              <a:rPr lang="en-US" sz="1600" dirty="0">
                <a:solidFill>
                  <a:schemeClr val="tx1">
                    <a:lumMod val="95000"/>
                  </a:schemeClr>
                </a:solidFill>
              </a:rPr>
              <a:t>Vienna, Austria</a:t>
            </a:r>
          </a:p>
        </p:txBody>
      </p:sp>
      <p:pic>
        <p:nvPicPr>
          <p:cNvPr id="3" name="Picture 2">
            <a:extLst>
              <a:ext uri="{FF2B5EF4-FFF2-40B4-BE49-F238E27FC236}">
                <a16:creationId xmlns:a16="http://schemas.microsoft.com/office/drawing/2014/main" id="{52E205C7-C3E0-441F-ACCB-2D86483C09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4401" y="0"/>
            <a:ext cx="5293895" cy="6858000"/>
          </a:xfrm>
          <a:prstGeom prst="rect">
            <a:avLst/>
          </a:prstGeom>
        </p:spPr>
      </p:pic>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At that moment she came, and began to praise God and to speak about the child to all who were looking for the redemption of Jerusalem.</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2:38</a:t>
            </a:r>
          </a:p>
        </p:txBody>
      </p:sp>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382162"/>
            <a:ext cx="2590800" cy="1323439"/>
          </a:xfrm>
          <a:prstGeom prst="rect">
            <a:avLst/>
          </a:prstGeom>
          <a:noFill/>
        </p:spPr>
        <p:txBody>
          <a:bodyPr wrap="square" rtlCol="0">
            <a:spAutoFit/>
          </a:bodyPr>
          <a:lstStyle/>
          <a:p>
            <a:pPr algn="ctr"/>
            <a:r>
              <a:rPr lang="en-US" sz="1600" dirty="0">
                <a:solidFill>
                  <a:schemeClr val="tx1">
                    <a:lumMod val="95000"/>
                  </a:schemeClr>
                </a:solidFill>
              </a:rPr>
              <a:t>Presentation in the Temple</a:t>
            </a:r>
          </a:p>
          <a:p>
            <a:pPr algn="ctr"/>
            <a:endParaRPr lang="en-US" sz="1600" dirty="0">
              <a:solidFill>
                <a:schemeClr val="tx1">
                  <a:lumMod val="95000"/>
                </a:schemeClr>
              </a:solidFill>
            </a:endParaRPr>
          </a:p>
          <a:p>
            <a:pPr algn="ctr"/>
            <a:r>
              <a:rPr lang="en-US" sz="1600" dirty="0">
                <a:solidFill>
                  <a:schemeClr val="tx1">
                    <a:lumMod val="95000"/>
                  </a:schemeClr>
                </a:solidFill>
              </a:rPr>
              <a:t>Attributed to Rembrandt</a:t>
            </a:r>
          </a:p>
          <a:p>
            <a:pPr algn="ctr"/>
            <a:r>
              <a:rPr lang="en-US" sz="1600" dirty="0" err="1">
                <a:solidFill>
                  <a:schemeClr val="tx1">
                    <a:lumMod val="95000"/>
                  </a:schemeClr>
                </a:solidFill>
              </a:rPr>
              <a:t>Kunsthalle</a:t>
            </a:r>
            <a:r>
              <a:rPr lang="en-US" sz="1600" dirty="0">
                <a:solidFill>
                  <a:schemeClr val="tx1">
                    <a:lumMod val="95000"/>
                  </a:schemeClr>
                </a:solidFill>
              </a:rPr>
              <a:t> Museum</a:t>
            </a:r>
          </a:p>
          <a:p>
            <a:pPr algn="ctr"/>
            <a:r>
              <a:rPr lang="en-US" sz="1600" dirty="0">
                <a:solidFill>
                  <a:schemeClr val="tx1">
                    <a:lumMod val="95000"/>
                  </a:schemeClr>
                </a:solidFill>
              </a:rPr>
              <a:t>Hamburg, Germany</a:t>
            </a:r>
          </a:p>
        </p:txBody>
      </p:sp>
      <p:pic>
        <p:nvPicPr>
          <p:cNvPr id="5" name="Picture 4">
            <a:extLst>
              <a:ext uri="{FF2B5EF4-FFF2-40B4-BE49-F238E27FC236}">
                <a16:creationId xmlns:a16="http://schemas.microsoft.com/office/drawing/2014/main" id="{B2517C25-3388-4B13-8129-5EEEE2C467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4400" y="0"/>
            <a:ext cx="5486400" cy="6858000"/>
          </a:xfrm>
          <a:prstGeom prst="rect">
            <a:avLst/>
          </a:prstGeom>
        </p:spPr>
      </p:pic>
    </p:spTree>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162800" cy="2398931"/>
          </a:xfrm>
          <a:prstGeom prst="rect">
            <a:avLst/>
          </a:prstGeom>
        </p:spPr>
        <p:txBody>
          <a:bodyPr wrap="square">
            <a:spAutoFit/>
          </a:bodyPr>
          <a:lstStyle/>
          <a:p>
            <a:r>
              <a:rPr lang="en-US" sz="3600" dirty="0"/>
              <a:t>When they had finished everything required by the law of the Lord, they returned to Galilee, to their own town of Nazareth.</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2:39</a:t>
            </a:r>
          </a:p>
        </p:txBody>
      </p:sp>
    </p:spTree>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5152073"/>
            <a:ext cx="1828800" cy="1354217"/>
          </a:xfrm>
          <a:prstGeom prst="rect">
            <a:avLst/>
          </a:prstGeom>
          <a:noFill/>
        </p:spPr>
        <p:txBody>
          <a:bodyPr wrap="square" rtlCol="0">
            <a:spAutoFit/>
          </a:bodyPr>
          <a:lstStyle/>
          <a:p>
            <a:pPr algn="ctr"/>
            <a:r>
              <a:rPr lang="en-US" sz="1600" dirty="0">
                <a:solidFill>
                  <a:schemeClr val="tx1">
                    <a:lumMod val="95000"/>
                  </a:schemeClr>
                </a:solidFill>
              </a:rPr>
              <a:t>The Holy Family</a:t>
            </a:r>
          </a:p>
          <a:p>
            <a:pPr algn="ctr"/>
            <a:endParaRPr lang="en-US" sz="1600" dirty="0">
              <a:solidFill>
                <a:schemeClr val="tx1">
                  <a:lumMod val="95000"/>
                </a:schemeClr>
              </a:solidFill>
            </a:endParaRPr>
          </a:p>
          <a:p>
            <a:pPr algn="ctr"/>
            <a:r>
              <a:rPr lang="en-US" sz="1600" dirty="0">
                <a:solidFill>
                  <a:schemeClr val="tx1">
                    <a:lumMod val="95000"/>
                  </a:schemeClr>
                </a:solidFill>
              </a:rPr>
              <a:t>Basilica of Notre Dame</a:t>
            </a:r>
          </a:p>
          <a:p>
            <a:pPr algn="ctr"/>
            <a:r>
              <a:rPr lang="en-US" sz="1600" dirty="0">
                <a:solidFill>
                  <a:schemeClr val="tx1">
                    <a:lumMod val="95000"/>
                  </a:schemeClr>
                </a:solidFill>
              </a:rPr>
              <a:t>Lujan, Philippines</a:t>
            </a:r>
          </a:p>
        </p:txBody>
      </p:sp>
      <p:pic>
        <p:nvPicPr>
          <p:cNvPr id="5" name="Picture 4">
            <a:extLst>
              <a:ext uri="{FF2B5EF4-FFF2-40B4-BE49-F238E27FC236}">
                <a16:creationId xmlns:a16="http://schemas.microsoft.com/office/drawing/2014/main" id="{952F91B0-A14A-4889-AC27-2C1AC2FFC9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23722" y="0"/>
            <a:ext cx="5453678" cy="6858000"/>
          </a:xfrm>
          <a:prstGeom prst="rect">
            <a:avLst/>
          </a:prstGeom>
        </p:spPr>
      </p:pic>
    </p:spTree>
    <p:extLst>
      <p:ext uri="{BB962C8B-B14F-4D97-AF65-F5344CB8AC3E}">
        <p14:creationId xmlns:p14="http://schemas.microsoft.com/office/powerpoint/2010/main" val="2405142938"/>
      </p:ext>
    </p:extLst>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12468"/>
            <a:ext cx="8763000" cy="338554"/>
          </a:xfrm>
          <a:prstGeom prst="rect">
            <a:avLst/>
          </a:prstGeom>
          <a:noFill/>
        </p:spPr>
        <p:txBody>
          <a:bodyPr wrap="square" rtlCol="0">
            <a:spAutoFit/>
          </a:bodyPr>
          <a:lstStyle/>
          <a:p>
            <a:pPr algn="ctr"/>
            <a:r>
              <a:rPr lang="en-US" sz="1600" dirty="0">
                <a:solidFill>
                  <a:schemeClr val="tx1">
                    <a:lumMod val="95000"/>
                  </a:schemeClr>
                </a:solidFill>
              </a:rPr>
              <a:t>The Holy Family  --  Esteban Murillo, Prado Museum, Madrid, Spain</a:t>
            </a:r>
          </a:p>
        </p:txBody>
      </p:sp>
      <p:pic>
        <p:nvPicPr>
          <p:cNvPr id="2" name="Picture 1">
            <a:extLst>
              <a:ext uri="{FF2B5EF4-FFF2-40B4-BE49-F238E27FC236}">
                <a16:creationId xmlns:a16="http://schemas.microsoft.com/office/drawing/2014/main" id="{A3A97C92-496B-4D28-B76D-6E516A0D5E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81200" y="71438"/>
            <a:ext cx="8382000" cy="6155532"/>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The child grew and became strong, filled with wisdom; and the favor of God was upon him.</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2:40</a:t>
            </a:r>
          </a:p>
        </p:txBody>
      </p:sp>
    </p:spTree>
    <p:extLst>
      <p:ext uri="{BB962C8B-B14F-4D97-AF65-F5344CB8AC3E}">
        <p14:creationId xmlns:p14="http://schemas.microsoft.com/office/powerpoint/2010/main" val="1844325615"/>
      </p:ext>
    </p:extLst>
  </p:cSld>
  <p:clrMapOvr>
    <a:masterClrMapping/>
  </p:clrMapOvr>
  <p:transition advTm="8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Joseph, Jesus and Mary in Nazareth  --  JESUS MAFA</a:t>
            </a:r>
          </a:p>
        </p:txBody>
      </p:sp>
      <p:pic>
        <p:nvPicPr>
          <p:cNvPr id="2" name="Picture 1">
            <a:extLst>
              <a:ext uri="{FF2B5EF4-FFF2-40B4-BE49-F238E27FC236}">
                <a16:creationId xmlns:a16="http://schemas.microsoft.com/office/drawing/2014/main" id="{91774F22-C9B3-4C51-A47E-A26BBA37A55A}"/>
              </a:ext>
            </a:extLst>
          </p:cNvPr>
          <p:cNvPicPr>
            <a:picLocks noChangeAspect="1"/>
          </p:cNvPicPr>
          <p:nvPr/>
        </p:nvPicPr>
        <p:blipFill>
          <a:blip r:embed="rId2"/>
          <a:stretch>
            <a:fillRect/>
          </a:stretch>
        </p:blipFill>
        <p:spPr>
          <a:xfrm>
            <a:off x="1524000" y="152401"/>
            <a:ext cx="9084186" cy="6034495"/>
          </a:xfrm>
          <a:prstGeom prst="rect">
            <a:avLst/>
          </a:prstGeom>
        </p:spPr>
      </p:pic>
    </p:spTree>
    <p:extLst>
      <p:ext uri="{BB962C8B-B14F-4D97-AF65-F5344CB8AC3E}">
        <p14:creationId xmlns:p14="http://schemas.microsoft.com/office/powerpoint/2010/main" val="3836252076"/>
      </p:ext>
    </p:extLst>
  </p:cSld>
  <p:clrMapOvr>
    <a:masterClrMapping/>
  </p:clrMapOvr>
  <p:transition advTm="8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057400"/>
            <a:ext cx="6096000" cy="1754326"/>
          </a:xfrm>
          <a:prstGeom prst="rect">
            <a:avLst/>
          </a:prstGeom>
        </p:spPr>
        <p:txBody>
          <a:bodyPr wrap="square">
            <a:spAutoFit/>
          </a:bodyPr>
          <a:lstStyle/>
          <a:p>
            <a:r>
              <a:rPr lang="en-US" sz="3600" dirty="0"/>
              <a:t>so the Lord GOD will cause righteousness and praise to spring up before all the nations.</a:t>
            </a:r>
            <a:endParaRPr lang="en-US" sz="3600" dirty="0">
              <a:cs typeface="Arial" pitchFamily="34" charset="0"/>
            </a:endParaRPr>
          </a:p>
        </p:txBody>
      </p:sp>
      <p:sp>
        <p:nvSpPr>
          <p:cNvPr id="4" name="TextBox 3"/>
          <p:cNvSpPr txBox="1"/>
          <p:nvPr/>
        </p:nvSpPr>
        <p:spPr>
          <a:xfrm>
            <a:off x="5821017" y="4724401"/>
            <a:ext cx="3352800" cy="461665"/>
          </a:xfrm>
          <a:prstGeom prst="rect">
            <a:avLst/>
          </a:prstGeom>
          <a:noFill/>
        </p:spPr>
        <p:txBody>
          <a:bodyPr wrap="square" rtlCol="0">
            <a:spAutoFit/>
          </a:bodyPr>
          <a:lstStyle/>
          <a:p>
            <a:pPr algn="ctr"/>
            <a:r>
              <a:rPr lang="en-US" sz="2400" dirty="0">
                <a:solidFill>
                  <a:schemeClr val="tx1">
                    <a:lumMod val="95000"/>
                  </a:schemeClr>
                </a:solidFill>
              </a:rPr>
              <a:t>Isaiah 61:11b</a:t>
            </a:r>
          </a:p>
        </p:txBody>
      </p:sp>
    </p:spTree>
    <p:extLst>
      <p:ext uri="{BB962C8B-B14F-4D97-AF65-F5344CB8AC3E}">
        <p14:creationId xmlns:p14="http://schemas.microsoft.com/office/powerpoint/2010/main" val="4063607014"/>
      </p:ext>
    </p:extLst>
  </p:cSld>
  <p:clrMapOvr>
    <a:masterClrMapping/>
  </p:clrMapOvr>
  <p:transition advTm="8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r>
              <a:rPr lang="en-US" sz="1400" dirty="0"/>
              <a:t>https://commons.wikimedia.org/wiki/File:Saline_May_2015_11_(First_Presbyterian_Church_Prayer_%26_Meditation_Garden).jpg</a:t>
            </a:r>
          </a:p>
          <a:p>
            <a:pPr>
              <a:buNone/>
            </a:pPr>
            <a:r>
              <a:rPr lang="en-US" sz="1400" dirty="0"/>
              <a:t>https://commons.wikimedia.org/wiki/File:Korean_painting-Geumgang_jeondo-01.jpg</a:t>
            </a:r>
          </a:p>
          <a:p>
            <a:pPr>
              <a:buNone/>
            </a:pPr>
            <a:r>
              <a:rPr lang="en-US" sz="1400" dirty="0"/>
              <a:t>https://commons.wikimedia.org/wiki/File:The_Thankful_Poor,_1894._Henry_Ossawa_Tanner.jpg</a:t>
            </a:r>
          </a:p>
          <a:p>
            <a:pPr>
              <a:buNone/>
            </a:pPr>
            <a:r>
              <a:rPr lang="en-US" sz="1400" dirty="0"/>
              <a:t>https://commons.wikimedia.org/wiki/File:KeurMoussaAutel.jpg</a:t>
            </a:r>
          </a:p>
          <a:p>
            <a:pPr>
              <a:buNone/>
            </a:pPr>
            <a:r>
              <a:rPr lang="en-US" sz="1400" dirty="0"/>
              <a:t>https://kellylatimoreicons.com/contact/</a:t>
            </a:r>
          </a:p>
          <a:p>
            <a:pPr>
              <a:buNone/>
            </a:pPr>
            <a:r>
              <a:rPr lang="en-US" sz="1400" dirty="0"/>
              <a:t>https://www.flickr.com/photos/edithosb/204407845/</a:t>
            </a:r>
          </a:p>
          <a:p>
            <a:pPr>
              <a:buNone/>
            </a:pPr>
            <a:r>
              <a:rPr lang="en-US" sz="1400" dirty="0"/>
              <a:t>https://commons.wikimedia.org/wiki/File:Presentation_of_Jesus_at_the_Temple_by_Fra_Angelico_(San_Marco_Cell_10).jpg</a:t>
            </a:r>
          </a:p>
          <a:p>
            <a:pPr>
              <a:buNone/>
            </a:pPr>
            <a:r>
              <a:rPr lang="en-US" sz="1400" dirty="0"/>
              <a:t>http://commons.wikimedia.org/wiki/File:Aert_de_Gelder_-_Het_loflied_van_Simeon.jpg</a:t>
            </a:r>
          </a:p>
          <a:p>
            <a:pPr>
              <a:buNone/>
            </a:pPr>
            <a:r>
              <a:rPr lang="en-US" sz="1400" dirty="0"/>
              <a:t>https://commons.wikimedia.org/wiki/File:Giovanni_Bellini_-_Presentation_at_the_Temple_-_WGA01642.jpg</a:t>
            </a:r>
          </a:p>
          <a:p>
            <a:pPr>
              <a:buNone/>
            </a:pPr>
            <a:r>
              <a:rPr lang="en-US" sz="1400" dirty="0"/>
              <a:t>https://commons.wikimedia.org/wiki/File:Rembrandt_Harmensz._van_Rijn_085.jpg</a:t>
            </a:r>
          </a:p>
          <a:p>
            <a:pPr>
              <a:buNone/>
            </a:pPr>
            <a:r>
              <a:rPr lang="en-US" sz="1400" dirty="0"/>
              <a:t>https://commons.wikimedia.org/wiki/File:Rembrandt_Harmensz._van_Rijn_056.jpg</a:t>
            </a:r>
          </a:p>
          <a:p>
            <a:pPr>
              <a:buNone/>
            </a:pPr>
            <a:r>
              <a:rPr lang="en-US" sz="1400" dirty="0"/>
              <a:t>https://commons.wikimedia.org/wiki/File:VirgenMaria-SanJose-Ni%C3%B1oJes%C3%BAs-BasilicaLujan.jpg - </a:t>
            </a:r>
            <a:r>
              <a:rPr lang="en-US" sz="1400" dirty="0" err="1"/>
              <a:t>Ezarate</a:t>
            </a:r>
            <a:endParaRPr lang="en-US" sz="1400" dirty="0"/>
          </a:p>
          <a:p>
            <a:pPr>
              <a:buNone/>
            </a:pPr>
            <a:r>
              <a:rPr lang="en-US" sz="1400" dirty="0"/>
              <a:t>https://commons.wikimedia.org/wiki/File:Bartolom%C3%A9_Esteban_Perez_Murillo_-_The_Holy_Family_with_a_Bird_-_WGA16356.jpg</a:t>
            </a:r>
          </a:p>
          <a:p>
            <a:pPr>
              <a:buNone/>
            </a:pPr>
            <a:r>
              <a:rPr lang="en-US" sz="1400" dirty="0"/>
              <a:t>http://diglib.library.vanderbilt.edu/act-imagelink.pl?RC=48304</a:t>
            </a:r>
          </a:p>
          <a:p>
            <a:pPr>
              <a:buNone/>
            </a:pPr>
            <a:endParaRPr lang="en-US" sz="1400" dirty="0"/>
          </a:p>
          <a:p>
            <a:pPr>
              <a:buNone/>
            </a:pPr>
            <a:r>
              <a:rPr lang="en-US" sz="1400"/>
              <a:t>Additional </a:t>
            </a:r>
            <a:r>
              <a:rPr lang="en-US" sz="1400" dirty="0"/>
              <a:t>descriptions can be found at the Art in the Christian Tradition image library, a service of the Vanderbilt Divinity Library, http://diglib.library.vanderbilt.edu/.  All images available via Creative Commons 3.0 License.</a:t>
            </a:r>
          </a:p>
          <a:p>
            <a:endParaRPr lang="en-US" sz="1100" dirty="0"/>
          </a:p>
          <a:p>
            <a:endParaRPr lang="en-US" sz="1200" dirty="0"/>
          </a:p>
          <a:p>
            <a:endParaRPr lang="en-US" sz="1200" dirty="0"/>
          </a:p>
        </p:txBody>
      </p:sp>
    </p:spTree>
  </p:cSld>
  <p:clrMapOvr>
    <a:masterClrMapping/>
  </p:clrMapOvr>
  <p:transition advTm="3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412468"/>
            <a:ext cx="8763000" cy="338554"/>
          </a:xfrm>
          <a:prstGeom prst="rect">
            <a:avLst/>
          </a:prstGeom>
          <a:noFill/>
        </p:spPr>
        <p:txBody>
          <a:bodyPr wrap="square" rtlCol="0">
            <a:spAutoFit/>
          </a:bodyPr>
          <a:lstStyle/>
          <a:p>
            <a:pPr algn="ctr"/>
            <a:r>
              <a:rPr lang="en-US" sz="1600" dirty="0">
                <a:solidFill>
                  <a:schemeClr val="tx1">
                    <a:lumMod val="95000"/>
                  </a:schemeClr>
                </a:solidFill>
              </a:rPr>
              <a:t>Meditation Garden  --  First Presbyterian Church, Saline, MI</a:t>
            </a:r>
          </a:p>
        </p:txBody>
      </p:sp>
      <p:pic>
        <p:nvPicPr>
          <p:cNvPr id="2" name="Picture 1">
            <a:extLst>
              <a:ext uri="{FF2B5EF4-FFF2-40B4-BE49-F238E27FC236}">
                <a16:creationId xmlns:a16="http://schemas.microsoft.com/office/drawing/2014/main" id="{7C90358A-F0BF-406F-9FF9-97CF966482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4122" y="225624"/>
            <a:ext cx="9144000" cy="6098977"/>
          </a:xfrm>
          <a:prstGeom prst="rect">
            <a:avLst/>
          </a:prstGeom>
        </p:spPr>
      </p:pic>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6858000" cy="1754326"/>
          </a:xfrm>
          <a:prstGeom prst="rect">
            <a:avLst/>
          </a:prstGeom>
        </p:spPr>
        <p:txBody>
          <a:bodyPr wrap="square">
            <a:spAutoFit/>
          </a:bodyPr>
          <a:lstStyle/>
          <a:p>
            <a:r>
              <a:rPr lang="en-US" sz="3600" dirty="0"/>
              <a:t>Praise the LORD from the earth … Mountains and all hills, fruit trees and all cedars!</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148:7a, 9</a:t>
            </a:r>
          </a:p>
        </p:txBody>
      </p:sp>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10748" y="5181601"/>
            <a:ext cx="2743200" cy="1354217"/>
          </a:xfrm>
          <a:prstGeom prst="rect">
            <a:avLst/>
          </a:prstGeom>
          <a:noFill/>
        </p:spPr>
        <p:txBody>
          <a:bodyPr wrap="square" rtlCol="0">
            <a:spAutoFit/>
          </a:bodyPr>
          <a:lstStyle/>
          <a:p>
            <a:pPr algn="ctr"/>
            <a:r>
              <a:rPr lang="en-US" sz="1600" dirty="0">
                <a:solidFill>
                  <a:schemeClr val="tx1">
                    <a:lumMod val="95000"/>
                  </a:schemeClr>
                </a:solidFill>
              </a:rPr>
              <a:t>Mt. </a:t>
            </a:r>
            <a:r>
              <a:rPr lang="en-US" sz="1600" dirty="0" err="1">
                <a:solidFill>
                  <a:schemeClr val="tx1">
                    <a:lumMod val="95000"/>
                  </a:schemeClr>
                </a:solidFill>
              </a:rPr>
              <a:t>Kumgang</a:t>
            </a:r>
            <a:endParaRPr lang="en-US" sz="1600" dirty="0">
              <a:solidFill>
                <a:schemeClr val="tx1">
                  <a:lumMod val="95000"/>
                </a:schemeClr>
              </a:solidFill>
            </a:endParaRPr>
          </a:p>
          <a:p>
            <a:pPr algn="ctr"/>
            <a:endParaRPr lang="en-US" sz="1600" dirty="0">
              <a:solidFill>
                <a:schemeClr val="tx1">
                  <a:lumMod val="95000"/>
                </a:schemeClr>
              </a:solidFill>
            </a:endParaRPr>
          </a:p>
          <a:p>
            <a:pPr algn="ctr"/>
            <a:r>
              <a:rPr lang="en-US" sz="1600" dirty="0" err="1">
                <a:solidFill>
                  <a:schemeClr val="tx1">
                    <a:lumMod val="95000"/>
                  </a:schemeClr>
                </a:solidFill>
              </a:rPr>
              <a:t>Jeong</a:t>
            </a:r>
            <a:r>
              <a:rPr lang="en-US" sz="1600" dirty="0">
                <a:solidFill>
                  <a:schemeClr val="tx1">
                    <a:lumMod val="95000"/>
                  </a:schemeClr>
                </a:solidFill>
              </a:rPr>
              <a:t> </a:t>
            </a:r>
            <a:r>
              <a:rPr lang="en-US" sz="1600" dirty="0" err="1">
                <a:solidFill>
                  <a:schemeClr val="tx1">
                    <a:lumMod val="95000"/>
                  </a:schemeClr>
                </a:solidFill>
              </a:rPr>
              <a:t>Seon</a:t>
            </a:r>
            <a:endParaRPr lang="en-US" sz="1600" dirty="0">
              <a:solidFill>
                <a:schemeClr val="tx1">
                  <a:lumMod val="95000"/>
                </a:schemeClr>
              </a:solidFill>
            </a:endParaRPr>
          </a:p>
          <a:p>
            <a:pPr algn="ctr"/>
            <a:r>
              <a:rPr lang="en-US" sz="1600" dirty="0">
                <a:solidFill>
                  <a:schemeClr val="tx1">
                    <a:lumMod val="95000"/>
                  </a:schemeClr>
                </a:solidFill>
              </a:rPr>
              <a:t>Ho Am Art Museum</a:t>
            </a:r>
          </a:p>
          <a:p>
            <a:pPr algn="ctr"/>
            <a:r>
              <a:rPr lang="en-US" sz="1600" dirty="0">
                <a:solidFill>
                  <a:schemeClr val="tx1">
                    <a:lumMod val="95000"/>
                  </a:schemeClr>
                </a:solidFill>
              </a:rPr>
              <a:t>Seoul, Korea</a:t>
            </a:r>
          </a:p>
        </p:txBody>
      </p:sp>
      <p:pic>
        <p:nvPicPr>
          <p:cNvPr id="3" name="Picture 2">
            <a:extLst>
              <a:ext uri="{FF2B5EF4-FFF2-40B4-BE49-F238E27FC236}">
                <a16:creationId xmlns:a16="http://schemas.microsoft.com/office/drawing/2014/main" id="{01CE7AA7-F376-44C0-B814-260027B671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07814" y="13252"/>
            <a:ext cx="4917186" cy="6858000"/>
          </a:xfrm>
          <a:prstGeom prst="rect">
            <a:avLst/>
          </a:prstGeom>
        </p:spPr>
      </p:pic>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01009" y="1981200"/>
            <a:ext cx="6324600" cy="1754326"/>
          </a:xfrm>
          <a:prstGeom prst="rect">
            <a:avLst/>
          </a:prstGeom>
        </p:spPr>
        <p:txBody>
          <a:bodyPr wrap="square">
            <a:spAutoFit/>
          </a:bodyPr>
          <a:lstStyle/>
          <a:p>
            <a:r>
              <a:rPr lang="en-US" sz="3600" dirty="0"/>
              <a:t>God has sent the Spirit of his Son into our hearts, crying, "Abba! Father!"</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Galatians 4:6b</a:t>
            </a:r>
          </a:p>
        </p:txBody>
      </p:sp>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4/40/The_Thankful_Poor%2C_1894._Henry_Ossawa_Tanner.jpg/977px-The_Thankful_Poor%2C_1894._Henry_Ossawa_Tanner.jpg">
            <a:extLst>
              <a:ext uri="{FF2B5EF4-FFF2-40B4-BE49-F238E27FC236}">
                <a16:creationId xmlns:a16="http://schemas.microsoft.com/office/drawing/2014/main" id="{721B5E54-23F3-49ED-A7A4-11DF5838978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33600" y="0"/>
            <a:ext cx="8046296" cy="63246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B51AA1C-CB5C-4907-BD63-62783B3257E7}"/>
              </a:ext>
            </a:extLst>
          </p:cNvPr>
          <p:cNvSpPr/>
          <p:nvPr/>
        </p:nvSpPr>
        <p:spPr>
          <a:xfrm>
            <a:off x="2286001" y="6412468"/>
            <a:ext cx="8130209" cy="338554"/>
          </a:xfrm>
          <a:prstGeom prst="rect">
            <a:avLst/>
          </a:prstGeom>
        </p:spPr>
        <p:txBody>
          <a:bodyPr wrap="square">
            <a:spAutoFit/>
          </a:bodyPr>
          <a:lstStyle/>
          <a:p>
            <a:pPr algn="ctr"/>
            <a:r>
              <a:rPr lang="en-US" sz="1600" dirty="0">
                <a:solidFill>
                  <a:schemeClr val="tx1">
                    <a:lumMod val="95000"/>
                  </a:schemeClr>
                </a:solidFill>
              </a:rPr>
              <a:t>Thankful  --  Henry Ossawa Tanner</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858765"/>
            <a:ext cx="7467600" cy="2862322"/>
          </a:xfrm>
          <a:prstGeom prst="rect">
            <a:avLst/>
          </a:prstGeom>
        </p:spPr>
        <p:txBody>
          <a:bodyPr wrap="square">
            <a:spAutoFit/>
          </a:bodyPr>
          <a:lstStyle/>
          <a:p>
            <a:r>
              <a:rPr lang="en-US" sz="3600" dirty="0"/>
              <a:t>When the time came for their purification according to the law of Moses, they brought him up to Jerusalem to present him to the Lord.</a:t>
            </a:r>
          </a:p>
          <a:p>
            <a:endParaRPr lang="en-US" sz="3600" dirty="0"/>
          </a:p>
        </p:txBody>
      </p:sp>
      <p:sp>
        <p:nvSpPr>
          <p:cNvPr id="5" name="TextBox 4"/>
          <p:cNvSpPr txBox="1"/>
          <p:nvPr/>
        </p:nvSpPr>
        <p:spPr>
          <a:xfrm>
            <a:off x="6019800" y="4724401"/>
            <a:ext cx="3352800" cy="461665"/>
          </a:xfrm>
          <a:prstGeom prst="rect">
            <a:avLst/>
          </a:prstGeom>
          <a:noFill/>
        </p:spPr>
        <p:txBody>
          <a:bodyPr wrap="square" rtlCol="0">
            <a:spAutoFit/>
          </a:bodyPr>
          <a:lstStyle/>
          <a:p>
            <a:pPr algn="ctr"/>
            <a:r>
              <a:rPr lang="en-US" sz="2400" dirty="0">
                <a:solidFill>
                  <a:schemeClr val="tx1">
                    <a:lumMod val="95000"/>
                  </a:schemeClr>
                </a:solidFill>
              </a:rPr>
              <a:t>Luke 2:22</a:t>
            </a:r>
          </a:p>
        </p:txBody>
      </p:sp>
    </p:spTree>
    <p:extLst>
      <p:ext uri="{BB962C8B-B14F-4D97-AF65-F5344CB8AC3E}">
        <p14:creationId xmlns:p14="http://schemas.microsoft.com/office/powerpoint/2010/main" val="689277293"/>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485</TotalTime>
  <Words>972</Words>
  <Application>Microsoft Office PowerPoint</Application>
  <PresentationFormat>Widescreen</PresentationFormat>
  <Paragraphs>92</Paragraphs>
  <Slides>30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Arial</vt:lpstr>
      <vt:lpstr>Calibri</vt:lpstr>
      <vt:lpstr>First Sunday after Christmas Day Year A</vt:lpstr>
      <vt:lpstr>First Sunday after Christmas 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90</cp:revision>
  <dcterms:created xsi:type="dcterms:W3CDTF">2016-08-31T16:46:43Z</dcterms:created>
  <dcterms:modified xsi:type="dcterms:W3CDTF">2022-10-11T13:34:32Z</dcterms:modified>
</cp:coreProperties>
</file>