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383" r:id="rId3"/>
    <p:sldId id="384" r:id="rId4"/>
    <p:sldId id="385" r:id="rId5"/>
    <p:sldId id="386" r:id="rId6"/>
    <p:sldId id="387" r:id="rId7"/>
    <p:sldId id="388" r:id="rId8"/>
    <p:sldId id="391" r:id="rId9"/>
    <p:sldId id="408" r:id="rId10"/>
    <p:sldId id="393" r:id="rId11"/>
    <p:sldId id="409" r:id="rId12"/>
    <p:sldId id="395" r:id="rId13"/>
    <p:sldId id="396" r:id="rId14"/>
    <p:sldId id="397" r:id="rId15"/>
    <p:sldId id="398" r:id="rId16"/>
    <p:sldId id="399" r:id="rId17"/>
    <p:sldId id="400" r:id="rId18"/>
    <p:sldId id="401" r:id="rId19"/>
    <p:sldId id="402" r:id="rId20"/>
    <p:sldId id="403" r:id="rId21"/>
    <p:sldId id="410" r:id="rId22"/>
    <p:sldId id="405" r:id="rId23"/>
    <p:sldId id="413" r:id="rId24"/>
    <p:sldId id="406" r:id="rId25"/>
    <p:sldId id="412" r:id="rId26"/>
    <p:sldId id="407" r:id="rId27"/>
    <p:sldId id="414"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78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94" autoAdjust="0"/>
    <p:restoredTop sz="94694"/>
  </p:normalViewPr>
  <p:slideViewPr>
    <p:cSldViewPr>
      <p:cViewPr varScale="1">
        <p:scale>
          <a:sx n="67" d="100"/>
          <a:sy n="67" d="100"/>
        </p:scale>
        <p:origin x="91" y="16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Third Sunday </a:t>
            </a:r>
            <a:br>
              <a:rPr lang="en-US" sz="9600" dirty="0"/>
            </a:br>
            <a:r>
              <a:rPr lang="en-US" sz="9600" dirty="0"/>
              <a:t>in Lent</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6096000"/>
            <a:ext cx="9144000" cy="523220"/>
          </a:xfrm>
          <a:prstGeom prst="rect">
            <a:avLst/>
          </a:prstGeom>
          <a:solidFill>
            <a:srgbClr val="99978B">
              <a:alpha val="70000"/>
            </a:srgbClr>
          </a:solidFill>
        </p:spPr>
        <p:txBody>
          <a:bodyPr wrap="square">
            <a:spAutoFit/>
          </a:bodyPr>
          <a:lstStyle/>
          <a:p>
            <a:r>
              <a:rPr lang="en-US" sz="2800" dirty="0"/>
              <a:t>Exodus 17:1-7  •   Psalm 95  •  Romans 5:1-11 •   John 4:5-42</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00200"/>
            <a:ext cx="7467600" cy="2862322"/>
          </a:xfrm>
          <a:prstGeom prst="rect">
            <a:avLst/>
          </a:prstGeom>
        </p:spPr>
        <p:txBody>
          <a:bodyPr wrap="square">
            <a:spAutoFit/>
          </a:bodyPr>
          <a:lstStyle/>
          <a:p>
            <a:r>
              <a:rPr lang="en-US" sz="3600" dirty="0"/>
              <a:t>Jesus answered her, "If you knew… who it is that is saying to you, 'Give </a:t>
            </a:r>
          </a:p>
          <a:p>
            <a:r>
              <a:rPr lang="en-US" sz="3600" dirty="0"/>
              <a:t>me a drink,' you would have asked him, and he would have given you living water."</a:t>
            </a:r>
            <a:endParaRPr lang="en-US" sz="3600" dirty="0">
              <a:cs typeface="Arial" pitchFamily="34" charset="0"/>
            </a:endParaRPr>
          </a:p>
        </p:txBody>
      </p:sp>
      <p:sp>
        <p:nvSpPr>
          <p:cNvPr id="3" name="Rectangle 2"/>
          <p:cNvSpPr/>
          <p:nvPr/>
        </p:nvSpPr>
        <p:spPr>
          <a:xfrm>
            <a:off x="6477000" y="4796136"/>
            <a:ext cx="2514600" cy="461665"/>
          </a:xfrm>
          <a:prstGeom prst="rect">
            <a:avLst/>
          </a:prstGeom>
        </p:spPr>
        <p:txBody>
          <a:bodyPr wrap="square">
            <a:spAutoFit/>
          </a:bodyPr>
          <a:lstStyle/>
          <a:p>
            <a:r>
              <a:rPr lang="en-US" sz="2400" dirty="0">
                <a:cs typeface="Arial" pitchFamily="34" charset="0"/>
              </a:rPr>
              <a:t>John 4:10</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00002-8C41-83A6-0324-A9971C6D3D64}"/>
              </a:ext>
            </a:extLst>
          </p:cNvPr>
          <p:cNvPicPr>
            <a:picLocks noChangeAspect="1"/>
          </p:cNvPicPr>
          <p:nvPr/>
        </p:nvPicPr>
        <p:blipFill>
          <a:blip r:embed="rId2"/>
          <a:stretch>
            <a:fillRect/>
          </a:stretch>
        </p:blipFill>
        <p:spPr>
          <a:xfrm>
            <a:off x="1524000" y="0"/>
            <a:ext cx="9544697" cy="6324600"/>
          </a:xfrm>
          <a:prstGeom prst="rect">
            <a:avLst/>
          </a:prstGeom>
        </p:spPr>
      </p:pic>
      <p:sp>
        <p:nvSpPr>
          <p:cNvPr id="6" name="TextBox 5">
            <a:extLst>
              <a:ext uri="{FF2B5EF4-FFF2-40B4-BE49-F238E27FC236}">
                <a16:creationId xmlns:a16="http://schemas.microsoft.com/office/drawing/2014/main" id="{F6D6EDF8-7732-B1D0-48E5-46854E5C42D8}"/>
              </a:ext>
            </a:extLst>
          </p:cNvPr>
          <p:cNvSpPr txBox="1"/>
          <p:nvPr/>
        </p:nvSpPr>
        <p:spPr>
          <a:xfrm>
            <a:off x="3733800" y="6400800"/>
            <a:ext cx="5562600" cy="307777"/>
          </a:xfrm>
          <a:prstGeom prst="rect">
            <a:avLst/>
          </a:prstGeom>
          <a:noFill/>
        </p:spPr>
        <p:txBody>
          <a:bodyPr wrap="square" rtlCol="0">
            <a:spAutoFit/>
          </a:bodyPr>
          <a:lstStyle/>
          <a:p>
            <a:r>
              <a:rPr lang="en-US" sz="1400" dirty="0"/>
              <a:t>Jesus and the Samaritan Woman  --  Jesus MAFA, Cameroon</a:t>
            </a:r>
          </a:p>
        </p:txBody>
      </p:sp>
    </p:spTree>
    <p:extLst>
      <p:ext uri="{BB962C8B-B14F-4D97-AF65-F5344CB8AC3E}">
        <p14:creationId xmlns:p14="http://schemas.microsoft.com/office/powerpoint/2010/main" val="3271244452"/>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86600" cy="1754326"/>
          </a:xfrm>
          <a:prstGeom prst="rect">
            <a:avLst/>
          </a:prstGeom>
        </p:spPr>
        <p:txBody>
          <a:bodyPr wrap="square">
            <a:spAutoFit/>
          </a:bodyPr>
          <a:lstStyle/>
          <a:p>
            <a:r>
              <a:rPr lang="en-US" sz="3600" dirty="0"/>
              <a:t>The woman said to him, "Sir, you have no bucket, and the well is deep. Where do you get that living water?</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John 4:11</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6031468"/>
            <a:ext cx="8991600" cy="338554"/>
          </a:xfrm>
          <a:prstGeom prst="rect">
            <a:avLst/>
          </a:prstGeom>
          <a:noFill/>
        </p:spPr>
        <p:txBody>
          <a:bodyPr wrap="square" rtlCol="0">
            <a:spAutoFit/>
          </a:bodyPr>
          <a:lstStyle/>
          <a:p>
            <a:pPr algn="ctr"/>
            <a:r>
              <a:rPr lang="en-US" sz="1600" dirty="0">
                <a:solidFill>
                  <a:schemeClr val="tx1">
                    <a:lumMod val="95000"/>
                  </a:schemeClr>
                </a:solidFill>
              </a:rPr>
              <a:t>Christ and the Samaritan Woman  --  </a:t>
            </a:r>
            <a:r>
              <a:rPr lang="en-US" sz="1600" dirty="0" err="1">
                <a:solidFill>
                  <a:schemeClr val="tx1">
                    <a:lumMod val="95000"/>
                  </a:schemeClr>
                </a:solidFill>
              </a:rPr>
              <a:t>Henryk</a:t>
            </a:r>
            <a:r>
              <a:rPr lang="en-US" sz="1600" dirty="0">
                <a:solidFill>
                  <a:schemeClr val="tx1">
                    <a:lumMod val="95000"/>
                  </a:schemeClr>
                </a:solidFill>
              </a:rPr>
              <a:t> </a:t>
            </a:r>
            <a:r>
              <a:rPr lang="en-US" sz="1600" dirty="0" err="1">
                <a:solidFill>
                  <a:schemeClr val="tx1">
                    <a:lumMod val="95000"/>
                  </a:schemeClr>
                </a:solidFill>
              </a:rPr>
              <a:t>Siemiradzki</a:t>
            </a:r>
            <a:r>
              <a:rPr lang="en-US" sz="1600" dirty="0">
                <a:solidFill>
                  <a:schemeClr val="tx1">
                    <a:lumMod val="95000"/>
                  </a:schemeClr>
                </a:solidFill>
              </a:rPr>
              <a:t>, </a:t>
            </a:r>
            <a:r>
              <a:rPr lang="en-US" sz="1600" dirty="0" err="1">
                <a:solidFill>
                  <a:schemeClr val="tx1">
                    <a:lumMod val="95000"/>
                  </a:schemeClr>
                </a:solidFill>
              </a:rPr>
              <a:t>Lviv</a:t>
            </a:r>
            <a:r>
              <a:rPr lang="en-US" sz="1600" dirty="0">
                <a:solidFill>
                  <a:schemeClr val="tx1">
                    <a:lumMod val="95000"/>
                  </a:schemeClr>
                </a:solidFill>
              </a:rPr>
              <a:t> Art Gallery, </a:t>
            </a:r>
            <a:r>
              <a:rPr lang="en-US" sz="1600" dirty="0" err="1">
                <a:solidFill>
                  <a:schemeClr val="tx1">
                    <a:lumMod val="95000"/>
                  </a:schemeClr>
                </a:solidFill>
              </a:rPr>
              <a:t>Lviv</a:t>
            </a:r>
            <a:r>
              <a:rPr lang="en-US" sz="1600" dirty="0">
                <a:solidFill>
                  <a:schemeClr val="tx1">
                    <a:lumMod val="95000"/>
                  </a:schemeClr>
                </a:solidFill>
              </a:rPr>
              <a:t>, Ukraine</a:t>
            </a:r>
          </a:p>
        </p:txBody>
      </p:sp>
      <p:pic>
        <p:nvPicPr>
          <p:cNvPr id="2" name="Picture 1"/>
          <p:cNvPicPr>
            <a:picLocks noChangeAspect="1"/>
          </p:cNvPicPr>
          <p:nvPr/>
        </p:nvPicPr>
        <p:blipFill>
          <a:blip r:embed="rId2"/>
          <a:stretch>
            <a:fillRect/>
          </a:stretch>
        </p:blipFill>
        <p:spPr>
          <a:xfrm>
            <a:off x="1524001" y="304800"/>
            <a:ext cx="9143523" cy="52578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Jesus said to her, "The water that I will give will become in them a spring of water gushing up to eternal life."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John </a:t>
            </a:r>
            <a:r>
              <a:rPr lang="en-US" sz="2400" dirty="0" err="1">
                <a:cs typeface="Arial" pitchFamily="34" charset="0"/>
              </a:rPr>
              <a:t>4:13a</a:t>
            </a:r>
            <a:r>
              <a:rPr lang="en-US" sz="2400" dirty="0">
                <a:cs typeface="Arial" pitchFamily="34" charset="0"/>
              </a:rPr>
              <a:t>, </a:t>
            </a:r>
            <a:r>
              <a:rPr lang="en-US" sz="2400" dirty="0" err="1">
                <a:cs typeface="Arial" pitchFamily="34" charset="0"/>
              </a:rPr>
              <a:t>14b</a:t>
            </a:r>
            <a:endParaRPr lang="en-US" sz="2400" dirty="0">
              <a:cs typeface="Arial" pitchFamily="34" charset="0"/>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153562"/>
            <a:ext cx="2743200" cy="1323439"/>
          </a:xfrm>
          <a:prstGeom prst="rect">
            <a:avLst/>
          </a:prstGeom>
          <a:noFill/>
        </p:spPr>
        <p:txBody>
          <a:bodyPr wrap="square" rtlCol="0">
            <a:spAutoFit/>
          </a:bodyPr>
          <a:lstStyle/>
          <a:p>
            <a:pPr algn="ctr"/>
            <a:r>
              <a:rPr lang="en-US" sz="1600" dirty="0">
                <a:solidFill>
                  <a:schemeClr val="tx1">
                    <a:lumMod val="95000"/>
                  </a:schemeClr>
                </a:solidFill>
              </a:rPr>
              <a:t>Christ and the Samaritan Woman</a:t>
            </a:r>
          </a:p>
          <a:p>
            <a:pPr algn="ctr"/>
            <a:endParaRPr lang="en-US" sz="1600" dirty="0">
              <a:solidFill>
                <a:schemeClr val="tx1">
                  <a:lumMod val="95000"/>
                </a:schemeClr>
              </a:solidFill>
            </a:endParaRPr>
          </a:p>
          <a:p>
            <a:pPr algn="ctr"/>
            <a:r>
              <a:rPr lang="en-US" sz="1600" dirty="0">
                <a:solidFill>
                  <a:schemeClr val="tx1">
                    <a:lumMod val="95000"/>
                  </a:schemeClr>
                </a:solidFill>
              </a:rPr>
              <a:t>Tree Sarcophagus, 4</a:t>
            </a:r>
            <a:r>
              <a:rPr lang="en-US" sz="1600" baseline="30000" dirty="0">
                <a:solidFill>
                  <a:schemeClr val="tx1">
                    <a:lumMod val="95000"/>
                  </a:schemeClr>
                </a:solidFill>
              </a:rPr>
              <a:t>th</a:t>
            </a:r>
            <a:r>
              <a:rPr lang="en-US" sz="1600" dirty="0">
                <a:solidFill>
                  <a:schemeClr val="tx1">
                    <a:lumMod val="95000"/>
                  </a:schemeClr>
                </a:solidFill>
              </a:rPr>
              <a:t> c.,  Louvre, Paris</a:t>
            </a:r>
          </a:p>
        </p:txBody>
      </p:sp>
      <p:pic>
        <p:nvPicPr>
          <p:cNvPr id="2" name="Picture 1"/>
          <p:cNvPicPr>
            <a:picLocks noChangeAspect="1"/>
          </p:cNvPicPr>
          <p:nvPr/>
        </p:nvPicPr>
        <p:blipFill>
          <a:blip r:embed="rId2"/>
          <a:stretch>
            <a:fillRect/>
          </a:stretch>
        </p:blipFill>
        <p:spPr>
          <a:xfrm>
            <a:off x="4876800" y="0"/>
            <a:ext cx="5105400" cy="68072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86600" cy="1754326"/>
          </a:xfrm>
          <a:prstGeom prst="rect">
            <a:avLst/>
          </a:prstGeom>
        </p:spPr>
        <p:txBody>
          <a:bodyPr wrap="square">
            <a:spAutoFit/>
          </a:bodyPr>
          <a:lstStyle/>
          <a:p>
            <a:r>
              <a:rPr lang="en-US" sz="3600" dirty="0"/>
              <a:t>The woman said to him, "I know that Messiah is coming…when he comes, he will proclaim all things to us."</a:t>
            </a:r>
            <a:endParaRPr lang="en-US" sz="3600" dirty="0">
              <a:cs typeface="Arial" pitchFamily="34" charset="0"/>
            </a:endParaRPr>
          </a:p>
        </p:txBody>
      </p:sp>
      <p:sp>
        <p:nvSpPr>
          <p:cNvPr id="3" name="Rectangle 2"/>
          <p:cNvSpPr/>
          <p:nvPr/>
        </p:nvSpPr>
        <p:spPr>
          <a:xfrm>
            <a:off x="6477000" y="4719936"/>
            <a:ext cx="2514600" cy="461665"/>
          </a:xfrm>
          <a:prstGeom prst="rect">
            <a:avLst/>
          </a:prstGeom>
        </p:spPr>
        <p:txBody>
          <a:bodyPr wrap="square">
            <a:spAutoFit/>
          </a:bodyPr>
          <a:lstStyle/>
          <a:p>
            <a:r>
              <a:rPr lang="en-US" sz="2400" dirty="0">
                <a:cs typeface="Arial" pitchFamily="34" charset="0"/>
              </a:rPr>
              <a:t>John 4:25</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638801"/>
            <a:ext cx="3048000" cy="830997"/>
          </a:xfrm>
          <a:prstGeom prst="rect">
            <a:avLst/>
          </a:prstGeom>
          <a:noFill/>
        </p:spPr>
        <p:txBody>
          <a:bodyPr wrap="square" rtlCol="0">
            <a:spAutoFit/>
          </a:bodyPr>
          <a:lstStyle/>
          <a:p>
            <a:pPr algn="ctr"/>
            <a:r>
              <a:rPr lang="en-US" sz="1600" dirty="0">
                <a:solidFill>
                  <a:schemeClr val="tx1">
                    <a:lumMod val="95000"/>
                  </a:schemeClr>
                </a:solidFill>
              </a:rPr>
              <a:t>Christ and the Samaritan Woman</a:t>
            </a:r>
          </a:p>
          <a:p>
            <a:pPr algn="ctr"/>
            <a:endParaRPr lang="en-US" sz="1600" dirty="0">
              <a:solidFill>
                <a:schemeClr val="tx1">
                  <a:lumMod val="95000"/>
                </a:schemeClr>
              </a:solidFill>
            </a:endParaRPr>
          </a:p>
          <a:p>
            <a:pPr algn="ctr"/>
            <a:r>
              <a:rPr lang="en-US" sz="1600" dirty="0">
                <a:solidFill>
                  <a:schemeClr val="tx1">
                    <a:lumMod val="95000"/>
                  </a:schemeClr>
                </a:solidFill>
              </a:rPr>
              <a:t>Holy Trinity Orthodox Church</a:t>
            </a:r>
          </a:p>
        </p:txBody>
      </p:sp>
      <p:pic>
        <p:nvPicPr>
          <p:cNvPr id="2" name="Picture 1"/>
          <p:cNvPicPr>
            <a:picLocks noChangeAspect="1"/>
          </p:cNvPicPr>
          <p:nvPr/>
        </p:nvPicPr>
        <p:blipFill>
          <a:blip r:embed="rId2"/>
          <a:stretch>
            <a:fillRect/>
          </a:stretch>
        </p:blipFill>
        <p:spPr>
          <a:xfrm>
            <a:off x="5105400" y="41058"/>
            <a:ext cx="4648200" cy="679189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Jesus said to her, "I am he, the one who is speaking to you."</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John 4:26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7400" y="304800"/>
            <a:ext cx="8077200" cy="5575300"/>
          </a:xfrm>
          <a:prstGeom prst="rect">
            <a:avLst/>
          </a:prstGeom>
        </p:spPr>
      </p:pic>
      <p:sp>
        <p:nvSpPr>
          <p:cNvPr id="3" name="TextBox 2"/>
          <p:cNvSpPr txBox="1"/>
          <p:nvPr/>
        </p:nvSpPr>
        <p:spPr>
          <a:xfrm>
            <a:off x="1752600" y="6172200"/>
            <a:ext cx="8610600" cy="338554"/>
          </a:xfrm>
          <a:prstGeom prst="rect">
            <a:avLst/>
          </a:prstGeom>
          <a:noFill/>
        </p:spPr>
        <p:txBody>
          <a:bodyPr wrap="square" rtlCol="0">
            <a:spAutoFit/>
          </a:bodyPr>
          <a:lstStyle/>
          <a:p>
            <a:pPr algn="ctr"/>
            <a:r>
              <a:rPr lang="en-US" sz="1600" dirty="0">
                <a:solidFill>
                  <a:schemeClr val="tx1">
                    <a:lumMod val="95000"/>
                  </a:schemeClr>
                </a:solidFill>
              </a:rPr>
              <a:t>Christ and the Samaritan Woman  --  Saint-</a:t>
            </a:r>
            <a:r>
              <a:rPr lang="en-US" sz="1600" dirty="0" err="1">
                <a:solidFill>
                  <a:schemeClr val="tx1">
                    <a:lumMod val="95000"/>
                  </a:schemeClr>
                </a:solidFill>
              </a:rPr>
              <a:t>Sulpice</a:t>
            </a:r>
            <a:r>
              <a:rPr lang="en-US" sz="1600" dirty="0">
                <a:solidFill>
                  <a:schemeClr val="tx1">
                    <a:lumMod val="95000"/>
                  </a:schemeClr>
                </a:solidFill>
              </a:rPr>
              <a:t>, </a:t>
            </a:r>
            <a:r>
              <a:rPr lang="en-US" sz="1600" dirty="0" err="1">
                <a:solidFill>
                  <a:schemeClr val="tx1">
                    <a:lumMod val="95000"/>
                  </a:schemeClr>
                </a:solidFill>
              </a:rPr>
              <a:t>Favieres</a:t>
            </a:r>
            <a:r>
              <a:rPr lang="en-US" sz="1600" dirty="0">
                <a:solidFill>
                  <a:schemeClr val="tx1">
                    <a:lumMod val="95000"/>
                  </a:schemeClr>
                </a:solidFill>
              </a:rPr>
              <a:t>, France</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LORD said to Moses…</a:t>
            </a:r>
          </a:p>
          <a:p>
            <a:r>
              <a:rPr lang="en-US" sz="3600" dirty="0"/>
              <a:t>“Strike the rock, and water will come out of it, so that the people </a:t>
            </a:r>
          </a:p>
          <a:p>
            <a:r>
              <a:rPr lang="en-US" sz="3600" dirty="0"/>
              <a:t>may drink.”</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Exodus </a:t>
            </a:r>
            <a:r>
              <a:rPr lang="en-US" sz="2400" dirty="0" err="1">
                <a:cs typeface="Arial" pitchFamily="34" charset="0"/>
              </a:rPr>
              <a:t>17:5a</a:t>
            </a:r>
            <a:r>
              <a:rPr lang="en-US" sz="2400" dirty="0">
                <a:cs typeface="Arial" pitchFamily="34" charset="0"/>
              </a:rPr>
              <a:t>, </a:t>
            </a:r>
            <a:r>
              <a:rPr lang="en-US" sz="2400" dirty="0" err="1">
                <a:cs typeface="Arial" pitchFamily="34" charset="0"/>
              </a:rPr>
              <a:t>6a</a:t>
            </a:r>
            <a:endParaRPr lang="en-US" sz="2400" dirty="0">
              <a:cs typeface="Arial" pitchFamily="34" charset="0"/>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7086600" cy="2862322"/>
          </a:xfrm>
          <a:prstGeom prst="rect">
            <a:avLst/>
          </a:prstGeom>
        </p:spPr>
        <p:txBody>
          <a:bodyPr wrap="square">
            <a:spAutoFit/>
          </a:bodyPr>
          <a:lstStyle/>
          <a:p>
            <a:r>
              <a:rPr lang="en-US" sz="3600" dirty="0"/>
              <a:t>Just then his disciples came. They were astonished that he was speaking with a woman, but no one said, …"Why are you speaking with her?"</a:t>
            </a:r>
            <a:endParaRPr lang="en-US" sz="3600" dirty="0">
              <a:cs typeface="Arial" pitchFamily="34" charset="0"/>
            </a:endParaRPr>
          </a:p>
        </p:txBody>
      </p:sp>
      <p:sp>
        <p:nvSpPr>
          <p:cNvPr id="3" name="Rectangle 2"/>
          <p:cNvSpPr/>
          <p:nvPr/>
        </p:nvSpPr>
        <p:spPr>
          <a:xfrm>
            <a:off x="6553200" y="4567536"/>
            <a:ext cx="2514600" cy="461665"/>
          </a:xfrm>
          <a:prstGeom prst="rect">
            <a:avLst/>
          </a:prstGeom>
        </p:spPr>
        <p:txBody>
          <a:bodyPr wrap="square">
            <a:spAutoFit/>
          </a:bodyPr>
          <a:lstStyle/>
          <a:p>
            <a:r>
              <a:rPr lang="en-US" sz="2400" dirty="0">
                <a:cs typeface="Arial" pitchFamily="34" charset="0"/>
              </a:rPr>
              <a:t>John 4:27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257801"/>
            <a:ext cx="1524000" cy="1323439"/>
          </a:xfrm>
          <a:prstGeom prst="rect">
            <a:avLst/>
          </a:prstGeom>
          <a:noFill/>
        </p:spPr>
        <p:txBody>
          <a:bodyPr wrap="square" rtlCol="0">
            <a:spAutoFit/>
          </a:bodyPr>
          <a:lstStyle/>
          <a:p>
            <a:pPr algn="ctr"/>
            <a:r>
              <a:rPr lang="en-US" sz="1600" dirty="0">
                <a:solidFill>
                  <a:schemeClr val="tx1">
                    <a:lumMod val="95000"/>
                  </a:schemeClr>
                </a:solidFill>
              </a:rPr>
              <a:t>Christ and the Samaritan Woman</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p:txBody>
      </p:sp>
      <p:pic>
        <p:nvPicPr>
          <p:cNvPr id="1026" name="Picture 2" descr="https://upload.wikimedia.org/wikipedia/commons/thumb/0/0c/Christ_and_the_Samaritan_Woman_among_Ruins.jpg/670px-Christ_and_the_Samaritan_Woman_among_Ruin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83424" y="1"/>
            <a:ext cx="60511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16970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7086600" cy="2862322"/>
          </a:xfrm>
          <a:prstGeom prst="rect">
            <a:avLst/>
          </a:prstGeom>
        </p:spPr>
        <p:txBody>
          <a:bodyPr wrap="square">
            <a:spAutoFit/>
          </a:bodyPr>
          <a:lstStyle/>
          <a:p>
            <a:r>
              <a:rPr lang="en-US" sz="3600" dirty="0"/>
              <a:t>Then the woman…went back to the city. She said to the people,</a:t>
            </a:r>
          </a:p>
          <a:p>
            <a:r>
              <a:rPr lang="en-US" sz="3600" dirty="0"/>
              <a:t>"Come and see a man who told me everything I have ever done! He cannot be the Messiah, can he?"</a:t>
            </a:r>
            <a:endParaRPr lang="en-US" sz="3600" dirty="0">
              <a:cs typeface="Arial" pitchFamily="34" charset="0"/>
            </a:endParaRPr>
          </a:p>
        </p:txBody>
      </p:sp>
      <p:sp>
        <p:nvSpPr>
          <p:cNvPr id="3" name="Rectangle 2"/>
          <p:cNvSpPr/>
          <p:nvPr/>
        </p:nvSpPr>
        <p:spPr>
          <a:xfrm>
            <a:off x="6553200" y="4567536"/>
            <a:ext cx="2514600" cy="461665"/>
          </a:xfrm>
          <a:prstGeom prst="rect">
            <a:avLst/>
          </a:prstGeom>
        </p:spPr>
        <p:txBody>
          <a:bodyPr wrap="square">
            <a:spAutoFit/>
          </a:bodyPr>
          <a:lstStyle/>
          <a:p>
            <a:r>
              <a:rPr lang="en-US" sz="2400" dirty="0">
                <a:cs typeface="Arial" pitchFamily="34" charset="0"/>
              </a:rPr>
              <a:t>John 4:28</a:t>
            </a:r>
          </a:p>
        </p:txBody>
      </p:sp>
    </p:spTree>
    <p:extLst>
      <p:ext uri="{BB962C8B-B14F-4D97-AF65-F5344CB8AC3E}">
        <p14:creationId xmlns:p14="http://schemas.microsoft.com/office/powerpoint/2010/main" val="77060742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48400"/>
            <a:ext cx="8839200" cy="338554"/>
          </a:xfrm>
          <a:prstGeom prst="rect">
            <a:avLst/>
          </a:prstGeom>
          <a:noFill/>
        </p:spPr>
        <p:txBody>
          <a:bodyPr wrap="square" rtlCol="0">
            <a:spAutoFit/>
          </a:bodyPr>
          <a:lstStyle/>
          <a:p>
            <a:pPr algn="ctr"/>
            <a:r>
              <a:rPr lang="en-US" sz="1600" dirty="0">
                <a:solidFill>
                  <a:schemeClr val="tx1">
                    <a:lumMod val="95000"/>
                  </a:schemeClr>
                </a:solidFill>
              </a:rPr>
              <a:t>The Woman at the Well  --  </a:t>
            </a:r>
            <a:r>
              <a:rPr lang="en-US" sz="1600" dirty="0" err="1">
                <a:solidFill>
                  <a:schemeClr val="tx1">
                    <a:lumMod val="95000"/>
                  </a:schemeClr>
                </a:solidFill>
              </a:rPr>
              <a:t>Paete</a:t>
            </a:r>
            <a:r>
              <a:rPr lang="en-US" sz="1600" dirty="0">
                <a:solidFill>
                  <a:schemeClr val="tx1">
                    <a:lumMod val="95000"/>
                  </a:schemeClr>
                </a:solidFill>
              </a:rPr>
              <a:t>, Philippines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62181"/>
            <a:ext cx="8463802" cy="5881420"/>
          </a:xfrm>
          <a:prstGeom prst="rect">
            <a:avLst/>
          </a:prstGeom>
        </p:spPr>
      </p:pic>
    </p:spTree>
    <p:extLst>
      <p:ext uri="{BB962C8B-B14F-4D97-AF65-F5344CB8AC3E}">
        <p14:creationId xmlns:p14="http://schemas.microsoft.com/office/powerpoint/2010/main" val="324842012"/>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4674"/>
            <a:ext cx="7086600" cy="1754326"/>
          </a:xfrm>
          <a:prstGeom prst="rect">
            <a:avLst/>
          </a:prstGeom>
        </p:spPr>
        <p:txBody>
          <a:bodyPr wrap="square">
            <a:spAutoFit/>
          </a:bodyPr>
          <a:lstStyle/>
          <a:p>
            <a:r>
              <a:rPr lang="en-US" sz="3600" dirty="0"/>
              <a:t>So when the Samaritans came to him, they asked him to stay with them; and he stayed there two days.</a:t>
            </a:r>
            <a:endParaRPr lang="en-US" sz="3600" dirty="0">
              <a:cs typeface="Arial" pitchFamily="34" charset="0"/>
            </a:endParaRPr>
          </a:p>
        </p:txBody>
      </p:sp>
      <p:sp>
        <p:nvSpPr>
          <p:cNvPr id="3" name="Rectangle 2"/>
          <p:cNvSpPr/>
          <p:nvPr/>
        </p:nvSpPr>
        <p:spPr>
          <a:xfrm>
            <a:off x="6324600" y="4191001"/>
            <a:ext cx="2514600" cy="461665"/>
          </a:xfrm>
          <a:prstGeom prst="rect">
            <a:avLst/>
          </a:prstGeom>
        </p:spPr>
        <p:txBody>
          <a:bodyPr wrap="square">
            <a:spAutoFit/>
          </a:bodyPr>
          <a:lstStyle/>
          <a:p>
            <a:r>
              <a:rPr lang="en-US" sz="2400" dirty="0">
                <a:cs typeface="Arial" pitchFamily="34" charset="0"/>
              </a:rPr>
              <a:t>John 4:40</a:t>
            </a:r>
          </a:p>
        </p:txBody>
      </p:sp>
    </p:spTree>
    <p:extLst>
      <p:ext uri="{BB962C8B-B14F-4D97-AF65-F5344CB8AC3E}">
        <p14:creationId xmlns:p14="http://schemas.microsoft.com/office/powerpoint/2010/main" val="189602209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879068"/>
            <a:ext cx="8610600" cy="338554"/>
          </a:xfrm>
          <a:prstGeom prst="rect">
            <a:avLst/>
          </a:prstGeom>
          <a:noFill/>
        </p:spPr>
        <p:txBody>
          <a:bodyPr wrap="square" rtlCol="0">
            <a:spAutoFit/>
          </a:bodyPr>
          <a:lstStyle/>
          <a:p>
            <a:pPr algn="ctr"/>
            <a:r>
              <a:rPr lang="en-US" sz="1600" dirty="0">
                <a:solidFill>
                  <a:schemeClr val="tx1">
                    <a:lumMod val="95000"/>
                  </a:schemeClr>
                </a:solidFill>
              </a:rPr>
              <a:t>Christ and the Samaritan Woman  --  San </a:t>
            </a:r>
            <a:r>
              <a:rPr lang="en-US" sz="1600" dirty="0" err="1">
                <a:solidFill>
                  <a:schemeClr val="tx1">
                    <a:lumMod val="95000"/>
                  </a:schemeClr>
                </a:solidFill>
              </a:rPr>
              <a:t>Apollinare</a:t>
            </a:r>
            <a:r>
              <a:rPr lang="en-US" sz="1600" dirty="0">
                <a:solidFill>
                  <a:schemeClr val="tx1">
                    <a:lumMod val="95000"/>
                  </a:schemeClr>
                </a:solidFill>
              </a:rPr>
              <a:t> Nuovo, Ravenna, Italy</a:t>
            </a:r>
          </a:p>
        </p:txBody>
      </p:sp>
      <p:pic>
        <p:nvPicPr>
          <p:cNvPr id="4" name="Picture 3"/>
          <p:cNvPicPr>
            <a:picLocks noChangeAspect="1"/>
          </p:cNvPicPr>
          <p:nvPr/>
        </p:nvPicPr>
        <p:blipFill>
          <a:blip r:embed="rId2"/>
          <a:stretch>
            <a:fillRect/>
          </a:stretch>
        </p:blipFill>
        <p:spPr>
          <a:xfrm>
            <a:off x="1752601" y="228600"/>
            <a:ext cx="8693219" cy="4953000"/>
          </a:xfrm>
          <a:prstGeom prst="rect">
            <a:avLst/>
          </a:prstGeom>
        </p:spPr>
      </p:pic>
    </p:spTree>
    <p:extLst>
      <p:ext uri="{BB962C8B-B14F-4D97-AF65-F5344CB8AC3E}">
        <p14:creationId xmlns:p14="http://schemas.microsoft.com/office/powerpoint/2010/main" val="325573734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7086600" cy="2862322"/>
          </a:xfrm>
          <a:prstGeom prst="rect">
            <a:avLst/>
          </a:prstGeom>
        </p:spPr>
        <p:txBody>
          <a:bodyPr wrap="square">
            <a:spAutoFit/>
          </a:bodyPr>
          <a:lstStyle/>
          <a:p>
            <a:r>
              <a:rPr lang="en-US" sz="3600" dirty="0"/>
              <a:t>They said to the woman, "It is no longer because of what you said that we believe, for we have heard for ourselves, and we know that this is truly the Savior of the world."</a:t>
            </a:r>
          </a:p>
        </p:txBody>
      </p:sp>
      <p:sp>
        <p:nvSpPr>
          <p:cNvPr id="3" name="Rectangle 2"/>
          <p:cNvSpPr/>
          <p:nvPr/>
        </p:nvSpPr>
        <p:spPr>
          <a:xfrm>
            <a:off x="6553200" y="4567536"/>
            <a:ext cx="2514600" cy="461665"/>
          </a:xfrm>
          <a:prstGeom prst="rect">
            <a:avLst/>
          </a:prstGeom>
        </p:spPr>
        <p:txBody>
          <a:bodyPr wrap="square">
            <a:spAutoFit/>
          </a:bodyPr>
          <a:lstStyle/>
          <a:p>
            <a:r>
              <a:rPr lang="en-US" sz="2400" dirty="0">
                <a:cs typeface="Arial" pitchFamily="34" charset="0"/>
              </a:rPr>
              <a:t>John 4:42</a:t>
            </a:r>
          </a:p>
        </p:txBody>
      </p:sp>
    </p:spTree>
    <p:extLst>
      <p:ext uri="{BB962C8B-B14F-4D97-AF65-F5344CB8AC3E}">
        <p14:creationId xmlns:p14="http://schemas.microsoft.com/office/powerpoint/2010/main" val="245054930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4876800"/>
            <a:ext cx="2438400" cy="1815882"/>
          </a:xfrm>
          <a:prstGeom prst="rect">
            <a:avLst/>
          </a:prstGeom>
          <a:noFill/>
        </p:spPr>
        <p:txBody>
          <a:bodyPr wrap="square" rtlCol="0">
            <a:spAutoFit/>
          </a:bodyPr>
          <a:lstStyle/>
          <a:p>
            <a:pPr algn="ctr"/>
            <a:r>
              <a:rPr lang="en-US" sz="1600" dirty="0">
                <a:solidFill>
                  <a:schemeClr val="tx1">
                    <a:lumMod val="95000"/>
                  </a:schemeClr>
                </a:solidFill>
              </a:rPr>
              <a:t>Savior of the World, or Christ </a:t>
            </a:r>
            <a:r>
              <a:rPr lang="en-US" sz="1600" dirty="0" err="1">
                <a:solidFill>
                  <a:schemeClr val="tx1">
                    <a:lumMod val="95000"/>
                  </a:schemeClr>
                </a:solidFill>
              </a:rPr>
              <a:t>Pantocrator</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El Greco</a:t>
            </a:r>
          </a:p>
          <a:p>
            <a:pPr algn="ctr"/>
            <a:r>
              <a:rPr lang="en-US" sz="1600" dirty="0">
                <a:solidFill>
                  <a:schemeClr val="tx1">
                    <a:lumMod val="95000"/>
                  </a:schemeClr>
                </a:solidFill>
              </a:rPr>
              <a:t>National Gallery of Scotland, Edinburgh, Scotland</a:t>
            </a:r>
          </a:p>
        </p:txBody>
      </p:sp>
      <p:pic>
        <p:nvPicPr>
          <p:cNvPr id="4" name="Picture 3"/>
          <p:cNvPicPr>
            <a:picLocks noChangeAspect="1"/>
          </p:cNvPicPr>
          <p:nvPr/>
        </p:nvPicPr>
        <p:blipFill>
          <a:blip r:embed="rId2"/>
          <a:stretch>
            <a:fillRect/>
          </a:stretch>
        </p:blipFill>
        <p:spPr>
          <a:xfrm>
            <a:off x="4800601" y="8338"/>
            <a:ext cx="5254670" cy="6849663"/>
          </a:xfrm>
          <a:prstGeom prst="rect">
            <a:avLst/>
          </a:prstGeom>
        </p:spPr>
      </p:pic>
    </p:spTree>
    <p:extLst>
      <p:ext uri="{BB962C8B-B14F-4D97-AF65-F5344CB8AC3E}">
        <p14:creationId xmlns:p14="http://schemas.microsoft.com/office/powerpoint/2010/main" val="3218807353"/>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http://www.flickr.com/photos/sacred_destinations/2624518984/s</a:t>
            </a:r>
          </a:p>
          <a:p>
            <a:pPr>
              <a:buNone/>
            </a:pPr>
            <a:r>
              <a:rPr lang="en-US" sz="1600" dirty="0"/>
              <a:t>https://commons.wikimedia.org/wiki/File:Thomas_Cole_-_A_View_of_the_Mountain_Pass_Called_the_Notch_of_the_White_Mountains.jpg</a:t>
            </a:r>
          </a:p>
          <a:p>
            <a:pPr>
              <a:buNone/>
            </a:pPr>
            <a:r>
              <a:rPr lang="en-US" sz="1600" dirty="0"/>
              <a:t>https://</a:t>
            </a:r>
            <a:r>
              <a:rPr lang="en-US" sz="1600" dirty="0" err="1"/>
              <a:t>commons.m.wikimedia.org</a:t>
            </a:r>
            <a:r>
              <a:rPr lang="en-US" sz="1600" dirty="0"/>
              <a:t>/wiki/</a:t>
            </a:r>
            <a:r>
              <a:rPr lang="en-US" sz="1600" dirty="0" err="1"/>
              <a:t>File:Turtle_Peace_Labyrinth.jpg</a:t>
            </a:r>
            <a:endParaRPr lang="en-US" sz="1600" dirty="0"/>
          </a:p>
          <a:p>
            <a:pPr>
              <a:buNone/>
            </a:pPr>
            <a:r>
              <a:rPr lang="en-US" sz="1600" dirty="0"/>
              <a:t>http://www.flickr.com/photos/two_r_better/158783308/</a:t>
            </a:r>
          </a:p>
          <a:p>
            <a:pPr>
              <a:buNone/>
            </a:pPr>
            <a:r>
              <a:rPr lang="fr-FR" sz="1600" dirty="0"/>
              <a:t>http://www.librairie-emmanuel.fr (contact page: https://www.librairie-emmanuel.fr/contact)</a:t>
            </a:r>
            <a:endParaRPr lang="en-US" sz="1600" dirty="0"/>
          </a:p>
          <a:p>
            <a:pPr>
              <a:buNone/>
            </a:pPr>
            <a:r>
              <a:rPr lang="en-US" sz="1600" dirty="0"/>
              <a:t>http://</a:t>
            </a:r>
            <a:r>
              <a:rPr lang="en-US" sz="1600" dirty="0" err="1"/>
              <a:t>commons.wikimedia.org</a:t>
            </a:r>
            <a:r>
              <a:rPr lang="en-US" sz="1600" dirty="0"/>
              <a:t>/wiki/</a:t>
            </a:r>
            <a:r>
              <a:rPr lang="en-US" sz="1600" dirty="0" err="1"/>
              <a:t>File:Siemiradzki-Chrystus_i_Samarytanka.jpg</a:t>
            </a:r>
            <a:endParaRPr lang="en-US" sz="1600" dirty="0"/>
          </a:p>
          <a:p>
            <a:pPr>
              <a:buNone/>
            </a:pPr>
            <a:r>
              <a:rPr lang="en-US" sz="1600" dirty="0"/>
              <a:t>https://</a:t>
            </a:r>
            <a:r>
              <a:rPr lang="en-US" sz="1600" dirty="0" err="1"/>
              <a:t>www.flickr.com</a:t>
            </a:r>
            <a:r>
              <a:rPr lang="en-US" sz="1600" dirty="0"/>
              <a:t>/photos/</a:t>
            </a:r>
            <a:r>
              <a:rPr lang="en-US" sz="1600" dirty="0" err="1"/>
              <a:t>pelegrino</a:t>
            </a:r>
            <a:r>
              <a:rPr lang="en-US" sz="1600" dirty="0"/>
              <a:t>/1366122359</a:t>
            </a:r>
          </a:p>
          <a:p>
            <a:pPr>
              <a:buNone/>
            </a:pPr>
            <a:r>
              <a:rPr lang="en-US" sz="1600" dirty="0"/>
              <a:t>https://</a:t>
            </a:r>
            <a:r>
              <a:rPr lang="en-US" sz="1600" dirty="0" err="1"/>
              <a:t>www.flickr.com</a:t>
            </a:r>
            <a:r>
              <a:rPr lang="en-US" sz="1600" dirty="0"/>
              <a:t>/photos/</a:t>
            </a:r>
            <a:r>
              <a:rPr lang="en-US" sz="1600" dirty="0" err="1"/>
              <a:t>frted</a:t>
            </a:r>
            <a:r>
              <a:rPr lang="en-US" sz="1600" dirty="0"/>
              <a:t>/8186047331 - Ted</a:t>
            </a:r>
          </a:p>
          <a:p>
            <a:pPr>
              <a:buNone/>
            </a:pPr>
            <a:r>
              <a:rPr lang="en-US" sz="1600" dirty="0"/>
              <a:t>http://</a:t>
            </a:r>
            <a:r>
              <a:rPr lang="en-US" sz="1600" dirty="0" err="1"/>
              <a:t>commons.wikimedia.org</a:t>
            </a:r>
            <a:r>
              <a:rPr lang="en-US" sz="1600" dirty="0"/>
              <a:t>/wiki/</a:t>
            </a:r>
            <a:r>
              <a:rPr lang="en-US" sz="1600" dirty="0" err="1"/>
              <a:t>File:Saint-Sulpice-de-Favi%C3%A8res_stalles_481.JPG</a:t>
            </a:r>
            <a:endParaRPr lang="en-US" sz="1600" dirty="0"/>
          </a:p>
          <a:p>
            <a:pPr>
              <a:buNone/>
            </a:pPr>
            <a:r>
              <a:rPr lang="en-US" sz="1600" dirty="0"/>
              <a:t>https://</a:t>
            </a:r>
            <a:r>
              <a:rPr lang="en-US" sz="1600" dirty="0" err="1"/>
              <a:t>commons.wikimedia.org</a:t>
            </a:r>
            <a:r>
              <a:rPr lang="en-US" sz="1600" dirty="0"/>
              <a:t>/wiki/</a:t>
            </a:r>
            <a:r>
              <a:rPr lang="en-US" sz="1600" dirty="0" err="1"/>
              <a:t>File:Christ_and_the_Samaritan_Woman_among_Ruins.jpg</a:t>
            </a:r>
            <a:endParaRPr lang="en-US" sz="1600" dirty="0"/>
          </a:p>
          <a:p>
            <a:pPr>
              <a:buNone/>
            </a:pPr>
            <a:r>
              <a:rPr lang="en-US" sz="1600" dirty="0"/>
              <a:t>http://</a:t>
            </a:r>
            <a:r>
              <a:rPr lang="en-US" sz="1600" dirty="0" err="1"/>
              <a:t>www.flickr.com</a:t>
            </a:r>
            <a:r>
              <a:rPr lang="en-US" sz="1600" dirty="0"/>
              <a:t>/photos/</a:t>
            </a:r>
            <a:r>
              <a:rPr lang="en-US" sz="1600" dirty="0" err="1"/>
              <a:t>jonicdao</a:t>
            </a:r>
            <a:r>
              <a:rPr lang="en-US" sz="1600" dirty="0"/>
              <a:t>/5644704405/</a:t>
            </a:r>
          </a:p>
          <a:p>
            <a:pPr>
              <a:buNone/>
            </a:pPr>
            <a:r>
              <a:rPr lang="en-US" sz="1600" dirty="0"/>
              <a:t>https://</a:t>
            </a:r>
            <a:r>
              <a:rPr lang="en-US" sz="1600" dirty="0" err="1"/>
              <a:t>www.flickr.com</a:t>
            </a:r>
            <a:r>
              <a:rPr lang="en-US" sz="1600" dirty="0"/>
              <a:t>/photos/</a:t>
            </a:r>
            <a:r>
              <a:rPr lang="en-US" sz="1600" dirty="0" err="1"/>
              <a:t>damiavos</a:t>
            </a:r>
            <a:r>
              <a:rPr lang="en-US" sz="1600" dirty="0"/>
              <a:t>/14310341562 - Damian </a:t>
            </a:r>
            <a:r>
              <a:rPr lang="en-US" sz="1600" dirty="0" err="1"/>
              <a:t>Entwhistle</a:t>
            </a:r>
            <a:endParaRPr lang="en-US" sz="1600" dirty="0"/>
          </a:p>
          <a:p>
            <a:pPr>
              <a:buNone/>
            </a:pPr>
            <a:r>
              <a:rPr lang="en-US" sz="1600" dirty="0"/>
              <a:t>www.yorckproject.de</a:t>
            </a:r>
          </a:p>
          <a:p>
            <a:pPr>
              <a:buNone/>
            </a:pPr>
            <a:r>
              <a:rPr lang="en-US" sz="18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410200"/>
            <a:ext cx="2933700" cy="1077218"/>
          </a:xfrm>
          <a:prstGeom prst="rect">
            <a:avLst/>
          </a:prstGeom>
          <a:noFill/>
        </p:spPr>
        <p:txBody>
          <a:bodyPr wrap="square" rtlCol="0">
            <a:spAutoFit/>
          </a:bodyPr>
          <a:lstStyle/>
          <a:p>
            <a:pPr algn="ctr"/>
            <a:r>
              <a:rPr lang="en-US" sz="1600" dirty="0">
                <a:solidFill>
                  <a:schemeClr val="tx1">
                    <a:lumMod val="95000"/>
                  </a:schemeClr>
                </a:solidFill>
              </a:rPr>
              <a:t>Moses Bringing Forth Life-giving Water</a:t>
            </a:r>
          </a:p>
          <a:p>
            <a:pPr algn="ctr"/>
            <a:endParaRPr lang="en-US" sz="1600" dirty="0">
              <a:solidFill>
                <a:schemeClr val="tx1">
                  <a:lumMod val="95000"/>
                </a:schemeClr>
              </a:solidFill>
            </a:endParaRPr>
          </a:p>
          <a:p>
            <a:pPr algn="ctr"/>
            <a:r>
              <a:rPr lang="en-US" sz="1600" dirty="0">
                <a:solidFill>
                  <a:schemeClr val="tx1">
                    <a:lumMod val="95000"/>
                  </a:schemeClr>
                </a:solidFill>
              </a:rPr>
              <a:t>Sarcophagus</a:t>
            </a:r>
          </a:p>
        </p:txBody>
      </p:sp>
      <p:pic>
        <p:nvPicPr>
          <p:cNvPr id="2" name="Picture 1">
            <a:extLst>
              <a:ext uri="{FF2B5EF4-FFF2-40B4-BE49-F238E27FC236}">
                <a16:creationId xmlns:a16="http://schemas.microsoft.com/office/drawing/2014/main" id="{0136DEDC-63EC-4EC7-97F2-AB3B947438C7}"/>
              </a:ext>
            </a:extLst>
          </p:cNvPr>
          <p:cNvPicPr>
            <a:picLocks noChangeAspect="1"/>
          </p:cNvPicPr>
          <p:nvPr/>
        </p:nvPicPr>
        <p:blipFill>
          <a:blip r:embed="rId2"/>
          <a:stretch>
            <a:fillRect/>
          </a:stretch>
        </p:blipFill>
        <p:spPr>
          <a:xfrm>
            <a:off x="5029201" y="3464"/>
            <a:ext cx="4570171"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219200"/>
            <a:ext cx="7391400" cy="3970318"/>
          </a:xfrm>
          <a:prstGeom prst="rect">
            <a:avLst/>
          </a:prstGeom>
        </p:spPr>
        <p:txBody>
          <a:bodyPr wrap="square">
            <a:spAutoFit/>
          </a:bodyPr>
          <a:lstStyle/>
          <a:p>
            <a:r>
              <a:rPr lang="en-US" sz="3600" dirty="0"/>
              <a:t>In his hand are the depths of the earth; the heights of the mountains are his also.</a:t>
            </a:r>
          </a:p>
          <a:p>
            <a:endParaRPr lang="en-US" sz="3600" dirty="0"/>
          </a:p>
          <a:p>
            <a:r>
              <a:rPr lang="en-US" sz="3600" dirty="0"/>
              <a:t>The sea is his, for he made it, and</a:t>
            </a:r>
          </a:p>
          <a:p>
            <a:r>
              <a:rPr lang="en-US" sz="3600" dirty="0"/>
              <a:t>the dry land, which his hands </a:t>
            </a:r>
          </a:p>
          <a:p>
            <a:r>
              <a:rPr lang="en-US" sz="3600" dirty="0"/>
              <a:t>have formed.</a:t>
            </a:r>
            <a:endParaRPr lang="en-US" sz="3600" dirty="0">
              <a:cs typeface="Arial" pitchFamily="34" charset="0"/>
            </a:endParaRPr>
          </a:p>
        </p:txBody>
      </p:sp>
      <p:sp>
        <p:nvSpPr>
          <p:cNvPr id="3" name="Rectangle 2"/>
          <p:cNvSpPr/>
          <p:nvPr/>
        </p:nvSpPr>
        <p:spPr>
          <a:xfrm>
            <a:off x="6781800" y="5253336"/>
            <a:ext cx="2514600" cy="461665"/>
          </a:xfrm>
          <a:prstGeom prst="rect">
            <a:avLst/>
          </a:prstGeom>
        </p:spPr>
        <p:txBody>
          <a:bodyPr wrap="square">
            <a:spAutoFit/>
          </a:bodyPr>
          <a:lstStyle/>
          <a:p>
            <a:r>
              <a:rPr lang="en-US" sz="2400" dirty="0">
                <a:cs typeface="Arial" pitchFamily="34" charset="0"/>
              </a:rPr>
              <a:t>Psalm 95:4-5</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B09C57-C589-D947-5147-0589A2F03A66}"/>
              </a:ext>
            </a:extLst>
          </p:cNvPr>
          <p:cNvPicPr>
            <a:picLocks noChangeAspect="1"/>
          </p:cNvPicPr>
          <p:nvPr/>
        </p:nvPicPr>
        <p:blipFill>
          <a:blip r:embed="rId2"/>
          <a:stretch>
            <a:fillRect/>
          </a:stretch>
        </p:blipFill>
        <p:spPr>
          <a:xfrm>
            <a:off x="1219200" y="0"/>
            <a:ext cx="9889467" cy="6267450"/>
          </a:xfrm>
          <a:prstGeom prst="rect">
            <a:avLst/>
          </a:prstGeom>
        </p:spPr>
      </p:pic>
      <p:sp>
        <p:nvSpPr>
          <p:cNvPr id="3" name="TextBox 2"/>
          <p:cNvSpPr txBox="1"/>
          <p:nvPr/>
        </p:nvSpPr>
        <p:spPr>
          <a:xfrm>
            <a:off x="1676400" y="6400800"/>
            <a:ext cx="8610600" cy="338554"/>
          </a:xfrm>
          <a:prstGeom prst="rect">
            <a:avLst/>
          </a:prstGeom>
          <a:noFill/>
        </p:spPr>
        <p:txBody>
          <a:bodyPr wrap="square" rtlCol="0">
            <a:spAutoFit/>
          </a:bodyPr>
          <a:lstStyle/>
          <a:p>
            <a:pPr algn="ctr"/>
            <a:r>
              <a:rPr lang="en-US" sz="1600" dirty="0">
                <a:solidFill>
                  <a:schemeClr val="tx1">
                    <a:lumMod val="95000"/>
                  </a:schemeClr>
                </a:solidFill>
              </a:rPr>
              <a:t>Crawford Notch  --  Thomas Cole, National Gallery of Art, Washington, DC</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6934200" cy="1200329"/>
          </a:xfrm>
          <a:prstGeom prst="rect">
            <a:avLst/>
          </a:prstGeom>
        </p:spPr>
        <p:txBody>
          <a:bodyPr wrap="square">
            <a:spAutoFit/>
          </a:bodyPr>
          <a:lstStyle/>
          <a:p>
            <a:r>
              <a:rPr lang="en-US" sz="3600" dirty="0"/>
              <a:t>…we have peace with God through our Lord Jesus Christ,</a:t>
            </a:r>
          </a:p>
        </p:txBody>
      </p:sp>
      <p:sp>
        <p:nvSpPr>
          <p:cNvPr id="3" name="Rectangle 2"/>
          <p:cNvSpPr/>
          <p:nvPr/>
        </p:nvSpPr>
        <p:spPr>
          <a:xfrm>
            <a:off x="6400800" y="3962401"/>
            <a:ext cx="2514600" cy="461665"/>
          </a:xfrm>
          <a:prstGeom prst="rect">
            <a:avLst/>
          </a:prstGeom>
        </p:spPr>
        <p:txBody>
          <a:bodyPr wrap="square">
            <a:spAutoFit/>
          </a:bodyPr>
          <a:lstStyle/>
          <a:p>
            <a:r>
              <a:rPr lang="en-US" sz="2400" dirty="0">
                <a:cs typeface="Arial" pitchFamily="34" charset="0"/>
              </a:rPr>
              <a:t>Romans </a:t>
            </a:r>
            <a:r>
              <a:rPr lang="en-US" sz="2400" dirty="0" err="1">
                <a:cs typeface="Arial" pitchFamily="34" charset="0"/>
              </a:rPr>
              <a:t>5:1a</a:t>
            </a:r>
            <a:endParaRPr lang="en-US" sz="2400" dirty="0">
              <a:cs typeface="Arial" pitchFamily="34" charset="0"/>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0" y="6228599"/>
            <a:ext cx="8001000" cy="338554"/>
          </a:xfrm>
          <a:prstGeom prst="rect">
            <a:avLst/>
          </a:prstGeom>
          <a:noFill/>
        </p:spPr>
        <p:txBody>
          <a:bodyPr wrap="square" rtlCol="0">
            <a:spAutoFit/>
          </a:bodyPr>
          <a:lstStyle/>
          <a:p>
            <a:pPr algn="ctr"/>
            <a:r>
              <a:rPr lang="en-US" sz="1600" dirty="0">
                <a:solidFill>
                  <a:schemeClr val="tx1">
                    <a:lumMod val="95000"/>
                  </a:schemeClr>
                </a:solidFill>
              </a:rPr>
              <a:t>Turtle Peace Labyrinth  --  Teaneck Creek Conservancy, Teaneck, NJ</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0658" y="290848"/>
            <a:ext cx="9117342" cy="5652753"/>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Samaritan woman said to him, "How is it that you, a Jew, ask a drink of me, a woman of Samaria?" </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John 4:9</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36268"/>
            <a:ext cx="9144000" cy="338554"/>
          </a:xfrm>
          <a:prstGeom prst="rect">
            <a:avLst/>
          </a:prstGeom>
          <a:noFill/>
        </p:spPr>
        <p:txBody>
          <a:bodyPr wrap="square" rtlCol="0">
            <a:spAutoFit/>
          </a:bodyPr>
          <a:lstStyle/>
          <a:p>
            <a:pPr algn="ctr"/>
            <a:r>
              <a:rPr lang="en-US" sz="1600" dirty="0">
                <a:solidFill>
                  <a:schemeClr val="tx1">
                    <a:lumMod val="95000"/>
                  </a:schemeClr>
                </a:solidFill>
              </a:rPr>
              <a:t>Christ and the Samaritan Woman  --  Austin Miller</a:t>
            </a:r>
          </a:p>
        </p:txBody>
      </p:sp>
      <p:pic>
        <p:nvPicPr>
          <p:cNvPr id="2" name="Picture 1"/>
          <p:cNvPicPr>
            <a:picLocks noChangeAspect="1"/>
          </p:cNvPicPr>
          <p:nvPr/>
        </p:nvPicPr>
        <p:blipFill>
          <a:blip r:embed="rId2"/>
          <a:stretch>
            <a:fillRect/>
          </a:stretch>
        </p:blipFill>
        <p:spPr>
          <a:xfrm>
            <a:off x="2057400" y="76200"/>
            <a:ext cx="8153400" cy="6115050"/>
          </a:xfrm>
          <a:prstGeom prst="rect">
            <a:avLst/>
          </a:prstGeom>
        </p:spPr>
      </p:pic>
    </p:spTree>
    <p:extLst>
      <p:ext uri="{BB962C8B-B14F-4D97-AF65-F5344CB8AC3E}">
        <p14:creationId xmlns:p14="http://schemas.microsoft.com/office/powerpoint/2010/main" val="2004982932"/>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1724</TotalTime>
  <Words>900</Words>
  <Application>Microsoft Office PowerPoint</Application>
  <PresentationFormat>Widescreen</PresentationFormat>
  <Paragraphs>78</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Third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79</cp:revision>
  <dcterms:created xsi:type="dcterms:W3CDTF">2016-08-31T16:46:43Z</dcterms:created>
  <dcterms:modified xsi:type="dcterms:W3CDTF">2022-09-17T14:28:03Z</dcterms:modified>
</cp:coreProperties>
</file>