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419" r:id="rId9"/>
    <p:sldId id="405" r:id="rId10"/>
    <p:sldId id="406" r:id="rId11"/>
    <p:sldId id="407" r:id="rId12"/>
    <p:sldId id="408" r:id="rId13"/>
    <p:sldId id="409" r:id="rId14"/>
    <p:sldId id="410" r:id="rId15"/>
    <p:sldId id="411" r:id="rId16"/>
    <p:sldId id="412" r:id="rId17"/>
    <p:sldId id="413" r:id="rId18"/>
    <p:sldId id="414" r:id="rId19"/>
    <p:sldId id="415" r:id="rId20"/>
    <p:sldId id="416" r:id="rId21"/>
    <p:sldId id="417" r:id="rId22"/>
    <p:sldId id="418"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729B"/>
    <a:srgbClr val="F4C2A5"/>
    <a:srgbClr val="C7895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0" autoAdjust="0"/>
    <p:restoredTop sz="94694"/>
  </p:normalViewPr>
  <p:slideViewPr>
    <p:cSldViewPr>
      <p:cViewPr varScale="1">
        <p:scale>
          <a:sx n="75" d="100"/>
          <a:sy n="75" d="100"/>
        </p:scale>
        <p:origin x="931" y="72"/>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93455" y="1502209"/>
            <a:ext cx="8458200" cy="1470025"/>
          </a:xfrm>
        </p:spPr>
        <p:txBody>
          <a:bodyPr>
            <a:noAutofit/>
          </a:bodyPr>
          <a:lstStyle/>
          <a:p>
            <a:r>
              <a:rPr lang="en-US" sz="9600" dirty="0"/>
              <a:t>Thanksgiving Day</a:t>
            </a:r>
          </a:p>
        </p:txBody>
      </p:sp>
      <p:sp>
        <p:nvSpPr>
          <p:cNvPr id="3" name="Subtitle 2"/>
          <p:cNvSpPr>
            <a:spLocks noGrp="1"/>
          </p:cNvSpPr>
          <p:nvPr>
            <p:ph type="subTitle" idx="1"/>
          </p:nvPr>
        </p:nvSpPr>
        <p:spPr>
          <a:xfrm>
            <a:off x="2922155" y="38862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1" y="5903894"/>
            <a:ext cx="9143999" cy="954107"/>
          </a:xfrm>
          <a:prstGeom prst="rect">
            <a:avLst/>
          </a:prstGeom>
          <a:solidFill>
            <a:srgbClr val="56729B">
              <a:alpha val="65000"/>
            </a:srgbClr>
          </a:solidFill>
        </p:spPr>
        <p:txBody>
          <a:bodyPr wrap="square">
            <a:spAutoFit/>
          </a:bodyPr>
          <a:lstStyle/>
          <a:p>
            <a:pPr algn="ctr"/>
            <a:r>
              <a:rPr lang="en-US" sz="2800" dirty="0"/>
              <a:t>Deuteronomy 8:7-18 and Psalm 65  •  2 Corinthians 9:6-15  Luke 17:11-19</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726808"/>
            <a:ext cx="2819400" cy="738664"/>
          </a:xfrm>
          <a:prstGeom prst="rect">
            <a:avLst/>
          </a:prstGeom>
          <a:noFill/>
        </p:spPr>
        <p:txBody>
          <a:bodyPr wrap="square" rtlCol="0">
            <a:spAutoFit/>
          </a:bodyPr>
          <a:lstStyle/>
          <a:p>
            <a:pPr algn="ctr"/>
            <a:r>
              <a:rPr lang="en-US" sz="1400" dirty="0">
                <a:solidFill>
                  <a:schemeClr val="tx1">
                    <a:lumMod val="95000"/>
                  </a:schemeClr>
                </a:solidFill>
              </a:rPr>
              <a:t>Sally Sows</a:t>
            </a:r>
          </a:p>
          <a:p>
            <a:pPr algn="ctr"/>
            <a:endParaRPr lang="en-US" sz="1400" dirty="0">
              <a:solidFill>
                <a:schemeClr val="tx1">
                  <a:lumMod val="95000"/>
                </a:schemeClr>
              </a:solidFill>
            </a:endParaRPr>
          </a:p>
          <a:p>
            <a:pPr algn="ctr"/>
            <a:r>
              <a:rPr lang="en-US" sz="1400" dirty="0">
                <a:solidFill>
                  <a:schemeClr val="tx1">
                    <a:lumMod val="95000"/>
                  </a:schemeClr>
                </a:solidFill>
              </a:rPr>
              <a:t>Street mural, Brooklyn, NY</a:t>
            </a:r>
          </a:p>
        </p:txBody>
      </p:sp>
      <p:pic>
        <p:nvPicPr>
          <p:cNvPr id="5" name="Picture 4"/>
          <p:cNvPicPr>
            <a:picLocks noChangeAspect="1"/>
          </p:cNvPicPr>
          <p:nvPr/>
        </p:nvPicPr>
        <p:blipFill>
          <a:blip r:embed="rId2"/>
          <a:stretch>
            <a:fillRect/>
          </a:stretch>
        </p:blipFill>
        <p:spPr>
          <a:xfrm>
            <a:off x="5411227" y="457201"/>
            <a:ext cx="4494773" cy="5993031"/>
          </a:xfrm>
          <a:prstGeom prst="rect">
            <a:avLst/>
          </a:prstGeom>
        </p:spPr>
      </p:pic>
    </p:spTree>
    <p:extLst>
      <p:ext uri="{BB962C8B-B14F-4D97-AF65-F5344CB8AC3E}">
        <p14:creationId xmlns:p14="http://schemas.microsoft.com/office/powerpoint/2010/main" val="650068294"/>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And as he sowed, some seeds fell on the path, and the birds came and ate them up.</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13:4</a:t>
            </a:r>
          </a:p>
        </p:txBody>
      </p:sp>
    </p:spTree>
    <p:extLst>
      <p:ext uri="{BB962C8B-B14F-4D97-AF65-F5344CB8AC3E}">
        <p14:creationId xmlns:p14="http://schemas.microsoft.com/office/powerpoint/2010/main" val="3005013456"/>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1055" y="6397823"/>
            <a:ext cx="8763000" cy="307777"/>
          </a:xfrm>
          <a:prstGeom prst="rect">
            <a:avLst/>
          </a:prstGeom>
          <a:noFill/>
        </p:spPr>
        <p:txBody>
          <a:bodyPr wrap="square" rtlCol="0">
            <a:spAutoFit/>
          </a:bodyPr>
          <a:lstStyle/>
          <a:p>
            <a:pPr algn="ctr"/>
            <a:r>
              <a:rPr lang="en-US" sz="1400" dirty="0"/>
              <a:t>Sower at Sunset  --   Vincent van Gogh </a:t>
            </a:r>
            <a:r>
              <a:rPr lang="en-US" sz="1400" dirty="0" err="1"/>
              <a:t>Kroller</a:t>
            </a:r>
            <a:r>
              <a:rPr lang="en-US" sz="1400" dirty="0"/>
              <a:t>-Muller Museum, </a:t>
            </a:r>
            <a:r>
              <a:rPr lang="en-US" sz="1400" dirty="0" err="1"/>
              <a:t>Otterlo</a:t>
            </a:r>
            <a:r>
              <a:rPr lang="en-US" sz="1400" dirty="0"/>
              <a:t>, Netherlands</a:t>
            </a:r>
            <a:endParaRPr lang="en-US" sz="1400" dirty="0">
              <a:solidFill>
                <a:schemeClr val="tx1">
                  <a:lumMod val="95000"/>
                </a:schemeClr>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23790" y="13572"/>
            <a:ext cx="7834610" cy="6158629"/>
          </a:xfrm>
          <a:prstGeom prst="rect">
            <a:avLst/>
          </a:prstGeom>
        </p:spPr>
      </p:pic>
    </p:spTree>
    <p:extLst>
      <p:ext uri="{BB962C8B-B14F-4D97-AF65-F5344CB8AC3E}">
        <p14:creationId xmlns:p14="http://schemas.microsoft.com/office/powerpoint/2010/main" val="1144785618"/>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Other seeds fell on rocky ground, where they did not have much soil, and they sprang up quickly, since they had no depth of soil.</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13:5</a:t>
            </a:r>
          </a:p>
        </p:txBody>
      </p:sp>
    </p:spTree>
    <p:extLst>
      <p:ext uri="{BB962C8B-B14F-4D97-AF65-F5344CB8AC3E}">
        <p14:creationId xmlns:p14="http://schemas.microsoft.com/office/powerpoint/2010/main" val="497604611"/>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Sowing Seed  --  Unidentified church sculpture, Taiwan</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840303"/>
            <a:ext cx="6731000" cy="5048250"/>
          </a:xfrm>
          <a:prstGeom prst="rect">
            <a:avLst/>
          </a:prstGeom>
        </p:spPr>
      </p:pic>
    </p:spTree>
    <p:extLst>
      <p:ext uri="{BB962C8B-B14F-4D97-AF65-F5344CB8AC3E}">
        <p14:creationId xmlns:p14="http://schemas.microsoft.com/office/powerpoint/2010/main" val="964259641"/>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But when the sun rose, they were scorched; and since they had no root, they withered away.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13:6</a:t>
            </a:r>
          </a:p>
        </p:txBody>
      </p:sp>
    </p:spTree>
    <p:extLst>
      <p:ext uri="{BB962C8B-B14F-4D97-AF65-F5344CB8AC3E}">
        <p14:creationId xmlns:p14="http://schemas.microsoft.com/office/powerpoint/2010/main" val="2956580819"/>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410200"/>
            <a:ext cx="2209800" cy="1169551"/>
          </a:xfrm>
          <a:prstGeom prst="rect">
            <a:avLst/>
          </a:prstGeom>
          <a:noFill/>
        </p:spPr>
        <p:txBody>
          <a:bodyPr wrap="square" rtlCol="0">
            <a:spAutoFit/>
          </a:bodyPr>
          <a:lstStyle/>
          <a:p>
            <a:pPr algn="ctr"/>
            <a:r>
              <a:rPr lang="en-US" sz="1400" dirty="0">
                <a:solidFill>
                  <a:schemeClr val="tx1">
                    <a:lumMod val="95000"/>
                  </a:schemeClr>
                </a:solidFill>
              </a:rPr>
              <a:t>The Sower</a:t>
            </a:r>
          </a:p>
          <a:p>
            <a:pPr algn="ctr"/>
            <a:endParaRPr lang="en-US" sz="1400" dirty="0">
              <a:solidFill>
                <a:schemeClr val="tx1">
                  <a:lumMod val="95000"/>
                </a:schemeClr>
              </a:solidFill>
            </a:endParaRPr>
          </a:p>
          <a:p>
            <a:pPr algn="ctr"/>
            <a:r>
              <a:rPr lang="en-US" sz="1400" dirty="0">
                <a:solidFill>
                  <a:schemeClr val="tx1">
                    <a:lumMod val="95000"/>
                  </a:schemeClr>
                </a:solidFill>
              </a:rPr>
              <a:t>Jean-Francois Millet  Boston Museum of Fine Arts Boston, MA</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62476" y="0"/>
            <a:ext cx="5572125" cy="6858000"/>
          </a:xfrm>
          <a:prstGeom prst="rect">
            <a:avLst/>
          </a:prstGeom>
        </p:spPr>
      </p:pic>
    </p:spTree>
    <p:extLst>
      <p:ext uri="{BB962C8B-B14F-4D97-AF65-F5344CB8AC3E}">
        <p14:creationId xmlns:p14="http://schemas.microsoft.com/office/powerpoint/2010/main" val="868309063"/>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05000"/>
            <a:ext cx="6553200" cy="1754326"/>
          </a:xfrm>
          <a:prstGeom prst="rect">
            <a:avLst/>
          </a:prstGeom>
        </p:spPr>
        <p:txBody>
          <a:bodyPr wrap="square">
            <a:spAutoFit/>
          </a:bodyPr>
          <a:lstStyle/>
          <a:p>
            <a:r>
              <a:rPr lang="en-US" sz="3600" dirty="0"/>
              <a:t>Other seeds fell among thorns, and the thorns grew up and choked them.</a:t>
            </a:r>
            <a:endParaRPr lang="en-US" sz="3600" dirty="0">
              <a:cs typeface="Arial" pitchFamily="34" charset="0"/>
            </a:endParaRPr>
          </a:p>
        </p:txBody>
      </p:sp>
      <p:sp>
        <p:nvSpPr>
          <p:cNvPr id="5" name="TextBox 4"/>
          <p:cNvSpPr txBox="1"/>
          <p:nvPr/>
        </p:nvSpPr>
        <p:spPr>
          <a:xfrm>
            <a:off x="60198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13:7</a:t>
            </a:r>
          </a:p>
        </p:txBody>
      </p:sp>
    </p:spTree>
    <p:extLst>
      <p:ext uri="{BB962C8B-B14F-4D97-AF65-F5344CB8AC3E}">
        <p14:creationId xmlns:p14="http://schemas.microsoft.com/office/powerpoint/2010/main" val="1275018254"/>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Parable of the Sower  --  JESUS </a:t>
            </a:r>
            <a:r>
              <a:rPr lang="en-US" sz="1400" dirty="0" err="1">
                <a:solidFill>
                  <a:schemeClr val="tx1">
                    <a:lumMod val="95000"/>
                  </a:schemeClr>
                </a:solidFill>
              </a:rPr>
              <a:t>MAFA</a:t>
            </a:r>
            <a:r>
              <a:rPr lang="en-US" sz="14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1524000" y="76201"/>
            <a:ext cx="9144000" cy="6113417"/>
          </a:xfrm>
          <a:prstGeom prst="rect">
            <a:avLst/>
          </a:prstGeom>
        </p:spPr>
      </p:pic>
    </p:spTree>
    <p:extLst>
      <p:ext uri="{BB962C8B-B14F-4D97-AF65-F5344CB8AC3E}">
        <p14:creationId xmlns:p14="http://schemas.microsoft.com/office/powerpoint/2010/main" val="2636319595"/>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Other seeds fell on good soil and brought forth grain, some a hundredfold, some sixty, some thirty.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13:8</a:t>
            </a:r>
          </a:p>
        </p:txBody>
      </p:sp>
    </p:spTree>
    <p:extLst>
      <p:ext uri="{BB962C8B-B14F-4D97-AF65-F5344CB8AC3E}">
        <p14:creationId xmlns:p14="http://schemas.microsoft.com/office/powerpoint/2010/main" val="1524055604"/>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For the LORD your God is bringing you into a good land …  a land whose stones are iron and from whose hills you may mine copper.</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Deuteronomy </a:t>
            </a:r>
            <a:r>
              <a:rPr lang="en-US" sz="2400" dirty="0" err="1">
                <a:solidFill>
                  <a:schemeClr val="tx1">
                    <a:lumMod val="95000"/>
                  </a:schemeClr>
                </a:solidFill>
              </a:rPr>
              <a:t>8:7a</a:t>
            </a:r>
            <a:r>
              <a:rPr lang="en-US" sz="2400" dirty="0">
                <a:solidFill>
                  <a:schemeClr val="tx1">
                    <a:lumMod val="95000"/>
                  </a:schemeClr>
                </a:solidFill>
              </a:rPr>
              <a:t>, </a:t>
            </a:r>
            <a:r>
              <a:rPr lang="en-US" sz="2400" dirty="0" err="1">
                <a:solidFill>
                  <a:schemeClr val="tx1">
                    <a:lumMod val="95000"/>
                  </a:schemeClr>
                </a:solidFill>
              </a:rPr>
              <a:t>9b</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324600"/>
            <a:ext cx="8362826" cy="307777"/>
          </a:xfrm>
          <a:prstGeom prst="rect">
            <a:avLst/>
          </a:prstGeom>
          <a:noFill/>
        </p:spPr>
        <p:txBody>
          <a:bodyPr wrap="square" rtlCol="0">
            <a:spAutoFit/>
          </a:bodyPr>
          <a:lstStyle/>
          <a:p>
            <a:pPr algn="ctr"/>
            <a:r>
              <a:rPr lang="en-US" sz="1400" dirty="0">
                <a:solidFill>
                  <a:schemeClr val="tx1">
                    <a:lumMod val="95000"/>
                  </a:schemeClr>
                </a:solidFill>
              </a:rPr>
              <a:t>Seed and the Sower  --  Cheyenne Botanic Gardens, Cheyenne, WY</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8400" y="120134"/>
            <a:ext cx="7434736" cy="6052066"/>
          </a:xfrm>
          <a:prstGeom prst="rect">
            <a:avLst/>
          </a:prstGeom>
        </p:spPr>
      </p:pic>
    </p:spTree>
    <p:extLst>
      <p:ext uri="{BB962C8B-B14F-4D97-AF65-F5344CB8AC3E}">
        <p14:creationId xmlns:p14="http://schemas.microsoft.com/office/powerpoint/2010/main" val="1165420513"/>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05000"/>
            <a:ext cx="7467600" cy="2308324"/>
          </a:xfrm>
          <a:prstGeom prst="rect">
            <a:avLst/>
          </a:prstGeom>
        </p:spPr>
        <p:txBody>
          <a:bodyPr wrap="square">
            <a:spAutoFit/>
          </a:bodyPr>
          <a:lstStyle/>
          <a:p>
            <a:r>
              <a:rPr lang="en-US" sz="3600" dirty="0"/>
              <a:t>But as for what was sown on good soil, this is the one who hears the word and understands it, who indeed bears fruit and yields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13:23</a:t>
            </a:r>
          </a:p>
        </p:txBody>
      </p:sp>
    </p:spTree>
    <p:extLst>
      <p:ext uri="{BB962C8B-B14F-4D97-AF65-F5344CB8AC3E}">
        <p14:creationId xmlns:p14="http://schemas.microsoft.com/office/powerpoint/2010/main" val="3972528378"/>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97823"/>
            <a:ext cx="8763000" cy="307777"/>
          </a:xfrm>
          <a:prstGeom prst="rect">
            <a:avLst/>
          </a:prstGeom>
          <a:noFill/>
        </p:spPr>
        <p:txBody>
          <a:bodyPr wrap="square" rtlCol="0">
            <a:spAutoFit/>
          </a:bodyPr>
          <a:lstStyle/>
          <a:p>
            <a:pPr algn="ctr"/>
            <a:r>
              <a:rPr lang="en-US" sz="1400" dirty="0">
                <a:solidFill>
                  <a:schemeClr val="tx1">
                    <a:lumMod val="95000"/>
                  </a:schemeClr>
                </a:solidFill>
              </a:rPr>
              <a:t>The Reaper  --  William Morris &amp; Co., Marden, England</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7400" y="134523"/>
            <a:ext cx="8153400" cy="6073247"/>
          </a:xfrm>
          <a:prstGeom prst="rect">
            <a:avLst/>
          </a:prstGeom>
        </p:spPr>
      </p:pic>
    </p:spTree>
    <p:extLst>
      <p:ext uri="{BB962C8B-B14F-4D97-AF65-F5344CB8AC3E}">
        <p14:creationId xmlns:p14="http://schemas.microsoft.com/office/powerpoint/2010/main" val="1367334644"/>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a:t>
            </a:r>
            <a:r>
              <a:rPr lang="en-US" sz="1600" dirty="0" err="1"/>
              <a:t>commons.wikimedia.org</a:t>
            </a:r>
            <a:r>
              <a:rPr lang="en-US" sz="1600" dirty="0"/>
              <a:t>/wiki/</a:t>
            </a:r>
            <a:r>
              <a:rPr lang="en-US" sz="1600" dirty="0" err="1"/>
              <a:t>File:Pennsylvania_LCCN98518434.tif</a:t>
            </a:r>
            <a:endParaRPr lang="en-US" sz="1600" dirty="0"/>
          </a:p>
          <a:p>
            <a:pPr>
              <a:buNone/>
            </a:pPr>
            <a:r>
              <a:rPr lang="en-US" sz="1600" dirty="0"/>
              <a:t>https://</a:t>
            </a:r>
            <a:r>
              <a:rPr lang="en-US" sz="1600" dirty="0" err="1"/>
              <a:t>commons.m.wikimedia.org</a:t>
            </a:r>
            <a:r>
              <a:rPr lang="en-US" sz="1600" dirty="0"/>
              <a:t>/wiki/</a:t>
            </a:r>
            <a:r>
              <a:rPr lang="en-US" sz="1600" dirty="0" err="1"/>
              <a:t>File:Crepuscular_rays_at_Sunset_near_Waterberg_Plateau.jpg</a:t>
            </a:r>
            <a:endParaRPr lang="en-US" sz="1600" dirty="0"/>
          </a:p>
          <a:p>
            <a:pPr>
              <a:buNone/>
            </a:pPr>
            <a:r>
              <a:rPr lang="en-US" sz="1600" dirty="0"/>
              <a:t>Estate of Frank Wesley, http://www.frankwesleyart.com/main_page.htm</a:t>
            </a:r>
          </a:p>
          <a:p>
            <a:pPr>
              <a:buNone/>
            </a:pPr>
            <a:r>
              <a:rPr lang="en-US" sz="1600" dirty="0"/>
              <a:t>https://commons.wikimedia.org/wiki/File:19-22-011-museum.jpg</a:t>
            </a:r>
          </a:p>
          <a:p>
            <a:pPr>
              <a:buNone/>
            </a:pPr>
            <a:r>
              <a:rPr lang="en-US" sz="1600" dirty="0"/>
              <a:t>https://</a:t>
            </a:r>
            <a:r>
              <a:rPr lang="en-US" sz="1600" dirty="0" err="1"/>
              <a:t>www.flickr.com</a:t>
            </a:r>
            <a:r>
              <a:rPr lang="en-US" sz="1600" dirty="0"/>
              <a:t>/photos/</a:t>
            </a:r>
            <a:r>
              <a:rPr lang="en-US" sz="1600" dirty="0" err="1"/>
              <a:t>guy_on_the_streets</a:t>
            </a:r>
            <a:r>
              <a:rPr lang="en-US" sz="1600" dirty="0"/>
              <a:t>/185485832/</a:t>
            </a:r>
          </a:p>
          <a:p>
            <a:pPr>
              <a:buNone/>
            </a:pPr>
            <a:r>
              <a:rPr lang="en-US" sz="1600" dirty="0"/>
              <a:t>https://</a:t>
            </a:r>
            <a:r>
              <a:rPr lang="en-US" sz="1600" dirty="0" err="1"/>
              <a:t>commons.wikimedia.org</a:t>
            </a:r>
            <a:r>
              <a:rPr lang="en-US" sz="1600" dirty="0"/>
              <a:t>/wiki/File:Van_Gogh_-_</a:t>
            </a:r>
            <a:r>
              <a:rPr lang="en-US" sz="1600" dirty="0" err="1"/>
              <a:t>S%C3%A4mann_bei_untergehender_Sonne.jpeg</a:t>
            </a:r>
            <a:endParaRPr lang="en-US" sz="1600" dirty="0"/>
          </a:p>
          <a:p>
            <a:pPr>
              <a:buNone/>
            </a:pPr>
            <a:r>
              <a:rPr lang="en-US" sz="1600" dirty="0"/>
              <a:t>https://</a:t>
            </a:r>
            <a:r>
              <a:rPr lang="en-US" sz="1600" dirty="0" err="1"/>
              <a:t>www.flickr.com</a:t>
            </a:r>
            <a:r>
              <a:rPr lang="en-US" sz="1600" dirty="0"/>
              <a:t>/photos/</a:t>
            </a:r>
            <a:r>
              <a:rPr lang="en-US" sz="1600" dirty="0" err="1"/>
              <a:t>benny_lin</a:t>
            </a:r>
            <a:r>
              <a:rPr lang="en-US" sz="1600" dirty="0"/>
              <a:t>/266525738</a:t>
            </a:r>
          </a:p>
          <a:p>
            <a:pPr>
              <a:buNone/>
            </a:pPr>
            <a:r>
              <a:rPr lang="en-US" sz="1600" dirty="0"/>
              <a:t>https://</a:t>
            </a:r>
            <a:r>
              <a:rPr lang="en-US" sz="1600" dirty="0" err="1"/>
              <a:t>commons.wikimedia.org</a:t>
            </a:r>
            <a:r>
              <a:rPr lang="en-US" sz="1600" dirty="0"/>
              <a:t>/wiki/File:Jean-Fran%C3%A7ois_Millet_-_The_Sower_-_Google_Art_Project.jpg</a:t>
            </a:r>
          </a:p>
          <a:p>
            <a:pPr>
              <a:buNone/>
            </a:pPr>
            <a:r>
              <a:rPr lang="en-US" sz="1600" dirty="0"/>
              <a:t>http://</a:t>
            </a:r>
            <a:r>
              <a:rPr lang="en-US" sz="1600" dirty="0" err="1"/>
              <a:t>diglib.library.vanderbilt.edu</a:t>
            </a:r>
            <a:r>
              <a:rPr lang="en-US" sz="1600" dirty="0"/>
              <a:t>/</a:t>
            </a:r>
            <a:r>
              <a:rPr lang="en-US" sz="1600" dirty="0" err="1"/>
              <a:t>act-imagelink.pl?RC</a:t>
            </a:r>
            <a:r>
              <a:rPr lang="en-US" sz="1600" dirty="0"/>
              <a:t>=48309</a:t>
            </a:r>
          </a:p>
          <a:p>
            <a:pPr>
              <a:buNone/>
            </a:pPr>
            <a:r>
              <a:rPr lang="en-US" sz="1600" dirty="0"/>
              <a:t>https://</a:t>
            </a:r>
            <a:r>
              <a:rPr lang="en-US" sz="1600" dirty="0" err="1"/>
              <a:t>www.flickr.com</a:t>
            </a:r>
            <a:r>
              <a:rPr lang="en-US" sz="1600" dirty="0"/>
              <a:t>/photos/</a:t>
            </a:r>
            <a:r>
              <a:rPr lang="en-US" sz="1600" dirty="0" err="1"/>
              <a:t>ljguitar</a:t>
            </a:r>
            <a:r>
              <a:rPr lang="en-US" sz="1600" dirty="0"/>
              <a:t>/1099799640/</a:t>
            </a:r>
          </a:p>
          <a:p>
            <a:pPr>
              <a:buNone/>
            </a:pPr>
            <a:r>
              <a:rPr lang="en-US" sz="1600" dirty="0"/>
              <a:t>https://</a:t>
            </a:r>
            <a:r>
              <a:rPr lang="en-US" sz="1600" dirty="0" err="1"/>
              <a:t>www.flickr.com</a:t>
            </a:r>
            <a:r>
              <a:rPr lang="en-US" sz="1600" dirty="0"/>
              <a:t>/photos/</a:t>
            </a:r>
            <a:r>
              <a:rPr lang="en-US" sz="1600" dirty="0" err="1"/>
              <a:t>jpguffogg</a:t>
            </a:r>
            <a:r>
              <a:rPr lang="en-US" sz="1600" dirty="0"/>
              <a:t>/12618857873/</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r>
              <a:rPr lang="en-US" sz="1800" dirty="0"/>
              <a:t>.</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181601"/>
            <a:ext cx="2362200" cy="1169551"/>
          </a:xfrm>
          <a:prstGeom prst="rect">
            <a:avLst/>
          </a:prstGeom>
          <a:noFill/>
        </p:spPr>
        <p:txBody>
          <a:bodyPr wrap="square" rtlCol="0">
            <a:spAutoFit/>
          </a:bodyPr>
          <a:lstStyle/>
          <a:p>
            <a:pPr algn="ctr"/>
            <a:r>
              <a:rPr lang="en-US" sz="1400" dirty="0">
                <a:solidFill>
                  <a:schemeClr val="tx1">
                    <a:lumMod val="95000"/>
                  </a:schemeClr>
                </a:solidFill>
              </a:rPr>
              <a:t>Miner, Pennsylvania</a:t>
            </a:r>
          </a:p>
          <a:p>
            <a:pPr algn="ctr"/>
            <a:endParaRPr lang="en-US" sz="1400" dirty="0">
              <a:solidFill>
                <a:schemeClr val="tx1">
                  <a:lumMod val="95000"/>
                </a:schemeClr>
              </a:solidFill>
            </a:endParaRPr>
          </a:p>
          <a:p>
            <a:pPr algn="ctr"/>
            <a:r>
              <a:rPr lang="en-US" sz="1400" dirty="0" err="1">
                <a:solidFill>
                  <a:schemeClr val="tx1">
                    <a:lumMod val="95000"/>
                  </a:schemeClr>
                </a:solidFill>
              </a:rPr>
              <a:t>WPA</a:t>
            </a:r>
            <a:r>
              <a:rPr lang="en-US" sz="1400" dirty="0">
                <a:solidFill>
                  <a:schemeClr val="tx1">
                    <a:lumMod val="95000"/>
                  </a:schemeClr>
                </a:solidFill>
              </a:rPr>
              <a:t> Poster</a:t>
            </a:r>
          </a:p>
          <a:p>
            <a:pPr algn="ctr"/>
            <a:r>
              <a:rPr lang="en-US" sz="1400" dirty="0">
                <a:solidFill>
                  <a:schemeClr val="tx1">
                    <a:lumMod val="95000"/>
                  </a:schemeClr>
                </a:solidFill>
              </a:rPr>
              <a:t>Library of Congress</a:t>
            </a:r>
          </a:p>
          <a:p>
            <a:pPr algn="ctr"/>
            <a:r>
              <a:rPr lang="en-US" sz="1400" dirty="0">
                <a:solidFill>
                  <a:schemeClr val="tx1">
                    <a:lumMod val="95000"/>
                  </a:schemeClr>
                </a:solidFill>
              </a:rPr>
              <a:t>Washington, DC</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9740" y="0"/>
            <a:ext cx="5402461"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752600"/>
            <a:ext cx="7467600" cy="2308324"/>
          </a:xfrm>
          <a:prstGeom prst="rect">
            <a:avLst/>
          </a:prstGeom>
        </p:spPr>
        <p:txBody>
          <a:bodyPr wrap="square">
            <a:spAutoFit/>
          </a:bodyPr>
          <a:lstStyle/>
          <a:p>
            <a:r>
              <a:rPr lang="en-US" sz="3600" dirty="0"/>
              <a:t>Those who live at earth's farthest bounds are awed by your signs; </a:t>
            </a:r>
          </a:p>
          <a:p>
            <a:r>
              <a:rPr lang="en-US" sz="3600" dirty="0"/>
              <a:t>you make the gateways of the morning and the evening shout for joy.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65:8</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Sunset  --  Heinrich </a:t>
            </a:r>
            <a:r>
              <a:rPr lang="en-US" sz="1400" dirty="0" err="1">
                <a:solidFill>
                  <a:schemeClr val="tx1">
                    <a:lumMod val="95000"/>
                  </a:schemeClr>
                </a:solidFill>
              </a:rPr>
              <a:t>Pniok</a:t>
            </a:r>
            <a:r>
              <a:rPr lang="en-US" sz="1400" dirty="0">
                <a:solidFill>
                  <a:schemeClr val="tx1">
                    <a:lumMod val="95000"/>
                  </a:schemeClr>
                </a:solidFill>
              </a:rPr>
              <a:t>, Waterberg Plateau, Namibia</a:t>
            </a:r>
          </a:p>
        </p:txBody>
      </p:sp>
      <p:pic>
        <p:nvPicPr>
          <p:cNvPr id="2" name="Picture 1"/>
          <p:cNvPicPr>
            <a:picLocks noChangeAspect="1"/>
          </p:cNvPicPr>
          <p:nvPr/>
        </p:nvPicPr>
        <p:blipFill>
          <a:blip r:embed="rId2"/>
          <a:stretch>
            <a:fillRect/>
          </a:stretch>
        </p:blipFill>
        <p:spPr>
          <a:xfrm>
            <a:off x="1559314" y="1"/>
            <a:ext cx="9108687" cy="6068663"/>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362201"/>
            <a:ext cx="7162800" cy="1200329"/>
          </a:xfrm>
          <a:prstGeom prst="rect">
            <a:avLst/>
          </a:prstGeom>
        </p:spPr>
        <p:txBody>
          <a:bodyPr wrap="square">
            <a:spAutoFit/>
          </a:bodyPr>
          <a:lstStyle/>
          <a:p>
            <a:r>
              <a:rPr lang="en-US" sz="3600" dirty="0"/>
              <a:t>… you are in the Spirit, since the Spirit of God dwells in you.</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Romans </a:t>
            </a:r>
            <a:r>
              <a:rPr lang="en-US" sz="2400" dirty="0" err="1">
                <a:solidFill>
                  <a:schemeClr val="tx1">
                    <a:lumMod val="95000"/>
                  </a:schemeClr>
                </a:solidFill>
              </a:rPr>
              <a:t>8:9b</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6400800"/>
            <a:ext cx="7010400" cy="307777"/>
          </a:xfrm>
          <a:prstGeom prst="rect">
            <a:avLst/>
          </a:prstGeom>
          <a:noFill/>
        </p:spPr>
        <p:txBody>
          <a:bodyPr wrap="square" rtlCol="0">
            <a:spAutoFit/>
          </a:bodyPr>
          <a:lstStyle/>
          <a:p>
            <a:pPr algn="ctr"/>
            <a:r>
              <a:rPr lang="en-US" sz="1400" dirty="0">
                <a:solidFill>
                  <a:schemeClr val="tx1">
                    <a:lumMod val="95000"/>
                  </a:schemeClr>
                </a:solidFill>
              </a:rPr>
              <a:t>Resurrection  --  Frank Wesley</a:t>
            </a:r>
          </a:p>
        </p:txBody>
      </p:sp>
      <p:pic>
        <p:nvPicPr>
          <p:cNvPr id="5" name="Picture 4">
            <a:extLst>
              <a:ext uri="{FF2B5EF4-FFF2-40B4-BE49-F238E27FC236}">
                <a16:creationId xmlns:a16="http://schemas.microsoft.com/office/drawing/2014/main" id="{747C0010-E999-1EA6-6B38-E8F52CBF98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204749"/>
            <a:ext cx="5965629" cy="6061386"/>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5257800"/>
            <a:ext cx="1676400" cy="1384995"/>
          </a:xfrm>
          <a:prstGeom prst="rect">
            <a:avLst/>
          </a:prstGeom>
          <a:noFill/>
        </p:spPr>
        <p:txBody>
          <a:bodyPr wrap="square" rtlCol="0">
            <a:spAutoFit/>
          </a:bodyPr>
          <a:lstStyle/>
          <a:p>
            <a:pPr algn="ctr"/>
            <a:r>
              <a:rPr lang="en-US" sz="1400" dirty="0">
                <a:solidFill>
                  <a:schemeClr val="tx1">
                    <a:lumMod val="95000"/>
                  </a:schemeClr>
                </a:solidFill>
              </a:rPr>
              <a:t>Richard Allen</a:t>
            </a:r>
          </a:p>
          <a:p>
            <a:pPr algn="ctr"/>
            <a:endParaRPr lang="en-US" sz="1400" dirty="0">
              <a:solidFill>
                <a:schemeClr val="tx1">
                  <a:lumMod val="95000"/>
                </a:schemeClr>
              </a:solidFill>
            </a:endParaRPr>
          </a:p>
          <a:p>
            <a:pPr algn="ctr"/>
            <a:r>
              <a:rPr lang="en-US" sz="1400" dirty="0">
                <a:solidFill>
                  <a:schemeClr val="tx1">
                    <a:lumMod val="95000"/>
                  </a:schemeClr>
                </a:solidFill>
              </a:rPr>
              <a:t>Founder and First Bishop of the African Methodist Episcopal Church</a:t>
            </a:r>
          </a:p>
        </p:txBody>
      </p:sp>
      <p:pic>
        <p:nvPicPr>
          <p:cNvPr id="5" name="Picture 4">
            <a:extLst>
              <a:ext uri="{FF2B5EF4-FFF2-40B4-BE49-F238E27FC236}">
                <a16:creationId xmlns:a16="http://schemas.microsoft.com/office/drawing/2014/main" id="{1E4AF4BF-B056-4C9D-B9D3-42B0F13F81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6804"/>
            <a:ext cx="5562600" cy="6853918"/>
          </a:xfrm>
          <a:prstGeom prst="rect">
            <a:avLst/>
          </a:prstGeom>
        </p:spPr>
      </p:pic>
    </p:spTree>
    <p:extLst>
      <p:ext uri="{BB962C8B-B14F-4D97-AF65-F5344CB8AC3E}">
        <p14:creationId xmlns:p14="http://schemas.microsoft.com/office/powerpoint/2010/main" val="4114951358"/>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54326"/>
          </a:xfrm>
          <a:prstGeom prst="rect">
            <a:avLst/>
          </a:prstGeom>
        </p:spPr>
        <p:txBody>
          <a:bodyPr wrap="square">
            <a:spAutoFit/>
          </a:bodyPr>
          <a:lstStyle/>
          <a:p>
            <a:r>
              <a:rPr lang="en-US" sz="3600" dirty="0"/>
              <a:t>And he told them many things in parables, saying: "Listen! A sower went out to sow.</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13:3</a:t>
            </a:r>
          </a:p>
        </p:txBody>
      </p:sp>
    </p:spTree>
    <p:extLst>
      <p:ext uri="{BB962C8B-B14F-4D97-AF65-F5344CB8AC3E}">
        <p14:creationId xmlns:p14="http://schemas.microsoft.com/office/powerpoint/2010/main" val="770387287"/>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1377</TotalTime>
  <Words>673</Words>
  <Application>Microsoft Office PowerPoint</Application>
  <PresentationFormat>Widescreen</PresentationFormat>
  <Paragraphs>63</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Thanksgiving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59</cp:revision>
  <dcterms:created xsi:type="dcterms:W3CDTF">2016-08-31T16:46:43Z</dcterms:created>
  <dcterms:modified xsi:type="dcterms:W3CDTF">2022-10-05T18:25:47Z</dcterms:modified>
</cp:coreProperties>
</file>