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22"/>
  </p:notesMasterIdLst>
  <p:sldIdLst>
    <p:sldId id="256" r:id="rId2"/>
    <p:sldId id="282" r:id="rId3"/>
    <p:sldId id="382" r:id="rId4"/>
    <p:sldId id="383" r:id="rId5"/>
    <p:sldId id="384" r:id="rId6"/>
    <p:sldId id="385" r:id="rId7"/>
    <p:sldId id="386" r:id="rId8"/>
    <p:sldId id="387" r:id="rId9"/>
    <p:sldId id="388" r:id="rId10"/>
    <p:sldId id="389" r:id="rId11"/>
    <p:sldId id="390" r:id="rId12"/>
    <p:sldId id="391" r:id="rId13"/>
    <p:sldId id="392" r:id="rId14"/>
    <p:sldId id="393" r:id="rId15"/>
    <p:sldId id="394" r:id="rId16"/>
    <p:sldId id="395" r:id="rId17"/>
    <p:sldId id="396" r:id="rId18"/>
    <p:sldId id="397" r:id="rId19"/>
    <p:sldId id="398" r:id="rId20"/>
    <p:sldId id="297" r:id="rId2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6291F"/>
    <a:srgbClr val="924C3A"/>
    <a:srgbClr val="57261B"/>
  </p:clrMru>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026" autoAdjust="0"/>
    <p:restoredTop sz="94660"/>
  </p:normalViewPr>
  <p:slideViewPr>
    <p:cSldViewPr>
      <p:cViewPr varScale="1">
        <p:scale>
          <a:sx n="65" d="100"/>
          <a:sy n="65" d="100"/>
        </p:scale>
        <p:origin x="38" y="278"/>
      </p:cViewPr>
      <p:guideLst>
        <p:guide orient="horz" pos="2160"/>
        <p:guide pos="2880"/>
      </p:guideLst>
    </p:cSldViewPr>
  </p:slideViewPr>
  <p:notesTextViewPr>
    <p:cViewPr>
      <p:scale>
        <a:sx n="100" d="100"/>
        <a:sy n="100" d="100"/>
      </p:scale>
      <p:origin x="0" y="0"/>
    </p:cViewPr>
  </p:notesTextViewPr>
  <p:sorterViewPr>
    <p:cViewPr>
      <p:scale>
        <a:sx n="40" d="100"/>
        <a:sy n="4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B492283-5DAD-4197-8B51-666D80DBD764}" type="datetimeFigureOut">
              <a:rPr lang="en-US" smtClean="0"/>
              <a:pPr/>
              <a:t>3/2/2020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8221417-9C38-480C-A012-705512C668E9}"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C0B54B3-2CAD-43AB-968D-4DD9821B749A}" type="datetimeFigureOut">
              <a:rPr lang="en-US" smtClean="0"/>
              <a:pPr/>
              <a:t>3/2/2020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3/2/2020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3/2/2020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3/2/2020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C0B54B3-2CAD-43AB-968D-4DD9821B749A}" type="datetimeFigureOut">
              <a:rPr lang="en-US" smtClean="0"/>
              <a:pPr/>
              <a:t>3/2/2020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C0B54B3-2CAD-43AB-968D-4DD9821B749A}" type="datetimeFigureOut">
              <a:rPr lang="en-US" smtClean="0"/>
              <a:pPr/>
              <a:t>3/2/2020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C0B54B3-2CAD-43AB-968D-4DD9821B749A}" type="datetimeFigureOut">
              <a:rPr lang="en-US" smtClean="0"/>
              <a:pPr/>
              <a:t>3/2/2020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C0B54B3-2CAD-43AB-968D-4DD9821B749A}" type="datetimeFigureOut">
              <a:rPr lang="en-US" smtClean="0"/>
              <a:pPr/>
              <a:t>3/2/2020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0B54B3-2CAD-43AB-968D-4DD9821B749A}" type="datetimeFigureOut">
              <a:rPr lang="en-US" smtClean="0"/>
              <a:pPr/>
              <a:t>3/2/2020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0B54B3-2CAD-43AB-968D-4DD9821B749A}" type="datetimeFigureOut">
              <a:rPr lang="en-US" smtClean="0"/>
              <a:pPr/>
              <a:t>3/2/2020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0B54B3-2CAD-43AB-968D-4DD9821B749A}" type="datetimeFigureOut">
              <a:rPr lang="en-US" smtClean="0"/>
              <a:pPr/>
              <a:t>3/2/2020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0B54B3-2CAD-43AB-968D-4DD9821B749A}" type="datetimeFigureOut">
              <a:rPr lang="en-US" smtClean="0"/>
              <a:pPr/>
              <a:t>3/2/2020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B58C43-C734-4CA5-908D-0774FB52B723}"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advTm="800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7000" r="-7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81000" y="1472190"/>
            <a:ext cx="8458200" cy="1470025"/>
          </a:xfrm>
        </p:spPr>
        <p:txBody>
          <a:bodyPr>
            <a:noAutofit/>
          </a:bodyPr>
          <a:lstStyle/>
          <a:p>
            <a:r>
              <a:rPr lang="en-US" sz="9600" dirty="0"/>
              <a:t>Sixth Sunday of Easter</a:t>
            </a:r>
          </a:p>
        </p:txBody>
      </p:sp>
      <p:sp>
        <p:nvSpPr>
          <p:cNvPr id="3" name="Subtitle 2"/>
          <p:cNvSpPr>
            <a:spLocks noGrp="1"/>
          </p:cNvSpPr>
          <p:nvPr>
            <p:ph type="subTitle" idx="1"/>
          </p:nvPr>
        </p:nvSpPr>
        <p:spPr>
          <a:xfrm>
            <a:off x="1295400" y="3810000"/>
            <a:ext cx="6400800" cy="838200"/>
          </a:xfrm>
        </p:spPr>
        <p:txBody>
          <a:bodyPr>
            <a:normAutofit lnSpcReduction="10000"/>
          </a:bodyPr>
          <a:lstStyle/>
          <a:p>
            <a:r>
              <a:rPr lang="en-US" sz="5400" i="1" dirty="0">
                <a:solidFill>
                  <a:schemeClr val="tx1"/>
                </a:solidFill>
              </a:rPr>
              <a:t>Year A</a:t>
            </a:r>
          </a:p>
        </p:txBody>
      </p:sp>
      <p:sp>
        <p:nvSpPr>
          <p:cNvPr id="4" name="Rectangle 3"/>
          <p:cNvSpPr/>
          <p:nvPr/>
        </p:nvSpPr>
        <p:spPr>
          <a:xfrm>
            <a:off x="0" y="5867401"/>
            <a:ext cx="9144000" cy="990599"/>
          </a:xfrm>
          <a:prstGeom prst="rect">
            <a:avLst/>
          </a:prstGeom>
          <a:solidFill>
            <a:srgbClr val="56291F">
              <a:alpha val="55000"/>
            </a:srgbClr>
          </a:solidFill>
        </p:spPr>
        <p:txBody>
          <a:bodyPr wrap="square">
            <a:spAutoFit/>
          </a:bodyPr>
          <a:lstStyle/>
          <a:p>
            <a:pPr algn="ctr"/>
            <a:r>
              <a:rPr lang="en-US" sz="2800" dirty="0"/>
              <a:t>Acts 17:22-31  •  Psalm 66:8-20  •  1 Peter 3:13-22</a:t>
            </a:r>
          </a:p>
          <a:p>
            <a:pPr algn="ctr"/>
            <a:r>
              <a:rPr lang="en-US" sz="2800" dirty="0"/>
              <a:t>John 14:15-21</a:t>
            </a:r>
            <a:r>
              <a:rPr lang="sv-SE" sz="2800" dirty="0"/>
              <a:t> </a:t>
            </a:r>
            <a:r>
              <a:rPr lang="en-US" sz="2800" dirty="0"/>
              <a:t> </a:t>
            </a:r>
          </a:p>
        </p:txBody>
      </p:sp>
    </p:spTree>
  </p:cSld>
  <p:clrMapOvr>
    <a:masterClrMapping/>
  </p:clrMapOvr>
  <p:transition advTm="8000"/>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95400" y="2209800"/>
            <a:ext cx="7315200" cy="1754326"/>
          </a:xfrm>
          <a:prstGeom prst="rect">
            <a:avLst/>
          </a:prstGeom>
        </p:spPr>
        <p:txBody>
          <a:bodyPr wrap="square">
            <a:spAutoFit/>
          </a:bodyPr>
          <a:lstStyle/>
          <a:p>
            <a:r>
              <a:rPr lang="en-US" sz="3600" dirty="0"/>
              <a:t>You know him, because he abides with you, and he will be in you.</a:t>
            </a:r>
          </a:p>
          <a:p>
            <a:endParaRPr lang="en-US" sz="3600" dirty="0">
              <a:cs typeface="Arial" pitchFamily="34" charset="0"/>
            </a:endParaRPr>
          </a:p>
        </p:txBody>
      </p:sp>
      <p:sp>
        <p:nvSpPr>
          <p:cNvPr id="5" name="TextBox 4"/>
          <p:cNvSpPr txBox="1"/>
          <p:nvPr/>
        </p:nvSpPr>
        <p:spPr>
          <a:xfrm>
            <a:off x="4419600" y="4343400"/>
            <a:ext cx="3352800" cy="461665"/>
          </a:xfrm>
          <a:prstGeom prst="rect">
            <a:avLst/>
          </a:prstGeom>
          <a:noFill/>
        </p:spPr>
        <p:txBody>
          <a:bodyPr wrap="square" rtlCol="0">
            <a:spAutoFit/>
          </a:bodyPr>
          <a:lstStyle/>
          <a:p>
            <a:pPr algn="ctr"/>
            <a:r>
              <a:rPr lang="en-US" sz="2400" dirty="0">
                <a:solidFill>
                  <a:schemeClr val="tx1">
                    <a:lumMod val="95000"/>
                  </a:schemeClr>
                </a:solidFill>
              </a:rPr>
              <a:t>John </a:t>
            </a:r>
            <a:r>
              <a:rPr lang="en-US" sz="2400" dirty="0" err="1">
                <a:solidFill>
                  <a:schemeClr val="tx1">
                    <a:lumMod val="95000"/>
                  </a:schemeClr>
                </a:solidFill>
              </a:rPr>
              <a:t>14:17b</a:t>
            </a:r>
            <a:endParaRPr lang="en-US" sz="2400" dirty="0">
              <a:solidFill>
                <a:schemeClr val="tx1">
                  <a:lumMod val="95000"/>
                </a:schemeClr>
              </a:solidFill>
            </a:endParaRPr>
          </a:p>
        </p:txBody>
      </p:sp>
    </p:spTree>
  </p:cSld>
  <p:clrMapOvr>
    <a:masterClrMapping/>
  </p:clrMapOvr>
  <p:transition advTm="8000"/>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8600" y="5610797"/>
            <a:ext cx="3581400" cy="1077218"/>
          </a:xfrm>
          <a:prstGeom prst="rect">
            <a:avLst/>
          </a:prstGeom>
          <a:noFill/>
        </p:spPr>
        <p:txBody>
          <a:bodyPr wrap="square" rtlCol="0">
            <a:spAutoFit/>
          </a:bodyPr>
          <a:lstStyle/>
          <a:p>
            <a:pPr algn="ctr"/>
            <a:r>
              <a:rPr lang="en-US" sz="1600" dirty="0">
                <a:solidFill>
                  <a:schemeClr val="tx1">
                    <a:lumMod val="95000"/>
                  </a:schemeClr>
                </a:solidFill>
              </a:rPr>
              <a:t>Remain in My Love</a:t>
            </a:r>
          </a:p>
          <a:p>
            <a:pPr algn="ctr"/>
            <a:endParaRPr lang="en-US" sz="1600" dirty="0">
              <a:solidFill>
                <a:schemeClr val="tx1">
                  <a:lumMod val="95000"/>
                </a:schemeClr>
              </a:solidFill>
            </a:endParaRPr>
          </a:p>
          <a:p>
            <a:pPr algn="ctr"/>
            <a:r>
              <a:rPr lang="en-US" sz="1600" dirty="0">
                <a:solidFill>
                  <a:schemeClr val="tx1">
                    <a:lumMod val="95000"/>
                  </a:schemeClr>
                </a:solidFill>
              </a:rPr>
              <a:t>Church of St. Catherine of Siena </a:t>
            </a:r>
          </a:p>
          <a:p>
            <a:pPr algn="ctr"/>
            <a:r>
              <a:rPr lang="en-US" sz="1600" dirty="0">
                <a:solidFill>
                  <a:schemeClr val="tx1">
                    <a:lumMod val="95000"/>
                  </a:schemeClr>
                </a:solidFill>
              </a:rPr>
              <a:t>New York, NY</a:t>
            </a:r>
          </a:p>
        </p:txBody>
      </p:sp>
      <p:pic>
        <p:nvPicPr>
          <p:cNvPr id="2" name="Picture 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419600" y="107212"/>
            <a:ext cx="3276600" cy="6598388"/>
          </a:xfrm>
          <a:prstGeom prst="rect">
            <a:avLst/>
          </a:prstGeom>
        </p:spPr>
      </p:pic>
    </p:spTree>
  </p:cSld>
  <p:clrMapOvr>
    <a:masterClrMapping/>
  </p:clrMapOvr>
  <p:transition advTm="8000"/>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19200" y="2209800"/>
            <a:ext cx="7467600" cy="1200329"/>
          </a:xfrm>
          <a:prstGeom prst="rect">
            <a:avLst/>
          </a:prstGeom>
        </p:spPr>
        <p:txBody>
          <a:bodyPr wrap="square">
            <a:spAutoFit/>
          </a:bodyPr>
          <a:lstStyle/>
          <a:p>
            <a:r>
              <a:rPr lang="en-US" sz="3600" dirty="0"/>
              <a:t>I will not leave you orphaned; I am coming to you.</a:t>
            </a:r>
            <a:endParaRPr lang="en-US" sz="3600" dirty="0">
              <a:cs typeface="Arial" pitchFamily="34" charset="0"/>
            </a:endParaRPr>
          </a:p>
        </p:txBody>
      </p:sp>
      <p:sp>
        <p:nvSpPr>
          <p:cNvPr id="5" name="TextBox 4"/>
          <p:cNvSpPr txBox="1"/>
          <p:nvPr/>
        </p:nvSpPr>
        <p:spPr>
          <a:xfrm>
            <a:off x="4267200" y="4191000"/>
            <a:ext cx="3352800" cy="461665"/>
          </a:xfrm>
          <a:prstGeom prst="rect">
            <a:avLst/>
          </a:prstGeom>
          <a:noFill/>
        </p:spPr>
        <p:txBody>
          <a:bodyPr wrap="square" rtlCol="0">
            <a:spAutoFit/>
          </a:bodyPr>
          <a:lstStyle/>
          <a:p>
            <a:pPr algn="ctr"/>
            <a:r>
              <a:rPr lang="en-US" sz="2400" dirty="0">
                <a:solidFill>
                  <a:schemeClr val="tx1">
                    <a:lumMod val="95000"/>
                  </a:schemeClr>
                </a:solidFill>
              </a:rPr>
              <a:t>John 14:18</a:t>
            </a:r>
          </a:p>
        </p:txBody>
      </p:sp>
    </p:spTree>
  </p:cSld>
  <p:clrMapOvr>
    <a:masterClrMapping/>
  </p:clrMapOvr>
  <p:transition advTm="8000"/>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2400" y="5257800"/>
            <a:ext cx="2895600" cy="1354217"/>
          </a:xfrm>
          <a:prstGeom prst="rect">
            <a:avLst/>
          </a:prstGeom>
          <a:noFill/>
        </p:spPr>
        <p:txBody>
          <a:bodyPr wrap="square" rtlCol="0">
            <a:spAutoFit/>
          </a:bodyPr>
          <a:lstStyle/>
          <a:p>
            <a:pPr algn="ctr"/>
            <a:r>
              <a:rPr lang="en-US" sz="1600" dirty="0">
                <a:solidFill>
                  <a:schemeClr val="tx1">
                    <a:lumMod val="95000"/>
                  </a:schemeClr>
                </a:solidFill>
              </a:rPr>
              <a:t>Adoption</a:t>
            </a:r>
          </a:p>
          <a:p>
            <a:pPr algn="ctr"/>
            <a:endParaRPr lang="en-US" sz="1600" dirty="0">
              <a:solidFill>
                <a:schemeClr val="tx1">
                  <a:lumMod val="95000"/>
                </a:schemeClr>
              </a:solidFill>
            </a:endParaRPr>
          </a:p>
          <a:p>
            <a:pPr algn="ctr"/>
            <a:r>
              <a:rPr lang="en-US" sz="1600" dirty="0">
                <a:solidFill>
                  <a:schemeClr val="tx1">
                    <a:lumMod val="95000"/>
                  </a:schemeClr>
                </a:solidFill>
              </a:rPr>
              <a:t>Bronze Doors Panel</a:t>
            </a:r>
          </a:p>
          <a:p>
            <a:pPr algn="ctr"/>
            <a:r>
              <a:rPr lang="en-US" sz="1600" dirty="0">
                <a:solidFill>
                  <a:schemeClr val="tx1">
                    <a:lumMod val="95000"/>
                  </a:schemeClr>
                </a:solidFill>
              </a:rPr>
              <a:t>Grace Cathedral</a:t>
            </a:r>
          </a:p>
          <a:p>
            <a:pPr algn="ctr"/>
            <a:r>
              <a:rPr lang="en-US" sz="1600" dirty="0">
                <a:solidFill>
                  <a:schemeClr val="tx1">
                    <a:lumMod val="95000"/>
                  </a:schemeClr>
                </a:solidFill>
              </a:rPr>
              <a:t>San Francisco, CA</a:t>
            </a:r>
          </a:p>
        </p:txBody>
      </p:sp>
      <p:pic>
        <p:nvPicPr>
          <p:cNvPr id="2" name="Picture 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819400" y="13547"/>
            <a:ext cx="6019800" cy="6803329"/>
          </a:xfrm>
          <a:prstGeom prst="rect">
            <a:avLst/>
          </a:prstGeom>
        </p:spPr>
      </p:pic>
    </p:spTree>
  </p:cSld>
  <p:clrMapOvr>
    <a:masterClrMapping/>
  </p:clrMapOvr>
  <p:transition advTm="8000"/>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19200" y="1944469"/>
            <a:ext cx="7239000" cy="1200329"/>
          </a:xfrm>
          <a:prstGeom prst="rect">
            <a:avLst/>
          </a:prstGeom>
        </p:spPr>
        <p:txBody>
          <a:bodyPr wrap="square">
            <a:spAutoFit/>
          </a:bodyPr>
          <a:lstStyle/>
          <a:p>
            <a:r>
              <a:rPr lang="en-US" sz="3600" dirty="0"/>
              <a:t>In a little while the world will no longer see me, but you will see me;</a:t>
            </a:r>
            <a:endParaRPr lang="en-US" sz="3600" dirty="0">
              <a:cs typeface="Arial" pitchFamily="34" charset="0"/>
            </a:endParaRPr>
          </a:p>
        </p:txBody>
      </p:sp>
      <p:sp>
        <p:nvSpPr>
          <p:cNvPr id="5" name="TextBox 4"/>
          <p:cNvSpPr txBox="1"/>
          <p:nvPr/>
        </p:nvSpPr>
        <p:spPr>
          <a:xfrm>
            <a:off x="4343400" y="4114800"/>
            <a:ext cx="3352800" cy="461665"/>
          </a:xfrm>
          <a:prstGeom prst="rect">
            <a:avLst/>
          </a:prstGeom>
          <a:noFill/>
        </p:spPr>
        <p:txBody>
          <a:bodyPr wrap="square" rtlCol="0">
            <a:spAutoFit/>
          </a:bodyPr>
          <a:lstStyle/>
          <a:p>
            <a:pPr algn="ctr"/>
            <a:r>
              <a:rPr lang="en-US" sz="2400" dirty="0">
                <a:solidFill>
                  <a:schemeClr val="tx1">
                    <a:lumMod val="95000"/>
                  </a:schemeClr>
                </a:solidFill>
              </a:rPr>
              <a:t>John </a:t>
            </a:r>
            <a:r>
              <a:rPr lang="en-US" sz="2400" dirty="0" err="1">
                <a:solidFill>
                  <a:schemeClr val="tx1">
                    <a:lumMod val="95000"/>
                  </a:schemeClr>
                </a:solidFill>
              </a:rPr>
              <a:t>14:19a</a:t>
            </a:r>
            <a:endParaRPr lang="en-US" sz="2400" dirty="0">
              <a:solidFill>
                <a:schemeClr val="tx1">
                  <a:lumMod val="95000"/>
                </a:schemeClr>
              </a:solidFill>
            </a:endParaRPr>
          </a:p>
        </p:txBody>
      </p:sp>
    </p:spTree>
  </p:cSld>
  <p:clrMapOvr>
    <a:masterClrMapping/>
  </p:clrMapOvr>
  <p:transition advTm="8000"/>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819400" y="5486400"/>
            <a:ext cx="2895600" cy="830997"/>
          </a:xfrm>
          <a:prstGeom prst="rect">
            <a:avLst/>
          </a:prstGeom>
          <a:noFill/>
        </p:spPr>
        <p:txBody>
          <a:bodyPr wrap="square" rtlCol="0">
            <a:spAutoFit/>
          </a:bodyPr>
          <a:lstStyle/>
          <a:p>
            <a:pPr algn="ctr"/>
            <a:r>
              <a:rPr lang="en-US" sz="1600" dirty="0">
                <a:solidFill>
                  <a:schemeClr val="tx1">
                    <a:lumMod val="95000"/>
                  </a:schemeClr>
                </a:solidFill>
              </a:rPr>
              <a:t>Complete Joy</a:t>
            </a:r>
          </a:p>
          <a:p>
            <a:pPr algn="ctr"/>
            <a:endParaRPr lang="en-US" sz="1600" dirty="0">
              <a:solidFill>
                <a:schemeClr val="tx1">
                  <a:lumMod val="95000"/>
                </a:schemeClr>
              </a:solidFill>
            </a:endParaRPr>
          </a:p>
          <a:p>
            <a:pPr algn="ctr"/>
            <a:r>
              <a:rPr lang="en-US" sz="1600" dirty="0">
                <a:solidFill>
                  <a:schemeClr val="tx1">
                    <a:lumMod val="95000"/>
                  </a:schemeClr>
                </a:solidFill>
              </a:rPr>
              <a:t>Lauren Wright Pittman</a:t>
            </a:r>
          </a:p>
        </p:txBody>
      </p:sp>
      <p:pic>
        <p:nvPicPr>
          <p:cNvPr id="2" name="Picture 1">
            <a:extLst>
              <a:ext uri="{FF2B5EF4-FFF2-40B4-BE49-F238E27FC236}">
                <a16:creationId xmlns:a16="http://schemas.microsoft.com/office/drawing/2014/main" id="{F528AF70-8DDE-4A7D-BD19-DEBAD58E1B01}"/>
              </a:ext>
            </a:extLst>
          </p:cNvPr>
          <p:cNvPicPr>
            <a:picLocks noChangeAspect="1"/>
          </p:cNvPicPr>
          <p:nvPr/>
        </p:nvPicPr>
        <p:blipFill>
          <a:blip r:embed="rId2"/>
          <a:stretch>
            <a:fillRect/>
          </a:stretch>
        </p:blipFill>
        <p:spPr>
          <a:xfrm>
            <a:off x="2333200" y="1003649"/>
            <a:ext cx="4448600" cy="3492151"/>
          </a:xfrm>
          <a:prstGeom prst="rect">
            <a:avLst/>
          </a:prstGeom>
        </p:spPr>
      </p:pic>
    </p:spTree>
  </p:cSld>
  <p:clrMapOvr>
    <a:masterClrMapping/>
  </p:clrMapOvr>
  <p:transition advTm="8000"/>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47800" y="2514600"/>
            <a:ext cx="7467600" cy="646331"/>
          </a:xfrm>
          <a:prstGeom prst="rect">
            <a:avLst/>
          </a:prstGeom>
        </p:spPr>
        <p:txBody>
          <a:bodyPr wrap="square">
            <a:spAutoFit/>
          </a:bodyPr>
          <a:lstStyle/>
          <a:p>
            <a:r>
              <a:rPr lang="en-US" sz="3600" dirty="0"/>
              <a:t>because I live, you also will live.</a:t>
            </a:r>
            <a:endParaRPr lang="en-US" sz="3600" dirty="0">
              <a:cs typeface="Arial" pitchFamily="34" charset="0"/>
            </a:endParaRPr>
          </a:p>
        </p:txBody>
      </p:sp>
      <p:sp>
        <p:nvSpPr>
          <p:cNvPr id="5" name="TextBox 4"/>
          <p:cNvSpPr txBox="1"/>
          <p:nvPr/>
        </p:nvSpPr>
        <p:spPr>
          <a:xfrm>
            <a:off x="4419600" y="4343400"/>
            <a:ext cx="3352800" cy="461665"/>
          </a:xfrm>
          <a:prstGeom prst="rect">
            <a:avLst/>
          </a:prstGeom>
          <a:noFill/>
        </p:spPr>
        <p:txBody>
          <a:bodyPr wrap="square" rtlCol="0">
            <a:spAutoFit/>
          </a:bodyPr>
          <a:lstStyle/>
          <a:p>
            <a:pPr algn="ctr"/>
            <a:r>
              <a:rPr lang="en-US" sz="2400" dirty="0">
                <a:solidFill>
                  <a:schemeClr val="tx1">
                    <a:lumMod val="95000"/>
                  </a:schemeClr>
                </a:solidFill>
              </a:rPr>
              <a:t>John </a:t>
            </a:r>
            <a:r>
              <a:rPr lang="en-US" sz="2400" dirty="0" err="1">
                <a:solidFill>
                  <a:schemeClr val="tx1">
                    <a:lumMod val="95000"/>
                  </a:schemeClr>
                </a:solidFill>
              </a:rPr>
              <a:t>14:19b</a:t>
            </a:r>
            <a:endParaRPr lang="en-US" sz="2400" dirty="0">
              <a:solidFill>
                <a:schemeClr val="tx1">
                  <a:lumMod val="95000"/>
                </a:schemeClr>
              </a:solidFill>
            </a:endParaRPr>
          </a:p>
        </p:txBody>
      </p:sp>
    </p:spTree>
  </p:cSld>
  <p:clrMapOvr>
    <a:masterClrMapping/>
  </p:clrMapOvr>
  <p:transition advTm="8000"/>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8600" y="6324600"/>
            <a:ext cx="8763000" cy="338554"/>
          </a:xfrm>
          <a:prstGeom prst="rect">
            <a:avLst/>
          </a:prstGeom>
          <a:noFill/>
        </p:spPr>
        <p:txBody>
          <a:bodyPr wrap="square" rtlCol="0">
            <a:spAutoFit/>
          </a:bodyPr>
          <a:lstStyle/>
          <a:p>
            <a:pPr algn="ctr"/>
            <a:r>
              <a:rPr lang="en-US" sz="1600" dirty="0">
                <a:solidFill>
                  <a:schemeClr val="tx1">
                    <a:lumMod val="95000"/>
                  </a:schemeClr>
                </a:solidFill>
              </a:rPr>
              <a:t>River of Life  --  Corrine Peterson, Clay quilt, Community of </a:t>
            </a:r>
            <a:r>
              <a:rPr lang="en-US" sz="1600" dirty="0" err="1">
                <a:solidFill>
                  <a:schemeClr val="tx1">
                    <a:lumMod val="95000"/>
                  </a:schemeClr>
                </a:solidFill>
              </a:rPr>
              <a:t>Napierville</a:t>
            </a:r>
            <a:r>
              <a:rPr lang="en-US" sz="1600" dirty="0">
                <a:solidFill>
                  <a:schemeClr val="tx1">
                    <a:lumMod val="95000"/>
                  </a:schemeClr>
                </a:solidFill>
              </a:rPr>
              <a:t>, IL</a:t>
            </a:r>
          </a:p>
        </p:txBody>
      </p:sp>
      <p:pic>
        <p:nvPicPr>
          <p:cNvPr id="2" name="Picture 1"/>
          <p:cNvPicPr>
            <a:picLocks noChangeAspect="1"/>
          </p:cNvPicPr>
          <p:nvPr/>
        </p:nvPicPr>
        <p:blipFill>
          <a:blip r:embed="rId2"/>
          <a:stretch>
            <a:fillRect/>
          </a:stretch>
        </p:blipFill>
        <p:spPr>
          <a:xfrm>
            <a:off x="1181100" y="228600"/>
            <a:ext cx="6858000" cy="5893594"/>
          </a:xfrm>
          <a:prstGeom prst="rect">
            <a:avLst/>
          </a:prstGeom>
        </p:spPr>
      </p:pic>
    </p:spTree>
  </p:cSld>
  <p:clrMapOvr>
    <a:masterClrMapping/>
  </p:clrMapOvr>
  <p:transition advTm="8000"/>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19200" y="1944468"/>
            <a:ext cx="6781800" cy="2308324"/>
          </a:xfrm>
          <a:prstGeom prst="rect">
            <a:avLst/>
          </a:prstGeom>
        </p:spPr>
        <p:txBody>
          <a:bodyPr wrap="square">
            <a:spAutoFit/>
          </a:bodyPr>
          <a:lstStyle/>
          <a:p>
            <a:r>
              <a:rPr lang="en-US" sz="3600" dirty="0"/>
              <a:t>On that day you will know that I am in my Father, and you in me, and I in you.”</a:t>
            </a:r>
          </a:p>
          <a:p>
            <a:endParaRPr lang="en-US" sz="3600" dirty="0">
              <a:cs typeface="Arial" pitchFamily="34" charset="0"/>
            </a:endParaRPr>
          </a:p>
        </p:txBody>
      </p:sp>
      <p:sp>
        <p:nvSpPr>
          <p:cNvPr id="5" name="TextBox 4"/>
          <p:cNvSpPr txBox="1"/>
          <p:nvPr/>
        </p:nvSpPr>
        <p:spPr>
          <a:xfrm>
            <a:off x="4267200" y="4273574"/>
            <a:ext cx="3352800" cy="461665"/>
          </a:xfrm>
          <a:prstGeom prst="rect">
            <a:avLst/>
          </a:prstGeom>
          <a:noFill/>
        </p:spPr>
        <p:txBody>
          <a:bodyPr wrap="square" rtlCol="0">
            <a:spAutoFit/>
          </a:bodyPr>
          <a:lstStyle/>
          <a:p>
            <a:pPr algn="ctr"/>
            <a:r>
              <a:rPr lang="en-US" sz="2400" dirty="0">
                <a:solidFill>
                  <a:schemeClr val="tx1">
                    <a:lumMod val="95000"/>
                  </a:schemeClr>
                </a:solidFill>
              </a:rPr>
              <a:t>John 14:20</a:t>
            </a:r>
          </a:p>
        </p:txBody>
      </p:sp>
    </p:spTree>
  </p:cSld>
  <p:clrMapOvr>
    <a:masterClrMapping/>
  </p:clrMapOvr>
  <p:transition advTm="8000"/>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6200" y="5257800"/>
            <a:ext cx="2057400" cy="1569660"/>
          </a:xfrm>
          <a:prstGeom prst="rect">
            <a:avLst/>
          </a:prstGeom>
          <a:noFill/>
        </p:spPr>
        <p:txBody>
          <a:bodyPr wrap="square" rtlCol="0">
            <a:spAutoFit/>
          </a:bodyPr>
          <a:lstStyle/>
          <a:p>
            <a:pPr algn="ctr"/>
            <a:r>
              <a:rPr lang="en-US" sz="1600" dirty="0">
                <a:solidFill>
                  <a:schemeClr val="tx1">
                    <a:lumMod val="95000"/>
                  </a:schemeClr>
                </a:solidFill>
              </a:rPr>
              <a:t>Hands, All Together</a:t>
            </a:r>
          </a:p>
          <a:p>
            <a:pPr algn="ctr"/>
            <a:endParaRPr lang="en-US" sz="1600" dirty="0">
              <a:solidFill>
                <a:schemeClr val="tx1">
                  <a:lumMod val="95000"/>
                </a:schemeClr>
              </a:solidFill>
            </a:endParaRPr>
          </a:p>
          <a:p>
            <a:pPr algn="ctr"/>
            <a:r>
              <a:rPr lang="en-US" sz="1600" dirty="0">
                <a:solidFill>
                  <a:schemeClr val="tx1">
                    <a:lumMod val="95000"/>
                  </a:schemeClr>
                </a:solidFill>
              </a:rPr>
              <a:t>Avondale Pattillo United Methodist Church</a:t>
            </a:r>
          </a:p>
          <a:p>
            <a:pPr algn="ctr"/>
            <a:r>
              <a:rPr lang="en-US" sz="1600" dirty="0">
                <a:solidFill>
                  <a:schemeClr val="tx1">
                    <a:lumMod val="95000"/>
                  </a:schemeClr>
                </a:solidFill>
              </a:rPr>
              <a:t>Decatur, GA</a:t>
            </a:r>
          </a:p>
        </p:txBody>
      </p:sp>
      <p:pic>
        <p:nvPicPr>
          <p:cNvPr id="2" name="Picture 1"/>
          <p:cNvPicPr>
            <a:picLocks noChangeAspect="1"/>
          </p:cNvPicPr>
          <p:nvPr/>
        </p:nvPicPr>
        <p:blipFill>
          <a:blip r:embed="rId2"/>
          <a:stretch>
            <a:fillRect/>
          </a:stretch>
        </p:blipFill>
        <p:spPr>
          <a:xfrm>
            <a:off x="2286000" y="0"/>
            <a:ext cx="6858000" cy="6858000"/>
          </a:xfrm>
          <a:prstGeom prst="rect">
            <a:avLst/>
          </a:prstGeom>
        </p:spPr>
      </p:pic>
    </p:spTree>
  </p:cSld>
  <p:clrMapOvr>
    <a:masterClrMapping/>
  </p:clrMapOvr>
  <p:transition advTm="8000"/>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38200" y="2209800"/>
            <a:ext cx="7467600" cy="1200329"/>
          </a:xfrm>
          <a:prstGeom prst="rect">
            <a:avLst/>
          </a:prstGeom>
        </p:spPr>
        <p:txBody>
          <a:bodyPr wrap="square">
            <a:spAutoFit/>
          </a:bodyPr>
          <a:lstStyle/>
          <a:p>
            <a:r>
              <a:rPr lang="en-US" sz="3600" dirty="0"/>
              <a:t>'In him we live and move and have our   being';… 'For we too are his offspring.'</a:t>
            </a:r>
            <a:endParaRPr lang="en-US" sz="3600" dirty="0">
              <a:cs typeface="Arial" pitchFamily="34" charset="0"/>
            </a:endParaRPr>
          </a:p>
        </p:txBody>
      </p:sp>
      <p:sp>
        <p:nvSpPr>
          <p:cNvPr id="4" name="TextBox 3"/>
          <p:cNvSpPr txBox="1"/>
          <p:nvPr/>
        </p:nvSpPr>
        <p:spPr>
          <a:xfrm>
            <a:off x="4191000" y="4191000"/>
            <a:ext cx="3352800" cy="461665"/>
          </a:xfrm>
          <a:prstGeom prst="rect">
            <a:avLst/>
          </a:prstGeom>
          <a:noFill/>
        </p:spPr>
        <p:txBody>
          <a:bodyPr wrap="square" rtlCol="0">
            <a:spAutoFit/>
          </a:bodyPr>
          <a:lstStyle/>
          <a:p>
            <a:pPr algn="ctr"/>
            <a:r>
              <a:rPr lang="en-US" sz="2400" dirty="0">
                <a:solidFill>
                  <a:schemeClr val="tx1">
                    <a:lumMod val="95000"/>
                  </a:schemeClr>
                </a:solidFill>
              </a:rPr>
              <a:t>Acts 17:28</a:t>
            </a:r>
          </a:p>
        </p:txBody>
      </p:sp>
    </p:spTree>
  </p:cSld>
  <p:clrMapOvr>
    <a:masterClrMapping/>
  </p:clrMapOvr>
  <p:transition advTm="8000"/>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6362"/>
            <a:ext cx="8229600" cy="503238"/>
          </a:xfrm>
        </p:spPr>
        <p:txBody>
          <a:bodyPr>
            <a:normAutofit/>
          </a:bodyPr>
          <a:lstStyle/>
          <a:p>
            <a:r>
              <a:rPr lang="en-US" sz="2400" dirty="0"/>
              <a:t>Credits</a:t>
            </a:r>
          </a:p>
        </p:txBody>
      </p:sp>
      <p:sp>
        <p:nvSpPr>
          <p:cNvPr id="3" name="Content Placeholder 2"/>
          <p:cNvSpPr>
            <a:spLocks noGrp="1"/>
          </p:cNvSpPr>
          <p:nvPr>
            <p:ph idx="1"/>
          </p:nvPr>
        </p:nvSpPr>
        <p:spPr>
          <a:xfrm>
            <a:off x="152400" y="609600"/>
            <a:ext cx="8991600" cy="6248400"/>
          </a:xfrm>
          <a:ln>
            <a:noFill/>
          </a:ln>
        </p:spPr>
        <p:txBody>
          <a:bodyPr>
            <a:noAutofit/>
          </a:bodyPr>
          <a:lstStyle/>
          <a:p>
            <a:pPr>
              <a:buNone/>
            </a:pPr>
            <a:r>
              <a:rPr lang="en-US" sz="1600" dirty="0"/>
              <a:t>New Revised Standard Version Bible, copyright 1989, Division of Christian Education of the National Council of the Churches of Christ in the United States of America. Used by permission. All rights reserved.</a:t>
            </a:r>
          </a:p>
          <a:p>
            <a:pPr>
              <a:buNone/>
            </a:pPr>
            <a:endParaRPr lang="en-US" sz="1600" dirty="0"/>
          </a:p>
          <a:p>
            <a:pPr>
              <a:buNone/>
            </a:pPr>
            <a:r>
              <a:rPr lang="en-US" sz="1600" dirty="0"/>
              <a:t>http://</a:t>
            </a:r>
            <a:r>
              <a:rPr lang="en-US" sz="1600" dirty="0" err="1"/>
              <a:t>commons.wikimedia.org</a:t>
            </a:r>
            <a:r>
              <a:rPr lang="en-US" sz="1600" dirty="0"/>
              <a:t>/wiki/File:Thomas_Waterman_Wood_-_Sunday_Morning_-_Google_Art_Project.jpg</a:t>
            </a:r>
          </a:p>
          <a:p>
            <a:pPr>
              <a:buNone/>
            </a:pPr>
            <a:r>
              <a:rPr lang="en-US" sz="1600" dirty="0"/>
              <a:t>http://</a:t>
            </a:r>
            <a:r>
              <a:rPr lang="en-US" sz="1600" dirty="0" err="1"/>
              <a:t>www.flickr.com</a:t>
            </a:r>
            <a:r>
              <a:rPr lang="en-US" sz="1600" dirty="0"/>
              <a:t>/photos/</a:t>
            </a:r>
            <a:r>
              <a:rPr lang="en-US" sz="1600" dirty="0" err="1"/>
              <a:t>csessums</a:t>
            </a:r>
            <a:r>
              <a:rPr lang="en-US" sz="1600" dirty="0"/>
              <a:t>/5318762762/</a:t>
            </a:r>
          </a:p>
          <a:p>
            <a:pPr>
              <a:buNone/>
            </a:pPr>
            <a:r>
              <a:rPr lang="en-US" sz="1600" dirty="0"/>
              <a:t>https://</a:t>
            </a:r>
            <a:r>
              <a:rPr lang="en-US" sz="1600" dirty="0" err="1"/>
              <a:t>www.flickr.com</a:t>
            </a:r>
            <a:r>
              <a:rPr lang="en-US" sz="1600" dirty="0"/>
              <a:t>/photos/</a:t>
            </a:r>
            <a:r>
              <a:rPr lang="en-US" sz="1600" dirty="0" err="1"/>
              <a:t>nutmegdesigns</a:t>
            </a:r>
            <a:r>
              <a:rPr lang="en-US" sz="1600" dirty="0"/>
              <a:t>/6209753202</a:t>
            </a:r>
          </a:p>
          <a:p>
            <a:pPr>
              <a:buNone/>
            </a:pPr>
            <a:r>
              <a:rPr lang="en-US" sz="1600" dirty="0"/>
              <a:t>http://</a:t>
            </a:r>
            <a:r>
              <a:rPr lang="en-US" sz="1600" dirty="0" err="1"/>
              <a:t>www.flickr.com</a:t>
            </a:r>
            <a:r>
              <a:rPr lang="en-US" sz="1600" dirty="0"/>
              <a:t>/photos/nouveau/1871908002/</a:t>
            </a:r>
          </a:p>
          <a:p>
            <a:pPr>
              <a:buNone/>
            </a:pPr>
            <a:r>
              <a:rPr lang="en-US" sz="1600" dirty="0"/>
              <a:t>https://</a:t>
            </a:r>
            <a:r>
              <a:rPr lang="en-US" sz="1600" dirty="0" err="1"/>
              <a:t>www.flickr.com</a:t>
            </a:r>
            <a:r>
              <a:rPr lang="en-US" sz="1600" dirty="0"/>
              <a:t>/photos/</a:t>
            </a:r>
            <a:r>
              <a:rPr lang="en-US" sz="1600" dirty="0" err="1"/>
              <a:t>paullew</a:t>
            </a:r>
            <a:r>
              <a:rPr lang="en-US" sz="1600" dirty="0"/>
              <a:t>/14056717468/</a:t>
            </a:r>
          </a:p>
          <a:p>
            <a:pPr>
              <a:buNone/>
            </a:pPr>
            <a:r>
              <a:rPr lang="en-US" sz="1600" dirty="0"/>
              <a:t>http://</a:t>
            </a:r>
            <a:r>
              <a:rPr lang="en-US" sz="1600" dirty="0" err="1"/>
              <a:t>www.flickr.com</a:t>
            </a:r>
            <a:r>
              <a:rPr lang="en-US" sz="1600" dirty="0"/>
              <a:t>/photos/</a:t>
            </a:r>
            <a:r>
              <a:rPr lang="en-US" sz="1600" dirty="0" err="1"/>
              <a:t>wallyg</a:t>
            </a:r>
            <a:r>
              <a:rPr lang="en-US" sz="1600" dirty="0"/>
              <a:t>/3972631077/</a:t>
            </a:r>
          </a:p>
          <a:p>
            <a:pPr>
              <a:buNone/>
            </a:pPr>
            <a:r>
              <a:rPr lang="en-US" sz="1600" dirty="0"/>
              <a:t>http://www.lewpstudio.com - copyright by Lauren Wright Pittman</a:t>
            </a:r>
          </a:p>
          <a:p>
            <a:pPr>
              <a:buNone/>
            </a:pPr>
            <a:r>
              <a:rPr lang="en-US" sz="1600" dirty="0"/>
              <a:t>https://www.flickr.com/photos/22711505@N05/5818969367</a:t>
            </a:r>
          </a:p>
          <a:p>
            <a:pPr>
              <a:buNone/>
            </a:pPr>
            <a:r>
              <a:rPr lang="en-US" sz="1600" dirty="0"/>
              <a:t>http://</a:t>
            </a:r>
            <a:r>
              <a:rPr lang="en-US" sz="1600" dirty="0" err="1"/>
              <a:t>www.flickr.com</a:t>
            </a:r>
            <a:r>
              <a:rPr lang="en-US" sz="1600" dirty="0"/>
              <a:t>/photos/</a:t>
            </a:r>
            <a:r>
              <a:rPr lang="en-US" sz="1600" dirty="0" err="1"/>
              <a:t>apmethodist</a:t>
            </a:r>
            <a:r>
              <a:rPr lang="en-US" sz="1600" dirty="0"/>
              <a:t>/1678695596/</a:t>
            </a:r>
          </a:p>
          <a:p>
            <a:pPr>
              <a:buNone/>
            </a:pPr>
            <a:endParaRPr lang="en-US" sz="1600" dirty="0"/>
          </a:p>
          <a:p>
            <a:pPr>
              <a:buNone/>
            </a:pPr>
            <a:r>
              <a:rPr lang="en-US" sz="1600" dirty="0"/>
              <a:t>Additional descriptions can be found at the Art in the Christian Tradition image library, a service of the Vanderbilt Divinity Library, http://</a:t>
            </a:r>
            <a:r>
              <a:rPr lang="en-US" sz="1600" dirty="0" err="1"/>
              <a:t>diglib.library.vanderbilt.edu</a:t>
            </a:r>
            <a:r>
              <a:rPr lang="en-US" sz="1600" dirty="0"/>
              <a:t>/.  All images available via Creative Commons 3.0 License.</a:t>
            </a:r>
          </a:p>
          <a:p>
            <a:endParaRPr lang="en-US" sz="1600" dirty="0"/>
          </a:p>
          <a:p>
            <a:endParaRPr lang="en-US" sz="1400" dirty="0"/>
          </a:p>
          <a:p>
            <a:endParaRPr lang="en-US" sz="1400" dirty="0"/>
          </a:p>
        </p:txBody>
      </p:sp>
    </p:spTree>
  </p:cSld>
  <p:clrMapOvr>
    <a:masterClrMapping/>
  </p:clrMapOvr>
  <p:transition advTm="3000"/>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5275183"/>
            <a:ext cx="3429000" cy="1354217"/>
          </a:xfrm>
          <a:prstGeom prst="rect">
            <a:avLst/>
          </a:prstGeom>
          <a:noFill/>
        </p:spPr>
        <p:txBody>
          <a:bodyPr wrap="square" rtlCol="0">
            <a:spAutoFit/>
          </a:bodyPr>
          <a:lstStyle/>
          <a:p>
            <a:pPr algn="ctr"/>
            <a:r>
              <a:rPr lang="en-US" sz="1600" dirty="0">
                <a:solidFill>
                  <a:schemeClr val="tx1">
                    <a:lumMod val="95000"/>
                  </a:schemeClr>
                </a:solidFill>
              </a:rPr>
              <a:t>Sunday Morning</a:t>
            </a:r>
          </a:p>
          <a:p>
            <a:pPr algn="ctr"/>
            <a:endParaRPr lang="en-US" sz="1600" dirty="0">
              <a:solidFill>
                <a:schemeClr val="tx1">
                  <a:lumMod val="95000"/>
                </a:schemeClr>
              </a:solidFill>
            </a:endParaRPr>
          </a:p>
          <a:p>
            <a:pPr algn="ctr"/>
            <a:r>
              <a:rPr lang="en-US" sz="1600" dirty="0">
                <a:solidFill>
                  <a:schemeClr val="tx1">
                    <a:lumMod val="95000"/>
                  </a:schemeClr>
                </a:solidFill>
              </a:rPr>
              <a:t>Thomas Wood</a:t>
            </a:r>
          </a:p>
          <a:p>
            <a:pPr algn="ctr"/>
            <a:r>
              <a:rPr lang="en-US" sz="1600" dirty="0">
                <a:solidFill>
                  <a:schemeClr val="tx1">
                    <a:lumMod val="95000"/>
                  </a:schemeClr>
                </a:solidFill>
              </a:rPr>
              <a:t>Smithsonian American Art Museum</a:t>
            </a:r>
          </a:p>
          <a:p>
            <a:pPr algn="ctr"/>
            <a:r>
              <a:rPr lang="en-US" sz="1600" dirty="0">
                <a:solidFill>
                  <a:schemeClr val="tx1">
                    <a:lumMod val="95000"/>
                  </a:schemeClr>
                </a:solidFill>
              </a:rPr>
              <a:t>Washington, DC</a:t>
            </a:r>
          </a:p>
        </p:txBody>
      </p:sp>
      <p:pic>
        <p:nvPicPr>
          <p:cNvPr id="2" name="Picture 1"/>
          <p:cNvPicPr>
            <a:picLocks noChangeAspect="1"/>
          </p:cNvPicPr>
          <p:nvPr/>
        </p:nvPicPr>
        <p:blipFill>
          <a:blip r:embed="rId2"/>
          <a:stretch>
            <a:fillRect/>
          </a:stretch>
        </p:blipFill>
        <p:spPr>
          <a:xfrm>
            <a:off x="3657600" y="0"/>
            <a:ext cx="4834890" cy="6858000"/>
          </a:xfrm>
          <a:prstGeom prst="rect">
            <a:avLst/>
          </a:prstGeom>
        </p:spPr>
      </p:pic>
    </p:spTree>
  </p:cSld>
  <p:clrMapOvr>
    <a:masterClrMapping/>
  </p:clrMapOvr>
  <p:transition advTm="8000"/>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90600" y="2133600"/>
            <a:ext cx="7467600" cy="1200329"/>
          </a:xfrm>
          <a:prstGeom prst="rect">
            <a:avLst/>
          </a:prstGeom>
        </p:spPr>
        <p:txBody>
          <a:bodyPr wrap="square">
            <a:spAutoFit/>
          </a:bodyPr>
          <a:lstStyle/>
          <a:p>
            <a:r>
              <a:rPr lang="en-US" sz="3600" dirty="0"/>
              <a:t>Come and hear, all you who fear God, and I will tell what he has done for me.</a:t>
            </a:r>
            <a:endParaRPr lang="en-US" sz="3600" dirty="0">
              <a:cs typeface="Arial" pitchFamily="34" charset="0"/>
            </a:endParaRPr>
          </a:p>
        </p:txBody>
      </p:sp>
      <p:sp>
        <p:nvSpPr>
          <p:cNvPr id="5" name="TextBox 4"/>
          <p:cNvSpPr txBox="1"/>
          <p:nvPr/>
        </p:nvSpPr>
        <p:spPr>
          <a:xfrm>
            <a:off x="4343400" y="4191000"/>
            <a:ext cx="3352800" cy="461665"/>
          </a:xfrm>
          <a:prstGeom prst="rect">
            <a:avLst/>
          </a:prstGeom>
          <a:noFill/>
        </p:spPr>
        <p:txBody>
          <a:bodyPr wrap="square" rtlCol="0">
            <a:spAutoFit/>
          </a:bodyPr>
          <a:lstStyle/>
          <a:p>
            <a:pPr algn="ctr"/>
            <a:r>
              <a:rPr lang="en-US" sz="2400" dirty="0">
                <a:solidFill>
                  <a:schemeClr val="tx1">
                    <a:lumMod val="95000"/>
                  </a:schemeClr>
                </a:solidFill>
              </a:rPr>
              <a:t>Psalm 66:16</a:t>
            </a:r>
          </a:p>
        </p:txBody>
      </p:sp>
    </p:spTree>
  </p:cSld>
  <p:clrMapOvr>
    <a:masterClrMapping/>
  </p:clrMapOvr>
  <p:transition advTm="8000"/>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8600" y="6324600"/>
            <a:ext cx="8763000" cy="338554"/>
          </a:xfrm>
          <a:prstGeom prst="rect">
            <a:avLst/>
          </a:prstGeom>
          <a:noFill/>
        </p:spPr>
        <p:txBody>
          <a:bodyPr wrap="square" rtlCol="0">
            <a:spAutoFit/>
          </a:bodyPr>
          <a:lstStyle/>
          <a:p>
            <a:pPr algn="ctr"/>
            <a:r>
              <a:rPr lang="en-US" sz="1600" dirty="0">
                <a:solidFill>
                  <a:schemeClr val="tx1">
                    <a:lumMod val="95000"/>
                  </a:schemeClr>
                </a:solidFill>
              </a:rPr>
              <a:t>Billy Graham Preaching (detail)  --  Palatka, FL</a:t>
            </a:r>
          </a:p>
        </p:txBody>
      </p:sp>
      <p:pic>
        <p:nvPicPr>
          <p:cNvPr id="2" name="Picture 1"/>
          <p:cNvPicPr>
            <a:picLocks noChangeAspect="1"/>
          </p:cNvPicPr>
          <p:nvPr/>
        </p:nvPicPr>
        <p:blipFill>
          <a:blip r:embed="rId2"/>
          <a:stretch>
            <a:fillRect/>
          </a:stretch>
        </p:blipFill>
        <p:spPr>
          <a:xfrm>
            <a:off x="800100" y="304800"/>
            <a:ext cx="7620000" cy="5715000"/>
          </a:xfrm>
          <a:prstGeom prst="rect">
            <a:avLst/>
          </a:prstGeom>
        </p:spPr>
      </p:pic>
    </p:spTree>
  </p:cSld>
  <p:clrMapOvr>
    <a:masterClrMapping/>
  </p:clrMapOvr>
  <p:transition advTm="8000"/>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90600" y="1905000"/>
            <a:ext cx="7467600" cy="1754326"/>
          </a:xfrm>
          <a:prstGeom prst="rect">
            <a:avLst/>
          </a:prstGeom>
        </p:spPr>
        <p:txBody>
          <a:bodyPr wrap="square">
            <a:spAutoFit/>
          </a:bodyPr>
          <a:lstStyle/>
          <a:p>
            <a:r>
              <a:rPr lang="en-US" sz="3600" dirty="0"/>
              <a:t>Always be ready to make your defense … yet do it with gentleness and reverence. </a:t>
            </a:r>
            <a:endParaRPr lang="en-US" sz="3600" dirty="0">
              <a:cs typeface="Arial" pitchFamily="34" charset="0"/>
            </a:endParaRPr>
          </a:p>
        </p:txBody>
      </p:sp>
      <p:sp>
        <p:nvSpPr>
          <p:cNvPr id="5" name="TextBox 4"/>
          <p:cNvSpPr txBox="1"/>
          <p:nvPr/>
        </p:nvSpPr>
        <p:spPr>
          <a:xfrm>
            <a:off x="4572000" y="4343400"/>
            <a:ext cx="3352800" cy="461665"/>
          </a:xfrm>
          <a:prstGeom prst="rect">
            <a:avLst/>
          </a:prstGeom>
          <a:noFill/>
        </p:spPr>
        <p:txBody>
          <a:bodyPr wrap="square" rtlCol="0">
            <a:spAutoFit/>
          </a:bodyPr>
          <a:lstStyle/>
          <a:p>
            <a:pPr algn="ctr"/>
            <a:r>
              <a:rPr lang="en-US" sz="2400" dirty="0"/>
              <a:t>1 Peter </a:t>
            </a:r>
            <a:r>
              <a:rPr lang="en-US" sz="2400" dirty="0" err="1"/>
              <a:t>3:15b</a:t>
            </a:r>
            <a:r>
              <a:rPr lang="en-US" sz="2400" dirty="0"/>
              <a:t>, </a:t>
            </a:r>
            <a:r>
              <a:rPr lang="en-US" sz="2400" dirty="0" err="1"/>
              <a:t>16a</a:t>
            </a:r>
            <a:endParaRPr lang="en-US" sz="2400" dirty="0">
              <a:solidFill>
                <a:schemeClr val="tx1">
                  <a:lumMod val="95000"/>
                </a:schemeClr>
              </a:solidFill>
            </a:endParaRPr>
          </a:p>
        </p:txBody>
      </p:sp>
    </p:spTree>
  </p:cSld>
  <p:clrMapOvr>
    <a:masterClrMapping/>
  </p:clrMapOvr>
  <p:transition advTm="8000"/>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8600" y="6324600"/>
            <a:ext cx="8763000" cy="338554"/>
          </a:xfrm>
          <a:prstGeom prst="rect">
            <a:avLst/>
          </a:prstGeom>
          <a:noFill/>
        </p:spPr>
        <p:txBody>
          <a:bodyPr wrap="square" rtlCol="0">
            <a:spAutoFit/>
          </a:bodyPr>
          <a:lstStyle/>
          <a:p>
            <a:pPr algn="ctr"/>
            <a:r>
              <a:rPr lang="en-US" sz="1600" dirty="0">
                <a:solidFill>
                  <a:schemeClr val="tx1">
                    <a:lumMod val="95000"/>
                  </a:schemeClr>
                </a:solidFill>
              </a:rPr>
              <a:t>Gentleness, a Fruit of the Spirit  --  Margaret </a:t>
            </a:r>
            <a:r>
              <a:rPr lang="en-US" sz="1600" dirty="0" err="1">
                <a:solidFill>
                  <a:schemeClr val="tx1">
                    <a:lumMod val="95000"/>
                  </a:schemeClr>
                </a:solidFill>
              </a:rPr>
              <a:t>Almon</a:t>
            </a:r>
            <a:endParaRPr lang="en-US" sz="1600" dirty="0">
              <a:solidFill>
                <a:schemeClr val="tx1">
                  <a:lumMod val="95000"/>
                </a:schemeClr>
              </a:solidFill>
            </a:endParaRPr>
          </a:p>
        </p:txBody>
      </p:sp>
      <p:pic>
        <p:nvPicPr>
          <p:cNvPr id="2" name="Picture 1"/>
          <p:cNvPicPr>
            <a:picLocks noChangeAspect="1"/>
          </p:cNvPicPr>
          <p:nvPr/>
        </p:nvPicPr>
        <p:blipFill>
          <a:blip r:embed="rId2"/>
          <a:stretch>
            <a:fillRect/>
          </a:stretch>
        </p:blipFill>
        <p:spPr>
          <a:xfrm>
            <a:off x="613597" y="228600"/>
            <a:ext cx="7993006" cy="5715000"/>
          </a:xfrm>
          <a:prstGeom prst="rect">
            <a:avLst/>
          </a:prstGeom>
        </p:spPr>
      </p:pic>
    </p:spTree>
  </p:cSld>
  <p:clrMapOvr>
    <a:masterClrMapping/>
  </p:clrMapOvr>
  <p:transition advTm="8000"/>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19200" y="1944469"/>
            <a:ext cx="7467600" cy="1754326"/>
          </a:xfrm>
          <a:prstGeom prst="rect">
            <a:avLst/>
          </a:prstGeom>
        </p:spPr>
        <p:txBody>
          <a:bodyPr wrap="square">
            <a:spAutoFit/>
          </a:bodyPr>
          <a:lstStyle/>
          <a:p>
            <a:r>
              <a:rPr lang="en-US" sz="3600" dirty="0"/>
              <a:t>“This is the Spirit of truth, whom the world cannot receive, because it neither sees him nor knows him.</a:t>
            </a:r>
            <a:endParaRPr lang="en-US" sz="3600" dirty="0">
              <a:cs typeface="Arial" pitchFamily="34" charset="0"/>
            </a:endParaRPr>
          </a:p>
        </p:txBody>
      </p:sp>
      <p:sp>
        <p:nvSpPr>
          <p:cNvPr id="5" name="TextBox 4"/>
          <p:cNvSpPr txBox="1"/>
          <p:nvPr/>
        </p:nvSpPr>
        <p:spPr>
          <a:xfrm>
            <a:off x="4419600" y="4495800"/>
            <a:ext cx="3352800" cy="461665"/>
          </a:xfrm>
          <a:prstGeom prst="rect">
            <a:avLst/>
          </a:prstGeom>
          <a:noFill/>
        </p:spPr>
        <p:txBody>
          <a:bodyPr wrap="square" rtlCol="0">
            <a:spAutoFit/>
          </a:bodyPr>
          <a:lstStyle/>
          <a:p>
            <a:pPr algn="ctr"/>
            <a:r>
              <a:rPr lang="en-US" sz="2400" dirty="0">
                <a:solidFill>
                  <a:schemeClr val="tx1">
                    <a:lumMod val="95000"/>
                  </a:schemeClr>
                </a:solidFill>
              </a:rPr>
              <a:t>John </a:t>
            </a:r>
            <a:r>
              <a:rPr lang="en-US" sz="2400" dirty="0" err="1">
                <a:solidFill>
                  <a:schemeClr val="tx1">
                    <a:lumMod val="95000"/>
                  </a:schemeClr>
                </a:solidFill>
              </a:rPr>
              <a:t>14:17a</a:t>
            </a:r>
            <a:endParaRPr lang="en-US" sz="2400" dirty="0">
              <a:solidFill>
                <a:schemeClr val="tx1">
                  <a:lumMod val="95000"/>
                </a:schemeClr>
              </a:solidFill>
            </a:endParaRPr>
          </a:p>
        </p:txBody>
      </p:sp>
    </p:spTree>
  </p:cSld>
  <p:clrMapOvr>
    <a:masterClrMapping/>
  </p:clrMapOvr>
  <p:transition advTm="8000"/>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8600" y="6324600"/>
            <a:ext cx="8763000" cy="338554"/>
          </a:xfrm>
          <a:prstGeom prst="rect">
            <a:avLst/>
          </a:prstGeom>
          <a:noFill/>
        </p:spPr>
        <p:txBody>
          <a:bodyPr wrap="square" rtlCol="0">
            <a:spAutoFit/>
          </a:bodyPr>
          <a:lstStyle/>
          <a:p>
            <a:pPr algn="ctr"/>
            <a:r>
              <a:rPr lang="en-US" sz="1600" dirty="0">
                <a:solidFill>
                  <a:schemeClr val="tx1">
                    <a:lumMod val="95000"/>
                  </a:schemeClr>
                </a:solidFill>
              </a:rPr>
              <a:t>Spirit of Truth  --  Mary S. Watts, Watts Chapel, Compton, England</a:t>
            </a:r>
          </a:p>
        </p:txBody>
      </p:sp>
      <p:pic>
        <p:nvPicPr>
          <p:cNvPr id="2" name="Picture 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228600"/>
            <a:ext cx="9097566" cy="5941268"/>
          </a:xfrm>
          <a:prstGeom prst="rect">
            <a:avLst/>
          </a:prstGeom>
        </p:spPr>
      </p:pic>
    </p:spTree>
  </p:cSld>
  <p:clrMapOvr>
    <a:masterClrMapping/>
  </p:clrMapOvr>
  <p:transition advTm="8000"/>
</p:sld>
</file>

<file path=ppt/theme/theme1.xml><?xml version="1.0" encoding="utf-8"?>
<a:theme xmlns:a="http://schemas.openxmlformats.org/drawingml/2006/main" name="First Sunday after Christmas Day Year A">
  <a:themeElements>
    <a:clrScheme name="Custom 1">
      <a:dk1>
        <a:sysClr val="windowText" lastClr="000000"/>
      </a:dk1>
      <a:lt1>
        <a:sysClr val="window" lastClr="FFFFFF"/>
      </a:lt1>
      <a:dk2>
        <a:srgbClr val="000000"/>
      </a:dk2>
      <a:lt2>
        <a:srgbClr val="FFFFFF"/>
      </a:lt2>
      <a:accent1>
        <a:srgbClr val="4F81BD"/>
      </a:accent1>
      <a:accent2>
        <a:srgbClr val="C0504D"/>
      </a:accent2>
      <a:accent3>
        <a:srgbClr val="9BBB59"/>
      </a:accent3>
      <a:accent4>
        <a:srgbClr val="8064A2"/>
      </a:accent4>
      <a:accent5>
        <a:srgbClr val="4BACC6"/>
      </a:accent5>
      <a:accent6>
        <a:srgbClr val="F79646"/>
      </a:accent6>
      <a:hlink>
        <a:srgbClr val="F2F2F2"/>
      </a:hlink>
      <a:folHlink>
        <a:srgbClr val="FFFF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First Sunday after Christmas Day Year A</Template>
  <TotalTime>1155</TotalTime>
  <Words>517</Words>
  <Application>Microsoft Office PowerPoint</Application>
  <PresentationFormat>On-screen Show (4:3)</PresentationFormat>
  <Paragraphs>62</Paragraphs>
  <Slides>20</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20</vt:i4>
      </vt:variant>
    </vt:vector>
  </HeadingPairs>
  <TitlesOfParts>
    <vt:vector size="23" baseType="lpstr">
      <vt:lpstr>Arial</vt:lpstr>
      <vt:lpstr>Calibri</vt:lpstr>
      <vt:lpstr>First Sunday after Christmas Day Year A</vt:lpstr>
      <vt:lpstr>Sixth Sunday of Easter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Credits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First Sunday after Christmas Day</dc:title>
  <dc:creator>Anne</dc:creator>
  <cp:lastModifiedBy>Anne Richardson</cp:lastModifiedBy>
  <cp:revision>70</cp:revision>
  <dcterms:created xsi:type="dcterms:W3CDTF">2016-08-31T16:46:43Z</dcterms:created>
  <dcterms:modified xsi:type="dcterms:W3CDTF">2020-03-02T16:05:05Z</dcterms:modified>
</cp:coreProperties>
</file>