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384" r:id="rId6"/>
    <p:sldId id="387" r:id="rId7"/>
    <p:sldId id="388" r:id="rId8"/>
    <p:sldId id="389" r:id="rId9"/>
    <p:sldId id="390" r:id="rId10"/>
    <p:sldId id="391" r:id="rId11"/>
    <p:sldId id="411" r:id="rId12"/>
    <p:sldId id="407" r:id="rId13"/>
    <p:sldId id="412" r:id="rId14"/>
    <p:sldId id="408" r:id="rId15"/>
    <p:sldId id="413" r:id="rId16"/>
    <p:sldId id="409" r:id="rId17"/>
    <p:sldId id="392" r:id="rId18"/>
    <p:sldId id="393" r:id="rId19"/>
    <p:sldId id="394" r:id="rId20"/>
    <p:sldId id="410" r:id="rId21"/>
    <p:sldId id="414" r:id="rId22"/>
    <p:sldId id="395" r:id="rId23"/>
    <p:sldId id="396"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746"/>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46" autoAdjust="0"/>
    <p:restoredTop sz="94694"/>
  </p:normalViewPr>
  <p:slideViewPr>
    <p:cSldViewPr>
      <p:cViewPr varScale="1">
        <p:scale>
          <a:sx n="54" d="100"/>
          <a:sy n="54" d="100"/>
        </p:scale>
        <p:origin x="72" y="456"/>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806576"/>
            <a:ext cx="8458200" cy="1470025"/>
          </a:xfrm>
        </p:spPr>
        <p:txBody>
          <a:bodyPr>
            <a:noAutofit/>
          </a:bodyPr>
          <a:lstStyle/>
          <a:p>
            <a:r>
              <a:rPr lang="en-US" sz="9600" dirty="0"/>
              <a:t>Second Sunday in Lent</a:t>
            </a:r>
          </a:p>
        </p:txBody>
      </p:sp>
      <p:sp>
        <p:nvSpPr>
          <p:cNvPr id="3" name="Subtitle 2"/>
          <p:cNvSpPr>
            <a:spLocks noGrp="1"/>
          </p:cNvSpPr>
          <p:nvPr>
            <p:ph type="subTitle" idx="1"/>
          </p:nvPr>
        </p:nvSpPr>
        <p:spPr>
          <a:xfrm>
            <a:off x="2895600" y="39624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5903894"/>
            <a:ext cx="9144000" cy="954107"/>
          </a:xfrm>
          <a:prstGeom prst="rect">
            <a:avLst/>
          </a:prstGeom>
          <a:solidFill>
            <a:srgbClr val="415746">
              <a:alpha val="60000"/>
            </a:srgbClr>
          </a:solidFill>
        </p:spPr>
        <p:txBody>
          <a:bodyPr wrap="square">
            <a:spAutoFit/>
          </a:bodyPr>
          <a:lstStyle/>
          <a:p>
            <a:pPr algn="ctr"/>
            <a:r>
              <a:rPr lang="en-US" sz="2800" dirty="0"/>
              <a:t>Genesis 12:1-4a   •   Psalm 121   •   Romans 4:1-5, 13-17 </a:t>
            </a:r>
          </a:p>
          <a:p>
            <a:pPr algn="ctr"/>
            <a:r>
              <a:rPr lang="en-US" sz="2800" dirty="0"/>
              <a:t>John 3:1-17</a:t>
            </a:r>
            <a:r>
              <a:rPr lang="en-US" sz="2800" i="1" dirty="0"/>
              <a:t> or Matthew 17:1-9</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7467600" cy="1200329"/>
          </a:xfrm>
          <a:prstGeom prst="rect">
            <a:avLst/>
          </a:prstGeom>
        </p:spPr>
        <p:txBody>
          <a:bodyPr wrap="square">
            <a:spAutoFit/>
          </a:bodyPr>
          <a:lstStyle/>
          <a:p>
            <a:r>
              <a:rPr lang="en-US" sz="3600" dirty="0"/>
              <a:t>Now there was a Pharisee named Nicodemus, a leader of the Jews.</a:t>
            </a:r>
          </a:p>
        </p:txBody>
      </p:sp>
      <p:sp>
        <p:nvSpPr>
          <p:cNvPr id="3" name="Rectangle 2"/>
          <p:cNvSpPr/>
          <p:nvPr/>
        </p:nvSpPr>
        <p:spPr>
          <a:xfrm>
            <a:off x="6553200" y="4643736"/>
            <a:ext cx="2514600" cy="461665"/>
          </a:xfrm>
          <a:prstGeom prst="rect">
            <a:avLst/>
          </a:prstGeom>
        </p:spPr>
        <p:txBody>
          <a:bodyPr wrap="square">
            <a:spAutoFit/>
          </a:bodyPr>
          <a:lstStyle/>
          <a:p>
            <a:r>
              <a:rPr lang="en-US" sz="2400" dirty="0">
                <a:cs typeface="Arial" pitchFamily="34" charset="0"/>
              </a:rPr>
              <a:t>John 3:1</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257801"/>
            <a:ext cx="2514600" cy="1323439"/>
          </a:xfrm>
          <a:prstGeom prst="rect">
            <a:avLst/>
          </a:prstGeom>
          <a:noFill/>
        </p:spPr>
        <p:txBody>
          <a:bodyPr wrap="square" rtlCol="0">
            <a:spAutoFit/>
          </a:bodyPr>
          <a:lstStyle/>
          <a:p>
            <a:pPr algn="ctr"/>
            <a:r>
              <a:rPr lang="en-US" sz="1600" dirty="0">
                <a:solidFill>
                  <a:schemeClr val="tx1">
                    <a:lumMod val="95000"/>
                  </a:schemeClr>
                </a:solidFill>
              </a:rPr>
              <a:t>Christ Instructing Nicodemus (detail)  </a:t>
            </a:r>
          </a:p>
          <a:p>
            <a:pPr algn="ctr"/>
            <a:r>
              <a:rPr lang="en-US" sz="1600" dirty="0">
                <a:solidFill>
                  <a:schemeClr val="tx1">
                    <a:lumMod val="95000"/>
                  </a:schemeClr>
                </a:solidFill>
              </a:rPr>
              <a:t>Jacob </a:t>
            </a:r>
            <a:r>
              <a:rPr lang="en-US" sz="1600" dirty="0" err="1">
                <a:solidFill>
                  <a:schemeClr val="tx1">
                    <a:lumMod val="95000"/>
                  </a:schemeClr>
                </a:solidFill>
              </a:rPr>
              <a:t>Jordaens</a:t>
            </a:r>
            <a:r>
              <a:rPr lang="en-US" sz="1600" dirty="0">
                <a:solidFill>
                  <a:schemeClr val="tx1">
                    <a:lumMod val="95000"/>
                  </a:schemeClr>
                </a:solidFill>
              </a:rPr>
              <a:t> </a:t>
            </a:r>
          </a:p>
          <a:p>
            <a:pPr algn="ctr"/>
            <a:r>
              <a:rPr lang="en-US" sz="1600" dirty="0">
                <a:solidFill>
                  <a:schemeClr val="tx1">
                    <a:lumMod val="95000"/>
                  </a:schemeClr>
                </a:solidFill>
              </a:rPr>
              <a:t>Royal Museum </a:t>
            </a:r>
          </a:p>
          <a:p>
            <a:pPr algn="ctr"/>
            <a:r>
              <a:rPr lang="en-US" sz="1600" dirty="0">
                <a:solidFill>
                  <a:schemeClr val="tx1">
                    <a:lumMod val="95000"/>
                  </a:schemeClr>
                </a:solidFill>
              </a:rPr>
              <a:t>Brussels, Belgium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76201"/>
            <a:ext cx="5410200" cy="6687007"/>
          </a:xfrm>
          <a:prstGeom prst="rect">
            <a:avLst/>
          </a:prstGeom>
        </p:spPr>
      </p:pic>
    </p:spTree>
    <p:extLst>
      <p:ext uri="{BB962C8B-B14F-4D97-AF65-F5344CB8AC3E}">
        <p14:creationId xmlns:p14="http://schemas.microsoft.com/office/powerpoint/2010/main" val="1294636290"/>
      </p:ext>
    </p:extLst>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862322"/>
          </a:xfrm>
          <a:prstGeom prst="rect">
            <a:avLst/>
          </a:prstGeom>
        </p:spPr>
        <p:txBody>
          <a:bodyPr wrap="square">
            <a:spAutoFit/>
          </a:bodyPr>
          <a:lstStyle/>
          <a:p>
            <a:r>
              <a:rPr lang="en-US" sz="3600" dirty="0"/>
              <a:t>He came to Jesus by night and said to him, "Rabbi, we know that you are a teacher who has come from God; for no one can do these signs that you do apart from the presence of God."</a:t>
            </a:r>
          </a:p>
        </p:txBody>
      </p:sp>
      <p:sp>
        <p:nvSpPr>
          <p:cNvPr id="3" name="Rectangle 2"/>
          <p:cNvSpPr/>
          <p:nvPr/>
        </p:nvSpPr>
        <p:spPr>
          <a:xfrm>
            <a:off x="6629400" y="5029201"/>
            <a:ext cx="2514600" cy="461665"/>
          </a:xfrm>
          <a:prstGeom prst="rect">
            <a:avLst/>
          </a:prstGeom>
        </p:spPr>
        <p:txBody>
          <a:bodyPr wrap="square">
            <a:spAutoFit/>
          </a:bodyPr>
          <a:lstStyle/>
          <a:p>
            <a:r>
              <a:rPr lang="en-US" sz="2400" dirty="0">
                <a:cs typeface="Arial" pitchFamily="34" charset="0"/>
              </a:rPr>
              <a:t>John 3:2</a:t>
            </a:r>
          </a:p>
        </p:txBody>
      </p:sp>
    </p:spTree>
    <p:extLst>
      <p:ext uri="{BB962C8B-B14F-4D97-AF65-F5344CB8AC3E}">
        <p14:creationId xmlns:p14="http://schemas.microsoft.com/office/powerpoint/2010/main" val="4070576030"/>
      </p:ext>
    </p:extLst>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5257801"/>
            <a:ext cx="2362200" cy="1323439"/>
          </a:xfrm>
          <a:prstGeom prst="rect">
            <a:avLst/>
          </a:prstGeom>
          <a:noFill/>
        </p:spPr>
        <p:txBody>
          <a:bodyPr wrap="square" rtlCol="0">
            <a:spAutoFit/>
          </a:bodyPr>
          <a:lstStyle/>
          <a:p>
            <a:pPr algn="ctr"/>
            <a:r>
              <a:rPr lang="en-US" sz="1600" dirty="0">
                <a:solidFill>
                  <a:schemeClr val="tx1">
                    <a:lumMod val="95000"/>
                  </a:schemeClr>
                </a:solidFill>
              </a:rPr>
              <a:t>Christ and Nicodemus</a:t>
            </a:r>
          </a:p>
          <a:p>
            <a:pPr algn="ctr"/>
            <a:endParaRPr lang="en-US" sz="1600" dirty="0">
              <a:solidFill>
                <a:schemeClr val="tx1">
                  <a:lumMod val="95000"/>
                </a:schemeClr>
              </a:solidFill>
            </a:endParaRPr>
          </a:p>
          <a:p>
            <a:pPr algn="ctr"/>
            <a:r>
              <a:rPr lang="en-US" sz="1600" dirty="0">
                <a:solidFill>
                  <a:schemeClr val="tx1">
                    <a:lumMod val="95000"/>
                  </a:schemeClr>
                </a:solidFill>
              </a:rPr>
              <a:t>   James </a:t>
            </a:r>
            <a:r>
              <a:rPr lang="en-US" sz="1600" dirty="0" err="1">
                <a:solidFill>
                  <a:schemeClr val="tx1">
                    <a:lumMod val="95000"/>
                  </a:schemeClr>
                </a:solidFill>
              </a:rPr>
              <a:t>Tissot</a:t>
            </a:r>
            <a:endParaRPr lang="en-US" sz="1600" dirty="0">
              <a:solidFill>
                <a:schemeClr val="tx1">
                  <a:lumMod val="95000"/>
                </a:schemeClr>
              </a:solidFill>
            </a:endParaRPr>
          </a:p>
          <a:p>
            <a:pPr algn="ctr"/>
            <a:r>
              <a:rPr lang="en-US" sz="1600" dirty="0">
                <a:solidFill>
                  <a:schemeClr val="tx1">
                    <a:lumMod val="95000"/>
                  </a:schemeClr>
                </a:solidFill>
              </a:rPr>
              <a:t>Brooklyn Museum</a:t>
            </a:r>
          </a:p>
          <a:p>
            <a:pPr algn="ctr"/>
            <a:r>
              <a:rPr lang="en-US" sz="1600" dirty="0">
                <a:solidFill>
                  <a:schemeClr val="tx1">
                    <a:lumMod val="95000"/>
                  </a:schemeClr>
                </a:solidFill>
              </a:rPr>
              <a:t>New York, NY</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48200" y="-2499"/>
            <a:ext cx="5105400" cy="6862997"/>
          </a:xfrm>
          <a:prstGeom prst="rect">
            <a:avLst/>
          </a:prstGeom>
        </p:spPr>
      </p:pic>
    </p:spTree>
    <p:extLst>
      <p:ext uri="{BB962C8B-B14F-4D97-AF65-F5344CB8AC3E}">
        <p14:creationId xmlns:p14="http://schemas.microsoft.com/office/powerpoint/2010/main" val="3622662141"/>
      </p:ext>
    </p:extLst>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Jesus answered him, "Very truly, I tell you, no one can see the kingdom of God without being born from above."</a:t>
            </a:r>
            <a:endParaRPr lang="en-US" sz="3600" dirty="0">
              <a:cs typeface="Arial" pitchFamily="34" charset="0"/>
            </a:endParaRPr>
          </a:p>
        </p:txBody>
      </p:sp>
      <p:sp>
        <p:nvSpPr>
          <p:cNvPr id="3" name="Rectangle 2"/>
          <p:cNvSpPr/>
          <p:nvPr/>
        </p:nvSpPr>
        <p:spPr>
          <a:xfrm>
            <a:off x="6553200" y="4643736"/>
            <a:ext cx="2514600" cy="461665"/>
          </a:xfrm>
          <a:prstGeom prst="rect">
            <a:avLst/>
          </a:prstGeom>
        </p:spPr>
        <p:txBody>
          <a:bodyPr wrap="square">
            <a:spAutoFit/>
          </a:bodyPr>
          <a:lstStyle/>
          <a:p>
            <a:r>
              <a:rPr lang="en-US" sz="2400" dirty="0">
                <a:cs typeface="Arial" pitchFamily="34" charset="0"/>
              </a:rPr>
              <a:t>John 3:3</a:t>
            </a:r>
          </a:p>
        </p:txBody>
      </p:sp>
    </p:spTree>
    <p:extLst>
      <p:ext uri="{BB962C8B-B14F-4D97-AF65-F5344CB8AC3E}">
        <p14:creationId xmlns:p14="http://schemas.microsoft.com/office/powerpoint/2010/main" val="201683855"/>
      </p:ext>
    </p:extLst>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6367046"/>
            <a:ext cx="7696200" cy="338554"/>
          </a:xfrm>
          <a:prstGeom prst="rect">
            <a:avLst/>
          </a:prstGeom>
          <a:noFill/>
        </p:spPr>
        <p:txBody>
          <a:bodyPr wrap="square" rtlCol="0">
            <a:spAutoFit/>
          </a:bodyPr>
          <a:lstStyle/>
          <a:p>
            <a:pPr algn="ctr"/>
            <a:r>
              <a:rPr lang="en-US" sz="1600" dirty="0">
                <a:solidFill>
                  <a:schemeClr val="tx1">
                    <a:lumMod val="95000"/>
                  </a:schemeClr>
                </a:solidFill>
              </a:rPr>
              <a:t>Nicodemus and Christ  --  Fritz von </a:t>
            </a:r>
            <a:r>
              <a:rPr lang="en-US" sz="1600" dirty="0" err="1">
                <a:solidFill>
                  <a:schemeClr val="tx1">
                    <a:lumMod val="95000"/>
                  </a:schemeClr>
                </a:solidFill>
              </a:rPr>
              <a:t>Uhde</a:t>
            </a:r>
            <a:endParaRPr lang="en-US" sz="1600" dirty="0">
              <a:solidFill>
                <a:schemeClr val="tx1">
                  <a:lumMod val="95000"/>
                </a:schemeClr>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10033" b="-3896"/>
          <a:stretch/>
        </p:blipFill>
        <p:spPr>
          <a:xfrm>
            <a:off x="2667000" y="76200"/>
            <a:ext cx="7772400" cy="6400800"/>
          </a:xfrm>
          <a:prstGeom prst="rect">
            <a:avLst/>
          </a:prstGeom>
        </p:spPr>
      </p:pic>
    </p:spTree>
    <p:extLst>
      <p:ext uri="{BB962C8B-B14F-4D97-AF65-F5344CB8AC3E}">
        <p14:creationId xmlns:p14="http://schemas.microsoft.com/office/powerpoint/2010/main" val="2812866014"/>
      </p:ext>
    </p:extLst>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Nicodemus said to him, "How can anyone be born after having grown old? Can one enter a second time into the mother's womb and be born?"</a:t>
            </a:r>
            <a:endParaRPr lang="en-US" sz="3600" dirty="0">
              <a:cs typeface="Arial" pitchFamily="34" charset="0"/>
            </a:endParaRPr>
          </a:p>
        </p:txBody>
      </p:sp>
      <p:sp>
        <p:nvSpPr>
          <p:cNvPr id="3" name="Rectangle 2"/>
          <p:cNvSpPr/>
          <p:nvPr/>
        </p:nvSpPr>
        <p:spPr>
          <a:xfrm>
            <a:off x="6553200" y="4643736"/>
            <a:ext cx="2514600" cy="461665"/>
          </a:xfrm>
          <a:prstGeom prst="rect">
            <a:avLst/>
          </a:prstGeom>
        </p:spPr>
        <p:txBody>
          <a:bodyPr wrap="square">
            <a:spAutoFit/>
          </a:bodyPr>
          <a:lstStyle/>
          <a:p>
            <a:r>
              <a:rPr lang="en-US" sz="2400" dirty="0">
                <a:cs typeface="Arial" pitchFamily="34" charset="0"/>
              </a:rPr>
              <a:t>John 3:4</a:t>
            </a:r>
          </a:p>
        </p:txBody>
      </p:sp>
    </p:spTree>
    <p:extLst>
      <p:ext uri="{BB962C8B-B14F-4D97-AF65-F5344CB8AC3E}">
        <p14:creationId xmlns:p14="http://schemas.microsoft.com/office/powerpoint/2010/main" val="2307726765"/>
      </p:ext>
    </p:extLst>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367046"/>
            <a:ext cx="8610600" cy="338554"/>
          </a:xfrm>
          <a:prstGeom prst="rect">
            <a:avLst/>
          </a:prstGeom>
          <a:noFill/>
        </p:spPr>
        <p:txBody>
          <a:bodyPr wrap="square" rtlCol="0">
            <a:spAutoFit/>
          </a:bodyPr>
          <a:lstStyle/>
          <a:p>
            <a:pPr algn="ctr"/>
            <a:r>
              <a:rPr lang="en-US" sz="1600" dirty="0">
                <a:solidFill>
                  <a:schemeClr val="tx1">
                    <a:lumMod val="95000"/>
                  </a:schemeClr>
                </a:solidFill>
              </a:rPr>
              <a:t>Nicodemus and Jesus on a Rooftop  --  Henry </a:t>
            </a:r>
            <a:r>
              <a:rPr lang="en-US" sz="1600" dirty="0" err="1">
                <a:solidFill>
                  <a:schemeClr val="tx1">
                    <a:lumMod val="95000"/>
                  </a:schemeClr>
                </a:solidFill>
              </a:rPr>
              <a:t>Ossawa</a:t>
            </a:r>
            <a:r>
              <a:rPr lang="en-US" sz="1600" dirty="0">
                <a:solidFill>
                  <a:schemeClr val="tx1">
                    <a:lumMod val="95000"/>
                  </a:schemeClr>
                </a:solidFill>
              </a:rPr>
              <a:t> Tanner, Philadelphia Museum of Art</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1200" y="1"/>
            <a:ext cx="8229870" cy="6248399"/>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Jesus answered, "Very truly, I tell you, no one can enter the kingdom of God without being born of water and Spirit.”</a:t>
            </a:r>
            <a:endParaRPr lang="en-US" sz="3600" dirty="0">
              <a:cs typeface="Arial" pitchFamily="34" charset="0"/>
            </a:endParaRPr>
          </a:p>
        </p:txBody>
      </p:sp>
      <p:sp>
        <p:nvSpPr>
          <p:cNvPr id="3" name="Rectangle 2"/>
          <p:cNvSpPr/>
          <p:nvPr/>
        </p:nvSpPr>
        <p:spPr>
          <a:xfrm>
            <a:off x="6553200" y="4491336"/>
            <a:ext cx="2514600" cy="461665"/>
          </a:xfrm>
          <a:prstGeom prst="rect">
            <a:avLst/>
          </a:prstGeom>
        </p:spPr>
        <p:txBody>
          <a:bodyPr wrap="square">
            <a:spAutoFit/>
          </a:bodyPr>
          <a:lstStyle/>
          <a:p>
            <a:r>
              <a:rPr lang="en-US" sz="2400" dirty="0">
                <a:cs typeface="Arial" pitchFamily="34" charset="0"/>
              </a:rPr>
              <a:t>John 3:5</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5791201"/>
            <a:ext cx="1524000" cy="830997"/>
          </a:xfrm>
          <a:prstGeom prst="rect">
            <a:avLst/>
          </a:prstGeom>
          <a:noFill/>
        </p:spPr>
        <p:txBody>
          <a:bodyPr wrap="square" rtlCol="0">
            <a:spAutoFit/>
          </a:bodyPr>
          <a:lstStyle/>
          <a:p>
            <a:pPr algn="ctr"/>
            <a:r>
              <a:rPr lang="en-US" sz="1600" dirty="0">
                <a:solidFill>
                  <a:schemeClr val="tx1">
                    <a:lumMod val="95000"/>
                  </a:schemeClr>
                </a:solidFill>
              </a:rPr>
              <a:t>Benin Baptism</a:t>
            </a:r>
          </a:p>
          <a:p>
            <a:pPr algn="ctr"/>
            <a:endParaRPr lang="en-US" sz="1600" dirty="0">
              <a:solidFill>
                <a:schemeClr val="tx1">
                  <a:lumMod val="95000"/>
                </a:schemeClr>
              </a:solidFill>
            </a:endParaRPr>
          </a:p>
          <a:p>
            <a:pPr algn="ctr"/>
            <a:r>
              <a:rPr lang="en-US" sz="1600" dirty="0" err="1">
                <a:solidFill>
                  <a:schemeClr val="tx1">
                    <a:lumMod val="95000"/>
                  </a:schemeClr>
                </a:solidFill>
              </a:rPr>
              <a:t>Cotonou</a:t>
            </a:r>
            <a:r>
              <a:rPr lang="en-US" sz="1600" dirty="0">
                <a:solidFill>
                  <a:schemeClr val="tx1">
                    <a:lumMod val="95000"/>
                  </a:schemeClr>
                </a:solidFill>
              </a:rPr>
              <a:t>, Benin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5200" y="0"/>
            <a:ext cx="6858000" cy="68580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Now the LORD said to Abram,</a:t>
            </a:r>
          </a:p>
          <a:p>
            <a:r>
              <a:rPr lang="en-US" sz="3600" dirty="0"/>
              <a:t>“…in you all the families of the earth shall be blessed."</a:t>
            </a:r>
          </a:p>
        </p:txBody>
      </p:sp>
      <p:sp>
        <p:nvSpPr>
          <p:cNvPr id="3" name="Rectangle 2"/>
          <p:cNvSpPr/>
          <p:nvPr/>
        </p:nvSpPr>
        <p:spPr>
          <a:xfrm>
            <a:off x="6172200" y="4648201"/>
            <a:ext cx="2514600" cy="461665"/>
          </a:xfrm>
          <a:prstGeom prst="rect">
            <a:avLst/>
          </a:prstGeom>
        </p:spPr>
        <p:txBody>
          <a:bodyPr wrap="square">
            <a:spAutoFit/>
          </a:bodyPr>
          <a:lstStyle/>
          <a:p>
            <a:r>
              <a:rPr lang="en-US" sz="2400" dirty="0">
                <a:cs typeface="Arial" pitchFamily="34" charset="0"/>
              </a:rPr>
              <a:t>Genesis </a:t>
            </a:r>
            <a:r>
              <a:rPr lang="en-US" sz="2400" dirty="0" err="1">
                <a:cs typeface="Arial" pitchFamily="34" charset="0"/>
              </a:rPr>
              <a:t>12:1a</a:t>
            </a:r>
            <a:r>
              <a:rPr lang="en-US" sz="2400" dirty="0">
                <a:cs typeface="Arial" pitchFamily="34" charset="0"/>
              </a:rPr>
              <a:t>, </a:t>
            </a:r>
            <a:r>
              <a:rPr lang="en-US" sz="2400" dirty="0" err="1">
                <a:cs typeface="Arial" pitchFamily="34" charset="0"/>
              </a:rPr>
              <a:t>3b</a:t>
            </a:r>
            <a:endParaRPr lang="en-US" sz="2400" dirty="0">
              <a:cs typeface="Arial" pitchFamily="34" charset="0"/>
            </a:endParaRP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862322"/>
          </a:xfrm>
          <a:prstGeom prst="rect">
            <a:avLst/>
          </a:prstGeom>
        </p:spPr>
        <p:txBody>
          <a:bodyPr wrap="square">
            <a:spAutoFit/>
          </a:bodyPr>
          <a:lstStyle/>
          <a:p>
            <a:r>
              <a:rPr lang="en-US" sz="3600" dirty="0"/>
              <a:t>The wind blows where it chooses, and you hear the sound of it, but you do not know where it comes from or where it goes. So it is with everyone who is born of the Spirit."</a:t>
            </a:r>
            <a:endParaRPr lang="en-US" sz="3600" dirty="0">
              <a:cs typeface="Arial" pitchFamily="34" charset="0"/>
            </a:endParaRPr>
          </a:p>
        </p:txBody>
      </p:sp>
      <p:sp>
        <p:nvSpPr>
          <p:cNvPr id="3" name="Rectangle 2"/>
          <p:cNvSpPr/>
          <p:nvPr/>
        </p:nvSpPr>
        <p:spPr>
          <a:xfrm>
            <a:off x="6511636" y="5029201"/>
            <a:ext cx="2514600" cy="461665"/>
          </a:xfrm>
          <a:prstGeom prst="rect">
            <a:avLst/>
          </a:prstGeom>
        </p:spPr>
        <p:txBody>
          <a:bodyPr wrap="square">
            <a:spAutoFit/>
          </a:bodyPr>
          <a:lstStyle/>
          <a:p>
            <a:r>
              <a:rPr lang="en-US" sz="2400" dirty="0">
                <a:cs typeface="Arial" pitchFamily="34" charset="0"/>
              </a:rPr>
              <a:t>John 3:8</a:t>
            </a:r>
          </a:p>
        </p:txBody>
      </p:sp>
    </p:spTree>
    <p:extLst>
      <p:ext uri="{BB962C8B-B14F-4D97-AF65-F5344CB8AC3E}">
        <p14:creationId xmlns:p14="http://schemas.microsoft.com/office/powerpoint/2010/main" val="3356211188"/>
      </p:ext>
    </p:extLst>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142999" y="6405145"/>
            <a:ext cx="9982200" cy="338554"/>
          </a:xfrm>
          <a:prstGeom prst="rect">
            <a:avLst/>
          </a:prstGeom>
          <a:noFill/>
        </p:spPr>
        <p:txBody>
          <a:bodyPr wrap="square" rtlCol="0">
            <a:spAutoFit/>
          </a:bodyPr>
          <a:lstStyle/>
          <a:p>
            <a:pPr algn="ctr"/>
            <a:r>
              <a:rPr lang="en-US" sz="1600" dirty="0">
                <a:solidFill>
                  <a:schemeClr val="tx1">
                    <a:lumMod val="95000"/>
                  </a:schemeClr>
                </a:solidFill>
              </a:rPr>
              <a:t>Praise  --  Liz Valente</a:t>
            </a:r>
          </a:p>
        </p:txBody>
      </p:sp>
      <p:pic>
        <p:nvPicPr>
          <p:cNvPr id="5" name="Picture 4">
            <a:extLst>
              <a:ext uri="{FF2B5EF4-FFF2-40B4-BE49-F238E27FC236}">
                <a16:creationId xmlns:a16="http://schemas.microsoft.com/office/drawing/2014/main" id="{0179F417-A9D1-FE41-3D8B-F32C7E619A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5834" y="236066"/>
            <a:ext cx="5320332" cy="6012334"/>
          </a:xfrm>
          <a:prstGeom prst="rect">
            <a:avLst/>
          </a:prstGeom>
        </p:spPr>
      </p:pic>
    </p:spTree>
    <p:extLst>
      <p:ext uri="{BB962C8B-B14F-4D97-AF65-F5344CB8AC3E}">
        <p14:creationId xmlns:p14="http://schemas.microsoft.com/office/powerpoint/2010/main" val="3734790353"/>
      </p:ext>
    </p:extLst>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"For God so loved the world that he gave his only Son, so that everyone who believes in him may not perish but may have eternal life.”</a:t>
            </a:r>
            <a:endParaRPr lang="en-US" sz="3600" dirty="0">
              <a:cs typeface="Arial" pitchFamily="34" charset="0"/>
            </a:endParaRPr>
          </a:p>
        </p:txBody>
      </p:sp>
      <p:sp>
        <p:nvSpPr>
          <p:cNvPr id="3" name="Rectangle 2"/>
          <p:cNvSpPr/>
          <p:nvPr/>
        </p:nvSpPr>
        <p:spPr>
          <a:xfrm>
            <a:off x="6248400" y="4719936"/>
            <a:ext cx="2514600" cy="461665"/>
          </a:xfrm>
          <a:prstGeom prst="rect">
            <a:avLst/>
          </a:prstGeom>
        </p:spPr>
        <p:txBody>
          <a:bodyPr wrap="square">
            <a:spAutoFit/>
          </a:bodyPr>
          <a:lstStyle/>
          <a:p>
            <a:r>
              <a:rPr lang="en-US" sz="2400" dirty="0">
                <a:cs typeface="Arial" pitchFamily="34" charset="0"/>
              </a:rPr>
              <a:t>John 3:16</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2558" y="248342"/>
            <a:ext cx="8570643" cy="5695259"/>
          </a:xfrm>
          <a:prstGeom prst="rect">
            <a:avLst/>
          </a:prstGeom>
        </p:spPr>
      </p:pic>
      <p:sp>
        <p:nvSpPr>
          <p:cNvPr id="3" name="TextBox 2"/>
          <p:cNvSpPr txBox="1"/>
          <p:nvPr/>
        </p:nvSpPr>
        <p:spPr>
          <a:xfrm>
            <a:off x="2590800" y="6260068"/>
            <a:ext cx="7620000" cy="338554"/>
          </a:xfrm>
          <a:prstGeom prst="rect">
            <a:avLst/>
          </a:prstGeom>
          <a:noFill/>
        </p:spPr>
        <p:txBody>
          <a:bodyPr wrap="square" rtlCol="0">
            <a:spAutoFit/>
          </a:bodyPr>
          <a:lstStyle/>
          <a:p>
            <a:pPr algn="ctr"/>
            <a:r>
              <a:rPr lang="en-US" sz="1600" dirty="0">
                <a:solidFill>
                  <a:schemeClr val="tx1">
                    <a:lumMod val="95000"/>
                  </a:schemeClr>
                </a:solidFill>
              </a:rPr>
              <a:t>The Whole World in God’s Hands  --  Courtney </a:t>
            </a:r>
            <a:r>
              <a:rPr lang="en-US" sz="1600" dirty="0" err="1">
                <a:solidFill>
                  <a:schemeClr val="tx1">
                    <a:lumMod val="95000"/>
                  </a:schemeClr>
                </a:solidFill>
              </a:rPr>
              <a:t>Carmody</a:t>
            </a:r>
            <a:endParaRPr lang="en-US" sz="1600" dirty="0">
              <a:solidFill>
                <a:schemeClr val="tx1">
                  <a:lumMod val="95000"/>
                </a:schemeClr>
              </a:solidFill>
            </a:endParaRPr>
          </a:p>
        </p:txBody>
      </p:sp>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a:t>
            </a:r>
            <a:r>
              <a:rPr lang="en-US" sz="1600" dirty="0" err="1"/>
              <a:t>diglib.library.vanderbilt.edu</a:t>
            </a:r>
            <a:r>
              <a:rPr lang="en-US" sz="1600" dirty="0"/>
              <a:t>/</a:t>
            </a:r>
            <a:r>
              <a:rPr lang="en-US" sz="1600" dirty="0" err="1"/>
              <a:t>act-imagelink.pl?RC</a:t>
            </a:r>
            <a:r>
              <a:rPr lang="en-US" sz="1600" dirty="0"/>
              <a:t>=33460</a:t>
            </a:r>
          </a:p>
          <a:p>
            <a:pPr>
              <a:buNone/>
            </a:pPr>
            <a:r>
              <a:rPr lang="en-US" sz="1600" dirty="0"/>
              <a:t>https://commons.wikimedia.org/wiki/File:Hercules_Brabazon_-_Mountain_Landscape_-_Google_Art_Project.jpg</a:t>
            </a:r>
          </a:p>
          <a:p>
            <a:pPr>
              <a:buNone/>
            </a:pPr>
            <a:r>
              <a:rPr lang="en-US" sz="1600" dirty="0"/>
              <a:t>http://commons.wikimedia.org/wiki/File:1890_van_Gogh_First_Steps_-_after_Millet_anagoria.JPG</a:t>
            </a:r>
          </a:p>
          <a:p>
            <a:pPr>
              <a:buNone/>
            </a:pPr>
            <a:r>
              <a:rPr lang="en-US" sz="1600" dirty="0"/>
              <a:t>http://</a:t>
            </a:r>
            <a:r>
              <a:rPr lang="en-US" sz="1600" dirty="0" err="1"/>
              <a:t>commons.wikimedia.org</a:t>
            </a:r>
            <a:r>
              <a:rPr lang="en-US" sz="1600" dirty="0"/>
              <a:t>/wiki/</a:t>
            </a:r>
            <a:r>
              <a:rPr lang="en-US" sz="1600" dirty="0" err="1"/>
              <a:t>File:Vermeer_The_Allegory_of_the_Faith.jpg</a:t>
            </a:r>
            <a:endParaRPr lang="en-US" sz="1600" dirty="0"/>
          </a:p>
          <a:p>
            <a:pPr>
              <a:buNone/>
            </a:pPr>
            <a:r>
              <a:rPr lang="en-US" sz="1600" dirty="0"/>
              <a:t>http://</a:t>
            </a:r>
            <a:r>
              <a:rPr lang="en-US" sz="1600" dirty="0" err="1"/>
              <a:t>www.flickr.com</a:t>
            </a:r>
            <a:r>
              <a:rPr lang="en-US" sz="1600" dirty="0"/>
              <a:t>/photos/</a:t>
            </a:r>
            <a:r>
              <a:rPr lang="en-US" sz="1600" dirty="0" err="1"/>
              <a:t>oxfordshire_church_photos</a:t>
            </a:r>
            <a:r>
              <a:rPr lang="en-US" sz="1600" dirty="0"/>
              <a:t>/6218045171/</a:t>
            </a:r>
          </a:p>
          <a:p>
            <a:pPr>
              <a:buNone/>
            </a:pPr>
            <a:r>
              <a:rPr lang="en-US" sz="1600" dirty="0"/>
              <a:t>https://</a:t>
            </a:r>
            <a:r>
              <a:rPr lang="en-US" sz="1600" dirty="0" err="1"/>
              <a:t>commons.wikimedia.org</a:t>
            </a:r>
            <a:r>
              <a:rPr lang="en-US" sz="1600" dirty="0"/>
              <a:t>/wiki/File:Brooklyn_Museum__</a:t>
            </a:r>
            <a:r>
              <a:rPr lang="en-US" sz="1600" dirty="0" err="1"/>
              <a:t>Interview_between_Jesus_and_Nicodemus</a:t>
            </a:r>
            <a:r>
              <a:rPr lang="en-US" sz="1600" dirty="0"/>
              <a:t>_(</a:t>
            </a:r>
            <a:r>
              <a:rPr lang="en-US" sz="1600" dirty="0" err="1"/>
              <a:t>Entretien_de_J%C3%A9sus_et_de_Nicod%C3%A8me</a:t>
            </a:r>
            <a:r>
              <a:rPr lang="en-US" sz="1600" dirty="0"/>
              <a:t>)_-_</a:t>
            </a:r>
            <a:r>
              <a:rPr lang="en-US" sz="1600" dirty="0" err="1"/>
              <a:t>James_Tissot.jpg</a:t>
            </a:r>
            <a:endParaRPr lang="en-US" sz="1600" dirty="0"/>
          </a:p>
          <a:p>
            <a:pPr>
              <a:buNone/>
            </a:pPr>
            <a:r>
              <a:rPr lang="en-US" sz="1600" dirty="0"/>
              <a:t>https://</a:t>
            </a:r>
            <a:r>
              <a:rPr lang="en-US" sz="1600" dirty="0" err="1"/>
              <a:t>commons.wikimedia.org</a:t>
            </a:r>
            <a:r>
              <a:rPr lang="en-US" sz="1600" dirty="0"/>
              <a:t>/wiki/File:Fritz_von_</a:t>
            </a:r>
            <a:r>
              <a:rPr lang="en-US" sz="1600" dirty="0" err="1"/>
              <a:t>Uhde</a:t>
            </a:r>
            <a:r>
              <a:rPr lang="en-US" sz="1600" dirty="0"/>
              <a:t>_-_</a:t>
            </a:r>
            <a:r>
              <a:rPr lang="en-US" sz="1600" dirty="0" err="1"/>
              <a:t>Christus_und_Nikodemus</a:t>
            </a:r>
            <a:r>
              <a:rPr lang="en-US" sz="1600" dirty="0"/>
              <a:t>_(</a:t>
            </a:r>
            <a:r>
              <a:rPr lang="en-US" sz="1600" dirty="0" err="1"/>
              <a:t>ca.1886</a:t>
            </a:r>
            <a:r>
              <a:rPr lang="en-US" sz="1600" dirty="0"/>
              <a:t>).jpg</a:t>
            </a:r>
          </a:p>
          <a:p>
            <a:pPr>
              <a:buNone/>
            </a:pPr>
            <a:r>
              <a:rPr lang="en-US" sz="1600" dirty="0"/>
              <a:t>http://</a:t>
            </a:r>
            <a:r>
              <a:rPr lang="en-US" sz="1600" dirty="0" err="1"/>
              <a:t>commons.wikimedia.org</a:t>
            </a:r>
            <a:r>
              <a:rPr lang="en-US" sz="1600" dirty="0"/>
              <a:t>/wiki/File:Henry_Ossawa_Tanner_-_</a:t>
            </a:r>
            <a:r>
              <a:rPr lang="en-US" sz="1600" dirty="0" err="1"/>
              <a:t>Jesus_and_nicodemus.jpg</a:t>
            </a:r>
            <a:endParaRPr lang="en-US" sz="1600" dirty="0"/>
          </a:p>
          <a:p>
            <a:pPr>
              <a:buNone/>
            </a:pPr>
            <a:r>
              <a:rPr lang="en-US" sz="1600" dirty="0"/>
              <a:t>Ferdinand </a:t>
            </a:r>
            <a:r>
              <a:rPr lang="en-US" sz="1600" dirty="0" err="1"/>
              <a:t>Rheus</a:t>
            </a:r>
            <a:r>
              <a:rPr lang="en-US" sz="1600" dirty="0"/>
              <a:t>, Flickr Creative Commons</a:t>
            </a:r>
          </a:p>
          <a:p>
            <a:pPr>
              <a:buNone/>
            </a:pPr>
            <a:r>
              <a:rPr lang="pt-BR" sz="1600"/>
              <a:t>Liz </a:t>
            </a:r>
            <a:r>
              <a:rPr lang="pt-BR" sz="1600" dirty="0"/>
              <a:t>Valente, https://www.instagram.com/donalizvalente/</a:t>
            </a:r>
            <a:endParaRPr lang="en-US" sz="1600" dirty="0"/>
          </a:p>
          <a:p>
            <a:pPr>
              <a:buNone/>
            </a:pPr>
            <a:r>
              <a:rPr lang="en-US" sz="1600" dirty="0"/>
              <a:t>https://</a:t>
            </a:r>
            <a:r>
              <a:rPr lang="en-US" sz="1600" dirty="0" err="1"/>
              <a:t>www.flickr.com</a:t>
            </a:r>
            <a:r>
              <a:rPr lang="en-US" sz="1600" dirty="0"/>
              <a:t>/photos/</a:t>
            </a:r>
            <a:r>
              <a:rPr lang="en-US" sz="1600" dirty="0" err="1"/>
              <a:t>calamity_photography</a:t>
            </a:r>
            <a:r>
              <a:rPr lang="en-US" sz="1600" dirty="0"/>
              <a:t>/4745146362</a:t>
            </a:r>
          </a:p>
          <a:p>
            <a:pPr>
              <a:buNone/>
            </a:pPr>
            <a:endParaRPr lang="en-US" sz="1600" dirty="0"/>
          </a:p>
          <a:p>
            <a:pPr>
              <a:buNone/>
            </a:pPr>
            <a:r>
              <a:rPr lang="en-US" sz="1600" dirty="0"/>
              <a:t>Additional descriptions can be found at the Art in the Christian Tradition image library, a service of the Vanderbilt Divinity Library, http://</a:t>
            </a:r>
            <a:r>
              <a:rPr lang="en-US" sz="1600" dirty="0" err="1"/>
              <a:t>diglib.library.vanderbilt.edu</a:t>
            </a:r>
            <a:r>
              <a:rPr lang="en-US" sz="1600" dirty="0"/>
              <a:t>/.  All images available via Creative Commons 3.0 License.</a:t>
            </a:r>
          </a:p>
          <a:p>
            <a:endParaRPr lang="en-US" sz="14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0" y="6260068"/>
            <a:ext cx="6781800" cy="338554"/>
          </a:xfrm>
          <a:prstGeom prst="rect">
            <a:avLst/>
          </a:prstGeom>
          <a:noFill/>
        </p:spPr>
        <p:txBody>
          <a:bodyPr wrap="square" rtlCol="0">
            <a:spAutoFit/>
          </a:bodyPr>
          <a:lstStyle/>
          <a:p>
            <a:pPr algn="ctr"/>
            <a:r>
              <a:rPr lang="en-US" sz="1600" dirty="0">
                <a:solidFill>
                  <a:schemeClr val="tx1">
                    <a:lumMod val="95000"/>
                  </a:schemeClr>
                </a:solidFill>
              </a:rPr>
              <a:t>The Calling of Abraham  --  Abbey of Saint-</a:t>
            </a:r>
            <a:r>
              <a:rPr lang="en-US" sz="1600" dirty="0" err="1">
                <a:solidFill>
                  <a:schemeClr val="tx1">
                    <a:lumMod val="95000"/>
                  </a:schemeClr>
                </a:solidFill>
              </a:rPr>
              <a:t>Savin</a:t>
            </a:r>
            <a:r>
              <a:rPr lang="en-US" sz="1600" dirty="0">
                <a:solidFill>
                  <a:schemeClr val="tx1">
                    <a:lumMod val="95000"/>
                  </a:schemeClr>
                </a:solidFill>
              </a:rPr>
              <a:t>, Vienne, France</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3200" y="194642"/>
            <a:ext cx="7010400" cy="5901358"/>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752600"/>
            <a:ext cx="7467600" cy="2862322"/>
          </a:xfrm>
          <a:prstGeom prst="rect">
            <a:avLst/>
          </a:prstGeom>
        </p:spPr>
        <p:txBody>
          <a:bodyPr wrap="square">
            <a:spAutoFit/>
          </a:bodyPr>
          <a:lstStyle/>
          <a:p>
            <a:r>
              <a:rPr lang="en-US" sz="3600" dirty="0"/>
              <a:t>I lift up my eyes to the hills-- from where will my help come?</a:t>
            </a:r>
          </a:p>
          <a:p>
            <a:r>
              <a:rPr lang="en-US" sz="3600" dirty="0"/>
              <a:t>My help comes from the LORD, who made heaven and earth.</a:t>
            </a:r>
            <a:endParaRPr lang="en-US" sz="3600" dirty="0">
              <a:cs typeface="Arial" pitchFamily="34" charset="0"/>
            </a:endParaRPr>
          </a:p>
          <a:p>
            <a:endParaRPr lang="en-US" sz="3600" dirty="0">
              <a:cs typeface="Arial" pitchFamily="34" charset="0"/>
            </a:endParaRPr>
          </a:p>
        </p:txBody>
      </p:sp>
      <p:sp>
        <p:nvSpPr>
          <p:cNvPr id="3" name="Rectangle 2"/>
          <p:cNvSpPr/>
          <p:nvPr/>
        </p:nvSpPr>
        <p:spPr>
          <a:xfrm>
            <a:off x="6400800" y="4719936"/>
            <a:ext cx="2514600" cy="461665"/>
          </a:xfrm>
          <a:prstGeom prst="rect">
            <a:avLst/>
          </a:prstGeom>
        </p:spPr>
        <p:txBody>
          <a:bodyPr wrap="square">
            <a:spAutoFit/>
          </a:bodyPr>
          <a:lstStyle/>
          <a:p>
            <a:r>
              <a:rPr lang="en-US" sz="2400" dirty="0">
                <a:cs typeface="Arial" pitchFamily="34" charset="0"/>
              </a:rPr>
              <a:t>Psalm 121:1-2</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6096000"/>
            <a:ext cx="7848600" cy="338554"/>
          </a:xfrm>
          <a:prstGeom prst="rect">
            <a:avLst/>
          </a:prstGeom>
          <a:noFill/>
        </p:spPr>
        <p:txBody>
          <a:bodyPr wrap="square" rtlCol="0">
            <a:spAutoFit/>
          </a:bodyPr>
          <a:lstStyle/>
          <a:p>
            <a:pPr algn="ctr"/>
            <a:r>
              <a:rPr lang="en-US" sz="1600" dirty="0">
                <a:solidFill>
                  <a:schemeClr val="tx1">
                    <a:lumMod val="95000"/>
                  </a:schemeClr>
                </a:solidFill>
              </a:rPr>
              <a:t>Mountain Landscape  --  Hercules </a:t>
            </a:r>
            <a:r>
              <a:rPr lang="en-US" sz="1600" dirty="0" err="1">
                <a:solidFill>
                  <a:schemeClr val="tx1">
                    <a:lumMod val="95000"/>
                  </a:schemeClr>
                </a:solidFill>
              </a:rPr>
              <a:t>Brabazon</a:t>
            </a:r>
            <a:r>
              <a:rPr lang="en-US" sz="1600" dirty="0">
                <a:solidFill>
                  <a:schemeClr val="tx1">
                    <a:lumMod val="95000"/>
                  </a:schemeClr>
                </a:solidFill>
              </a:rPr>
              <a:t>, Phillips Collection, Washington, DC</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6400" y="685800"/>
            <a:ext cx="8915400" cy="4953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055674"/>
            <a:ext cx="7467600" cy="1754326"/>
          </a:xfrm>
          <a:prstGeom prst="rect">
            <a:avLst/>
          </a:prstGeom>
        </p:spPr>
        <p:txBody>
          <a:bodyPr wrap="square">
            <a:spAutoFit/>
          </a:bodyPr>
          <a:lstStyle/>
          <a:p>
            <a:r>
              <a:rPr lang="en-US" sz="3600" dirty="0"/>
              <a:t>The LORD will keep your going out and your coming in from this time on and forevermore.</a:t>
            </a: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Psalm 121:8</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C0E42-FB5F-A06F-89A4-5412F7B8DC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0"/>
            <a:ext cx="8432800" cy="6324600"/>
          </a:xfrm>
          <a:prstGeom prst="rect">
            <a:avLst/>
          </a:prstGeom>
        </p:spPr>
      </p:pic>
      <p:sp>
        <p:nvSpPr>
          <p:cNvPr id="6" name="TextBox 5">
            <a:extLst>
              <a:ext uri="{FF2B5EF4-FFF2-40B4-BE49-F238E27FC236}">
                <a16:creationId xmlns:a16="http://schemas.microsoft.com/office/drawing/2014/main" id="{D2219BC4-7BD2-7455-E260-00FE56E08BBC}"/>
              </a:ext>
            </a:extLst>
          </p:cNvPr>
          <p:cNvSpPr txBox="1"/>
          <p:nvPr/>
        </p:nvSpPr>
        <p:spPr>
          <a:xfrm>
            <a:off x="3352800" y="6474023"/>
            <a:ext cx="7696200" cy="307777"/>
          </a:xfrm>
          <a:prstGeom prst="rect">
            <a:avLst/>
          </a:prstGeom>
          <a:noFill/>
        </p:spPr>
        <p:txBody>
          <a:bodyPr wrap="square" rtlCol="0">
            <a:spAutoFit/>
          </a:bodyPr>
          <a:lstStyle/>
          <a:p>
            <a:r>
              <a:rPr lang="en-US" sz="1400" dirty="0"/>
              <a:t>First Steps  -- Vincent Van Gogh, Metropolitan Museum of Art, New York</a:t>
            </a:r>
          </a:p>
        </p:txBody>
      </p:sp>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For the promise…did not come to Abraham or to his descendants through the law but through the righteousness of faith.</a:t>
            </a:r>
            <a:endParaRPr lang="en-US" sz="3600" dirty="0">
              <a:cs typeface="Arial" pitchFamily="34" charset="0"/>
            </a:endParaRPr>
          </a:p>
        </p:txBody>
      </p:sp>
      <p:sp>
        <p:nvSpPr>
          <p:cNvPr id="3" name="Rectangle 2"/>
          <p:cNvSpPr/>
          <p:nvPr/>
        </p:nvSpPr>
        <p:spPr>
          <a:xfrm>
            <a:off x="6477000" y="4491336"/>
            <a:ext cx="2514600" cy="461665"/>
          </a:xfrm>
          <a:prstGeom prst="rect">
            <a:avLst/>
          </a:prstGeom>
        </p:spPr>
        <p:txBody>
          <a:bodyPr wrap="square">
            <a:spAutoFit/>
          </a:bodyPr>
          <a:lstStyle/>
          <a:p>
            <a:r>
              <a:rPr lang="en-US" sz="2400" dirty="0">
                <a:cs typeface="Arial" pitchFamily="34" charset="0"/>
              </a:rPr>
              <a:t>Romans 4:13</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05800" y="5105400"/>
            <a:ext cx="1981200" cy="1569660"/>
          </a:xfrm>
          <a:prstGeom prst="rect">
            <a:avLst/>
          </a:prstGeom>
          <a:noFill/>
        </p:spPr>
        <p:txBody>
          <a:bodyPr wrap="square" rtlCol="0">
            <a:spAutoFit/>
          </a:bodyPr>
          <a:lstStyle/>
          <a:p>
            <a:pPr algn="ctr"/>
            <a:r>
              <a:rPr lang="en-US" sz="1600" dirty="0">
                <a:solidFill>
                  <a:schemeClr val="tx1">
                    <a:lumMod val="95000"/>
                  </a:schemeClr>
                </a:solidFill>
              </a:rPr>
              <a:t>Allegory of Faith</a:t>
            </a:r>
          </a:p>
          <a:p>
            <a:pPr algn="ctr"/>
            <a:endParaRPr lang="en-US" sz="1600" dirty="0">
              <a:solidFill>
                <a:schemeClr val="tx1">
                  <a:lumMod val="95000"/>
                </a:schemeClr>
              </a:solidFill>
            </a:endParaRPr>
          </a:p>
          <a:p>
            <a:pPr algn="ctr"/>
            <a:r>
              <a:rPr lang="en-US" sz="1600" dirty="0">
                <a:solidFill>
                  <a:schemeClr val="tx1">
                    <a:lumMod val="95000"/>
                  </a:schemeClr>
                </a:solidFill>
              </a:rPr>
              <a:t>Johannes Vermeer</a:t>
            </a:r>
          </a:p>
          <a:p>
            <a:pPr algn="ctr"/>
            <a:r>
              <a:rPr lang="en-US" sz="1600" dirty="0">
                <a:solidFill>
                  <a:schemeClr val="tx1">
                    <a:lumMod val="95000"/>
                  </a:schemeClr>
                </a:solidFill>
              </a:rPr>
              <a:t>Metropolitan Museum of Art</a:t>
            </a:r>
          </a:p>
          <a:p>
            <a:pPr algn="ctr"/>
            <a:r>
              <a:rPr lang="en-US" sz="1600" dirty="0">
                <a:solidFill>
                  <a:schemeClr val="tx1">
                    <a:lumMod val="95000"/>
                  </a:schemeClr>
                </a:solidFill>
              </a:rPr>
              <a:t>New York City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3686" y="0"/>
            <a:ext cx="5334915"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1786</TotalTime>
  <Words>797</Words>
  <Application>Microsoft Office PowerPoint</Application>
  <PresentationFormat>Widescreen</PresentationFormat>
  <Paragraphs>69</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First Sunday after Christmas Day Year A</vt:lpstr>
      <vt:lpstr>Second Sunday in 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108</cp:revision>
  <dcterms:created xsi:type="dcterms:W3CDTF">2016-08-31T16:46:43Z</dcterms:created>
  <dcterms:modified xsi:type="dcterms:W3CDTF">2022-09-21T14:23:07Z</dcterms:modified>
</cp:coreProperties>
</file>