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56" r:id="rId2"/>
    <p:sldId id="437" r:id="rId3"/>
    <p:sldId id="422" r:id="rId4"/>
    <p:sldId id="424" r:id="rId5"/>
    <p:sldId id="396" r:id="rId6"/>
    <p:sldId id="428" r:id="rId7"/>
    <p:sldId id="398" r:id="rId8"/>
    <p:sldId id="444" r:id="rId9"/>
    <p:sldId id="443" r:id="rId10"/>
    <p:sldId id="432" r:id="rId11"/>
    <p:sldId id="434" r:id="rId12"/>
    <p:sldId id="442" r:id="rId13"/>
    <p:sldId id="436" r:id="rId14"/>
    <p:sldId id="426" r:id="rId15"/>
    <p:sldId id="445" r:id="rId16"/>
    <p:sldId id="29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1C0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4660"/>
  </p:normalViewPr>
  <p:slideViewPr>
    <p:cSldViewPr>
      <p:cViewPr varScale="1">
        <p:scale>
          <a:sx n="75" d="100"/>
          <a:sy n="75" d="100"/>
        </p:scale>
        <p:origin x="374" y="6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7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458200" cy="1470025"/>
          </a:xfrm>
        </p:spPr>
        <p:txBody>
          <a:bodyPr>
            <a:noAutofit/>
          </a:bodyPr>
          <a:lstStyle/>
          <a:p>
            <a:r>
              <a:rPr lang="en-US" sz="9600" dirty="0"/>
              <a:t>Resurrection of the Lord</a:t>
            </a:r>
          </a:p>
        </p:txBody>
      </p:sp>
      <p:sp>
        <p:nvSpPr>
          <p:cNvPr id="3" name="Subtitle 2"/>
          <p:cNvSpPr>
            <a:spLocks noGrp="1"/>
          </p:cNvSpPr>
          <p:nvPr>
            <p:ph type="subTitle" idx="1"/>
          </p:nvPr>
        </p:nvSpPr>
        <p:spPr>
          <a:xfrm>
            <a:off x="1371600" y="3810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473005"/>
            <a:ext cx="9144000" cy="1384995"/>
          </a:xfrm>
          <a:prstGeom prst="rect">
            <a:avLst/>
          </a:prstGeom>
          <a:solidFill>
            <a:schemeClr val="tx1">
              <a:alpha val="70000"/>
            </a:schemeClr>
          </a:solidFill>
        </p:spPr>
        <p:txBody>
          <a:bodyPr wrap="square">
            <a:spAutoFit/>
          </a:bodyPr>
          <a:lstStyle/>
          <a:p>
            <a:pPr algn="ctr"/>
            <a:r>
              <a:rPr lang="en-US" sz="2800" dirty="0">
                <a:solidFill>
                  <a:srgbClr val="4A1C0D"/>
                </a:solidFill>
              </a:rPr>
              <a:t>Acts 10:34-43 or Jeremiah 31:1-6  •  Psalm 118:1-2, 14-24  •  Colossians 3:1-4 or Acts 10:34-43  •  John 20:1-18 or Matthew 28:1-10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  Apse mosaic, Basilica of San Vitale, Ravenna, Italy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28600"/>
            <a:ext cx="5719762" cy="5754288"/>
          </a:xfrm>
          <a:prstGeom prst="rect">
            <a:avLst/>
          </a:prstGeom>
        </p:spPr>
      </p:pic>
    </p:spTree>
    <p:extLst>
      <p:ext uri="{BB962C8B-B14F-4D97-AF65-F5344CB8AC3E}">
        <p14:creationId xmlns:p14="http://schemas.microsoft.com/office/powerpoint/2010/main" val="396119376"/>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1329" y="0"/>
            <a:ext cx="5058271" cy="6858000"/>
          </a:xfrm>
          <a:prstGeom prst="rect">
            <a:avLst/>
          </a:prstGeom>
        </p:spPr>
      </p:pic>
      <p:sp>
        <p:nvSpPr>
          <p:cNvPr id="4" name="TextBox 3"/>
          <p:cNvSpPr txBox="1"/>
          <p:nvPr/>
        </p:nvSpPr>
        <p:spPr>
          <a:xfrm>
            <a:off x="228600" y="5257800"/>
            <a:ext cx="2438400" cy="1354217"/>
          </a:xfrm>
          <a:prstGeom prst="rect">
            <a:avLst/>
          </a:prstGeom>
          <a:noFill/>
        </p:spPr>
        <p:txBody>
          <a:bodyPr wrap="square" rtlCol="0">
            <a:spAutoFit/>
          </a:bodyPr>
          <a:lstStyle/>
          <a:p>
            <a:pPr algn="ctr"/>
            <a:r>
              <a:rPr lang="en-US" sz="1600" dirty="0">
                <a:solidFill>
                  <a:schemeClr val="tx1">
                    <a:lumMod val="95000"/>
                  </a:schemeClr>
                </a:solidFill>
              </a:rPr>
              <a:t>Christ</a:t>
            </a:r>
          </a:p>
          <a:p>
            <a:pPr algn="ctr"/>
            <a:endParaRPr lang="en-US" sz="1600" dirty="0">
              <a:solidFill>
                <a:schemeClr val="tx1">
                  <a:lumMod val="95000"/>
                </a:schemeClr>
              </a:solidFill>
            </a:endParaRPr>
          </a:p>
          <a:p>
            <a:pPr algn="ctr"/>
            <a:r>
              <a:rPr lang="en-US" sz="1600" dirty="0">
                <a:solidFill>
                  <a:schemeClr val="tx1">
                    <a:lumMod val="95000"/>
                  </a:schemeClr>
                </a:solidFill>
              </a:rPr>
              <a:t>El Greco</a:t>
            </a:r>
          </a:p>
          <a:p>
            <a:pPr algn="ctr"/>
            <a:r>
              <a:rPr lang="en-US" sz="1600" dirty="0">
                <a:solidFill>
                  <a:schemeClr val="tx1">
                    <a:lumMod val="95000"/>
                  </a:schemeClr>
                </a:solidFill>
              </a:rPr>
              <a:t>National Gallery</a:t>
            </a:r>
          </a:p>
          <a:p>
            <a:pPr algn="ctr"/>
            <a:r>
              <a:rPr lang="en-US" sz="1600" dirty="0">
                <a:solidFill>
                  <a:schemeClr val="tx1">
                    <a:lumMod val="95000"/>
                  </a:schemeClr>
                </a:solidFill>
              </a:rPr>
              <a:t>Prague, Czech Republic</a:t>
            </a:r>
          </a:p>
        </p:txBody>
      </p:sp>
    </p:spTree>
    <p:extLst>
      <p:ext uri="{BB962C8B-B14F-4D97-AF65-F5344CB8AC3E}">
        <p14:creationId xmlns:p14="http://schemas.microsoft.com/office/powerpoint/2010/main" val="391743054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2665" y="0"/>
            <a:ext cx="4989335" cy="6858000"/>
          </a:xfrm>
          <a:prstGeom prst="rect">
            <a:avLst/>
          </a:prstGeom>
        </p:spPr>
      </p:pic>
      <p:sp>
        <p:nvSpPr>
          <p:cNvPr id="4" name="TextBox 3"/>
          <p:cNvSpPr txBox="1"/>
          <p:nvPr/>
        </p:nvSpPr>
        <p:spPr>
          <a:xfrm>
            <a:off x="76200" y="5382161"/>
            <a:ext cx="3048000" cy="1323439"/>
          </a:xfrm>
          <a:prstGeom prst="rect">
            <a:avLst/>
          </a:prstGeom>
          <a:noFill/>
        </p:spPr>
        <p:txBody>
          <a:bodyPr wrap="square" rtlCol="0">
            <a:spAutoFit/>
          </a:bodyPr>
          <a:lstStyle/>
          <a:p>
            <a:pPr algn="ctr"/>
            <a:r>
              <a:rPr lang="en-US" sz="1600" dirty="0"/>
              <a:t>Christ </a:t>
            </a:r>
            <a:r>
              <a:rPr lang="en-US" sz="1600" dirty="0" err="1"/>
              <a:t>Salvator</a:t>
            </a:r>
            <a:r>
              <a:rPr lang="en-US" sz="1600" dirty="0"/>
              <a:t> Mundi</a:t>
            </a:r>
          </a:p>
          <a:p>
            <a:pPr algn="ctr"/>
            <a:endParaRPr lang="en-US" sz="1600" dirty="0">
              <a:solidFill>
                <a:schemeClr val="tx1">
                  <a:lumMod val="95000"/>
                </a:schemeClr>
              </a:solidFill>
            </a:endParaRPr>
          </a:p>
          <a:p>
            <a:pPr algn="ctr"/>
            <a:r>
              <a:rPr lang="en-US" sz="1600" dirty="0">
                <a:solidFill>
                  <a:schemeClr val="tx1">
                    <a:lumMod val="95000"/>
                  </a:schemeClr>
                </a:solidFill>
              </a:rPr>
              <a:t>Quentin </a:t>
            </a:r>
            <a:r>
              <a:rPr lang="en-US" sz="1600" dirty="0" err="1">
                <a:solidFill>
                  <a:schemeClr val="tx1">
                    <a:lumMod val="95000"/>
                  </a:schemeClr>
                </a:solidFill>
              </a:rPr>
              <a:t>Metsys</a:t>
            </a:r>
            <a:endParaRPr lang="en-US" sz="1600" dirty="0">
              <a:solidFill>
                <a:schemeClr val="tx1">
                  <a:lumMod val="95000"/>
                </a:schemeClr>
              </a:solidFill>
            </a:endParaRPr>
          </a:p>
          <a:p>
            <a:pPr algn="ctr"/>
            <a:r>
              <a:rPr lang="en-US" sz="1600" dirty="0" err="1"/>
              <a:t>Musée</a:t>
            </a:r>
            <a:r>
              <a:rPr lang="en-US" sz="1600" dirty="0"/>
              <a:t> des Beaux-Arts</a:t>
            </a:r>
          </a:p>
          <a:p>
            <a:pPr algn="ctr"/>
            <a:r>
              <a:rPr lang="en-US" sz="1600" dirty="0"/>
              <a:t>Antwerp, Belgium</a:t>
            </a:r>
            <a:endParaRPr lang="en-US" sz="1600" dirty="0">
              <a:solidFill>
                <a:schemeClr val="tx1">
                  <a:lumMod val="95000"/>
                </a:schemeClr>
              </a:solidFill>
            </a:endParaRPr>
          </a:p>
        </p:txBody>
      </p:sp>
    </p:spTree>
    <p:extLst>
      <p:ext uri="{BB962C8B-B14F-4D97-AF65-F5344CB8AC3E}">
        <p14:creationId xmlns:p14="http://schemas.microsoft.com/office/powerpoint/2010/main" val="4101733860"/>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9897"/>
            <a:ext cx="5470574" cy="6877897"/>
          </a:xfrm>
          <a:prstGeom prst="rect">
            <a:avLst/>
          </a:prstGeom>
        </p:spPr>
      </p:pic>
      <p:sp>
        <p:nvSpPr>
          <p:cNvPr id="4" name="TextBox 3"/>
          <p:cNvSpPr txBox="1"/>
          <p:nvPr/>
        </p:nvSpPr>
        <p:spPr>
          <a:xfrm>
            <a:off x="152400" y="5505271"/>
            <a:ext cx="2438400" cy="1077218"/>
          </a:xfrm>
          <a:prstGeom prst="rect">
            <a:avLst/>
          </a:prstGeom>
          <a:noFill/>
        </p:spPr>
        <p:txBody>
          <a:bodyPr wrap="square" rtlCol="0">
            <a:spAutoFit/>
          </a:bodyPr>
          <a:lstStyle/>
          <a:p>
            <a:pPr algn="ctr"/>
            <a:r>
              <a:rPr lang="en-US" sz="1600" dirty="0">
                <a:solidFill>
                  <a:schemeClr val="tx1">
                    <a:lumMod val="95000"/>
                  </a:schemeClr>
                </a:solidFill>
              </a:rPr>
              <a:t>Head of Christ</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Louvre, Paris</a:t>
            </a:r>
          </a:p>
        </p:txBody>
      </p:sp>
    </p:spTree>
    <p:extLst>
      <p:ext uri="{BB962C8B-B14F-4D97-AF65-F5344CB8AC3E}">
        <p14:creationId xmlns:p14="http://schemas.microsoft.com/office/powerpoint/2010/main" val="54358385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248400"/>
            <a:ext cx="8915400" cy="338554"/>
          </a:xfrm>
          <a:prstGeom prst="rect">
            <a:avLst/>
          </a:prstGeom>
          <a:noFill/>
        </p:spPr>
        <p:txBody>
          <a:bodyPr wrap="square" rtlCol="0">
            <a:spAutoFit/>
          </a:bodyPr>
          <a:lstStyle/>
          <a:p>
            <a:pPr algn="ctr"/>
            <a:r>
              <a:rPr lang="en-US" sz="1600" dirty="0">
                <a:solidFill>
                  <a:schemeClr val="tx1">
                    <a:lumMod val="95000"/>
                  </a:schemeClr>
                </a:solidFill>
              </a:rPr>
              <a:t>Come Unto Me, Little Children  --  William H. Johnson, Smithsonian American Art Museum, DC</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00" y="214087"/>
            <a:ext cx="8686800" cy="5653313"/>
          </a:xfrm>
          <a:prstGeom prst="rect">
            <a:avLst/>
          </a:prstGeom>
        </p:spPr>
      </p:pic>
    </p:spTree>
    <p:extLst>
      <p:ext uri="{BB962C8B-B14F-4D97-AF65-F5344CB8AC3E}">
        <p14:creationId xmlns:p14="http://schemas.microsoft.com/office/powerpoint/2010/main" val="2640629300"/>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630269"/>
            <a:ext cx="6096000" cy="923330"/>
          </a:xfrm>
          <a:prstGeom prst="rect">
            <a:avLst/>
          </a:prstGeom>
        </p:spPr>
        <p:txBody>
          <a:bodyPr wrap="square">
            <a:spAutoFit/>
          </a:bodyPr>
          <a:lstStyle/>
          <a:p>
            <a:r>
              <a:rPr lang="en-US" sz="5400" dirty="0"/>
              <a:t>He is Risen, indeed!</a:t>
            </a:r>
            <a:endParaRPr lang="en-US" sz="5400" dirty="0">
              <a:cs typeface="Arial" pitchFamily="34" charset="0"/>
            </a:endParaRPr>
          </a:p>
        </p:txBody>
      </p:sp>
    </p:spTree>
    <p:extLst>
      <p:ext uri="{BB962C8B-B14F-4D97-AF65-F5344CB8AC3E}">
        <p14:creationId xmlns:p14="http://schemas.microsoft.com/office/powerpoint/2010/main" val="421052614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a:t>http</a:t>
            </a:r>
            <a:r>
              <a:rPr lang="en-US" sz="1600" dirty="0"/>
              <a:t>://</a:t>
            </a:r>
            <a:r>
              <a:rPr lang="en-US" sz="1600" dirty="0" err="1"/>
              <a:t>www.flickr.com</a:t>
            </a:r>
            <a:r>
              <a:rPr lang="en-US" sz="1600" dirty="0"/>
              <a:t>/photos/</a:t>
            </a:r>
            <a:r>
              <a:rPr lang="en-US" sz="1600" dirty="0" err="1"/>
              <a:t>21804434@N02</a:t>
            </a:r>
            <a:r>
              <a:rPr lang="en-US" sz="1600" dirty="0"/>
              <a:t>/5394865139</a:t>
            </a:r>
          </a:p>
          <a:p>
            <a:pPr>
              <a:buNone/>
            </a:pPr>
            <a:r>
              <a:rPr lang="en-US" sz="1600" dirty="0"/>
              <a:t>https://</a:t>
            </a:r>
            <a:r>
              <a:rPr lang="en-US" sz="1600" dirty="0" err="1"/>
              <a:t>www.flickr.com</a:t>
            </a:r>
            <a:r>
              <a:rPr lang="en-US" sz="1600" dirty="0"/>
              <a:t>/photos/</a:t>
            </a:r>
            <a:r>
              <a:rPr lang="en-US" sz="1600" dirty="0" err="1"/>
              <a:t>mcolburn</a:t>
            </a:r>
            <a:r>
              <a:rPr lang="en-US" sz="1600" dirty="0"/>
              <a:t>/394714737</a:t>
            </a:r>
          </a:p>
          <a:p>
            <a:pPr>
              <a:buNone/>
            </a:pPr>
            <a:r>
              <a:rPr lang="en-US" sz="1600" dirty="0"/>
              <a:t>https://</a:t>
            </a:r>
            <a:r>
              <a:rPr lang="en-US" sz="1600" dirty="0" err="1"/>
              <a:t>commons.wikimedia.org</a:t>
            </a:r>
            <a:r>
              <a:rPr lang="en-US" sz="1600" dirty="0"/>
              <a:t>/wiki/</a:t>
            </a:r>
            <a:r>
              <a:rPr lang="en-US" sz="1600" dirty="0" err="1"/>
              <a:t>File:Christtheredeemer.jpg</a:t>
            </a:r>
            <a:endParaRPr lang="en-US" sz="1600" dirty="0"/>
          </a:p>
          <a:p>
            <a:pPr>
              <a:buNone/>
            </a:pPr>
            <a:r>
              <a:rPr lang="en-US" sz="1600" dirty="0"/>
              <a:t>http://</a:t>
            </a:r>
            <a:r>
              <a:rPr lang="en-US" sz="1600" dirty="0" err="1"/>
              <a:t>www.flickr.com</a:t>
            </a:r>
            <a:r>
              <a:rPr lang="en-US" sz="1600" dirty="0"/>
              <a:t>/photos/</a:t>
            </a:r>
            <a:r>
              <a:rPr lang="en-US" sz="1600" dirty="0" err="1"/>
              <a:t>roel1943</a:t>
            </a:r>
            <a:r>
              <a:rPr lang="en-US" sz="1600" dirty="0"/>
              <a:t>/5414772066</a:t>
            </a:r>
          </a:p>
          <a:p>
            <a:pPr>
              <a:buNone/>
            </a:pPr>
            <a:r>
              <a:rPr lang="en-US" sz="1600" dirty="0"/>
              <a:t>http://</a:t>
            </a:r>
            <a:r>
              <a:rPr lang="en-US" sz="1600" dirty="0" err="1"/>
              <a:t>americanart.si.edu</a:t>
            </a:r>
            <a:r>
              <a:rPr lang="en-US" sz="1600" dirty="0"/>
              <a:t>/collections/search/artwork/?id=33953</a:t>
            </a:r>
          </a:p>
          <a:p>
            <a:pPr>
              <a:buNone/>
            </a:pPr>
            <a:r>
              <a:rPr lang="en-US" sz="1600" dirty="0"/>
              <a:t>http://</a:t>
            </a:r>
            <a:r>
              <a:rPr lang="en-US" sz="1600" dirty="0" err="1"/>
              <a:t>diglib.library.vanderbilt.edu</a:t>
            </a:r>
            <a:r>
              <a:rPr lang="en-US" sz="1600" dirty="0"/>
              <a:t>/</a:t>
            </a:r>
            <a:r>
              <a:rPr lang="en-US" sz="1600" dirty="0" err="1"/>
              <a:t>act-imagelink.pl?RC</a:t>
            </a:r>
            <a:r>
              <a:rPr lang="en-US" sz="1600" dirty="0"/>
              <a:t>=54325 – Flickr Creative Commons</a:t>
            </a:r>
          </a:p>
          <a:p>
            <a:pPr>
              <a:buNone/>
            </a:pPr>
            <a:r>
              <a:rPr lang="en-US" sz="1600" dirty="0"/>
              <a:t>http://</a:t>
            </a:r>
            <a:r>
              <a:rPr lang="en-US" sz="1600" dirty="0" err="1"/>
              <a:t>diglib.library.vanderbilt.edu</a:t>
            </a:r>
            <a:r>
              <a:rPr lang="en-US" sz="1600" dirty="0"/>
              <a:t>/</a:t>
            </a:r>
            <a:r>
              <a:rPr lang="en-US" sz="1600" dirty="0" err="1"/>
              <a:t>act-imagelink.pl?RC</a:t>
            </a:r>
            <a:r>
              <a:rPr lang="en-US" sz="1600" dirty="0"/>
              <a:t>=48298</a:t>
            </a:r>
          </a:p>
          <a:p>
            <a:pPr>
              <a:buNone/>
            </a:pPr>
            <a:r>
              <a:rPr lang="en-US" sz="1600" dirty="0"/>
              <a:t>https://</a:t>
            </a:r>
            <a:r>
              <a:rPr lang="en-US" sz="1600" dirty="0" err="1"/>
              <a:t>commons.wikimedia.org</a:t>
            </a:r>
            <a:r>
              <a:rPr lang="en-US" sz="1600" dirty="0"/>
              <a:t>/wiki/File:Antonello_da_Messina_-_Salvator_Mundi_-_</a:t>
            </a:r>
            <a:r>
              <a:rPr lang="en-US" sz="1600" dirty="0" err="1"/>
              <a:t>WGA0757.jpg</a:t>
            </a:r>
            <a:endParaRPr lang="en-US" sz="1600" dirty="0"/>
          </a:p>
          <a:p>
            <a:pPr>
              <a:buNone/>
            </a:pPr>
            <a:r>
              <a:rPr lang="en-US" sz="1600" dirty="0"/>
              <a:t>https://</a:t>
            </a:r>
            <a:r>
              <a:rPr lang="en-US" sz="1600" dirty="0" err="1"/>
              <a:t>www.flickr.com</a:t>
            </a:r>
            <a:r>
              <a:rPr lang="en-US" sz="1600" dirty="0"/>
              <a:t>/photos/</a:t>
            </a:r>
            <a:r>
              <a:rPr lang="en-US" sz="1600" dirty="0" err="1"/>
              <a:t>sacred_destinations</a:t>
            </a:r>
            <a:r>
              <a:rPr lang="en-US" sz="1600" dirty="0"/>
              <a:t>/2880373399/</a:t>
            </a:r>
          </a:p>
          <a:p>
            <a:pPr>
              <a:buNone/>
            </a:pPr>
            <a:r>
              <a:rPr lang="en-US" sz="1600" dirty="0"/>
              <a:t>https://</a:t>
            </a:r>
            <a:r>
              <a:rPr lang="en-US" sz="1600" dirty="0" err="1"/>
              <a:t>commons.wikimedia.org</a:t>
            </a:r>
            <a:r>
              <a:rPr lang="en-US" sz="1600" dirty="0"/>
              <a:t>/wiki/File:El_Greco_-_Christ_-_</a:t>
            </a:r>
            <a:r>
              <a:rPr lang="en-US" sz="1600" dirty="0" err="1"/>
              <a:t>WGA10501.jpg</a:t>
            </a:r>
            <a:endParaRPr lang="en-US" sz="1600" dirty="0"/>
          </a:p>
          <a:p>
            <a:pPr>
              <a:buNone/>
            </a:pPr>
            <a:r>
              <a:rPr lang="en-US" sz="1600" dirty="0"/>
              <a:t>https://</a:t>
            </a:r>
            <a:r>
              <a:rPr lang="en-US" sz="1600" dirty="0" err="1"/>
              <a:t>commons.wikimedia.org</a:t>
            </a:r>
            <a:r>
              <a:rPr lang="en-US" sz="1600" dirty="0"/>
              <a:t>/wiki/</a:t>
            </a:r>
            <a:r>
              <a:rPr lang="en-US" sz="1600" dirty="0" err="1"/>
              <a:t>File:Quentin_Metsys_Christ_Antwerp.jpg</a:t>
            </a:r>
            <a:endParaRPr lang="en-US" sz="1600" dirty="0"/>
          </a:p>
          <a:p>
            <a:pPr>
              <a:buNone/>
            </a:pPr>
            <a:r>
              <a:rPr lang="en-US" sz="1600" dirty="0"/>
              <a:t>https://</a:t>
            </a:r>
            <a:r>
              <a:rPr lang="en-US" sz="1600" dirty="0" err="1"/>
              <a:t>www.flickr.com</a:t>
            </a:r>
            <a:r>
              <a:rPr lang="en-US" sz="1600" dirty="0"/>
              <a:t>/photos/</a:t>
            </a:r>
            <a:r>
              <a:rPr lang="en-US" sz="1600" dirty="0" err="1"/>
              <a:t>waitingfortheword</a:t>
            </a:r>
            <a:r>
              <a:rPr lang="en-US" sz="1600" dirty="0"/>
              <a:t>/6010350398/</a:t>
            </a:r>
          </a:p>
          <a:p>
            <a:pPr>
              <a:buNone/>
            </a:pPr>
            <a:r>
              <a:rPr lang="en-US" sz="1600" dirty="0"/>
              <a:t>http://</a:t>
            </a:r>
            <a:r>
              <a:rPr lang="en-US" sz="1600" dirty="0" err="1"/>
              <a:t>americanart.si.edu</a:t>
            </a:r>
            <a:r>
              <a:rPr lang="en-US" sz="1600" dirty="0"/>
              <a:t>/collections/search/artwork/?id=11621</a:t>
            </a:r>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endParaRPr lang="en-US" sz="1400" dirty="0"/>
          </a:p>
        </p:txBody>
      </p:sp>
    </p:spTree>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Skyspace</a:t>
            </a:r>
            <a:r>
              <a:rPr lang="en-US" sz="1600" dirty="0">
                <a:solidFill>
                  <a:schemeClr val="tx1">
                    <a:lumMod val="95000"/>
                  </a:schemeClr>
                </a:solidFill>
              </a:rPr>
              <a:t>, Live Oak Meeting House, Society of Friends  --  James </a:t>
            </a:r>
            <a:r>
              <a:rPr lang="en-US" sz="1600" dirty="0" err="1">
                <a:solidFill>
                  <a:schemeClr val="tx1">
                    <a:lumMod val="95000"/>
                  </a:schemeClr>
                </a:solidFill>
              </a:rPr>
              <a:t>Turrell</a:t>
            </a:r>
            <a:r>
              <a:rPr lang="en-US" sz="1600" dirty="0">
                <a:solidFill>
                  <a:schemeClr val="tx1">
                    <a:lumMod val="95000"/>
                  </a:schemeClr>
                </a:solidFill>
              </a:rPr>
              <a:t>, Houston, TX</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15" y="533400"/>
            <a:ext cx="8172485" cy="5424487"/>
          </a:xfrm>
          <a:prstGeom prst="rect">
            <a:avLst/>
          </a:prstGeom>
        </p:spPr>
      </p:pic>
    </p:spTree>
    <p:extLst>
      <p:ext uri="{BB962C8B-B14F-4D97-AF65-F5344CB8AC3E}">
        <p14:creationId xmlns:p14="http://schemas.microsoft.com/office/powerpoint/2010/main" val="2278122832"/>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Resurrection  --  Hildreth </a:t>
            </a:r>
            <a:r>
              <a:rPr lang="en-US" sz="1600" dirty="0" err="1">
                <a:solidFill>
                  <a:schemeClr val="tx1">
                    <a:lumMod val="95000"/>
                  </a:schemeClr>
                </a:solidFill>
              </a:rPr>
              <a:t>Meiere</a:t>
            </a:r>
            <a:r>
              <a:rPr lang="en-US" sz="1600" dirty="0">
                <a:solidFill>
                  <a:schemeClr val="tx1">
                    <a:lumMod val="95000"/>
                  </a:schemeClr>
                </a:solidFill>
              </a:rPr>
              <a:t>, National Cathedral, Washington, DC</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1716"/>
            <a:ext cx="7848600" cy="5886450"/>
          </a:xfrm>
          <a:prstGeom prst="rect">
            <a:avLst/>
          </a:prstGeom>
        </p:spPr>
      </p:pic>
    </p:spTree>
    <p:extLst>
      <p:ext uri="{BB962C8B-B14F-4D97-AF65-F5344CB8AC3E}">
        <p14:creationId xmlns:p14="http://schemas.microsoft.com/office/powerpoint/2010/main" val="4004997517"/>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172200"/>
            <a:ext cx="8763000" cy="338554"/>
          </a:xfrm>
          <a:prstGeom prst="rect">
            <a:avLst/>
          </a:prstGeom>
          <a:noFill/>
        </p:spPr>
        <p:txBody>
          <a:bodyPr wrap="square" rtlCol="0">
            <a:spAutoFit/>
          </a:bodyPr>
          <a:lstStyle/>
          <a:p>
            <a:pPr algn="ctr"/>
            <a:r>
              <a:rPr lang="en-US" sz="1600" dirty="0">
                <a:solidFill>
                  <a:schemeClr val="tx1">
                    <a:lumMod val="95000"/>
                  </a:schemeClr>
                </a:solidFill>
              </a:rPr>
              <a:t>Christ the Redeemer  --  Paul </a:t>
            </a:r>
            <a:r>
              <a:rPr lang="en-US" sz="1600" dirty="0" err="1">
                <a:solidFill>
                  <a:schemeClr val="tx1">
                    <a:lumMod val="95000"/>
                  </a:schemeClr>
                </a:solidFill>
              </a:rPr>
              <a:t>Landowski</a:t>
            </a:r>
            <a:r>
              <a:rPr lang="en-US" sz="1600" dirty="0">
                <a:solidFill>
                  <a:schemeClr val="tx1">
                    <a:lumMod val="95000"/>
                  </a:schemeClr>
                </a:solidFill>
              </a:rPr>
              <a:t> and Gheorghe Leonida, Rio de </a:t>
            </a:r>
            <a:r>
              <a:rPr lang="en-US" sz="1600" dirty="0" err="1">
                <a:solidFill>
                  <a:schemeClr val="tx1">
                    <a:lumMod val="95000"/>
                  </a:schemeClr>
                </a:solidFill>
              </a:rPr>
              <a:t>Janiero</a:t>
            </a:r>
            <a:r>
              <a:rPr lang="en-US" sz="1600" dirty="0">
                <a:solidFill>
                  <a:schemeClr val="tx1">
                    <a:lumMod val="95000"/>
                  </a:schemeClr>
                </a:solidFill>
              </a:rPr>
              <a:t>, Brazil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423192"/>
            <a:ext cx="7848600" cy="5258562"/>
          </a:xfrm>
          <a:prstGeom prst="rect">
            <a:avLst/>
          </a:prstGeom>
        </p:spPr>
      </p:pic>
    </p:spTree>
    <p:extLst>
      <p:ext uri="{BB962C8B-B14F-4D97-AF65-F5344CB8AC3E}">
        <p14:creationId xmlns:p14="http://schemas.microsoft.com/office/powerpoint/2010/main" val="3641035295"/>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Heaven Holds a Sense of Wonder  --  Famke van </a:t>
            </a:r>
            <a:r>
              <a:rPr lang="en-US" sz="1600" dirty="0" err="1">
                <a:solidFill>
                  <a:schemeClr val="tx1">
                    <a:lumMod val="95000"/>
                  </a:schemeClr>
                </a:solidFill>
              </a:rPr>
              <a:t>Wijk</a:t>
            </a:r>
            <a:r>
              <a:rPr lang="en-US" sz="1600" dirty="0">
                <a:solidFill>
                  <a:schemeClr val="tx1">
                    <a:lumMod val="95000"/>
                  </a:schemeClr>
                </a:solidFill>
              </a:rPr>
              <a:t>, </a:t>
            </a:r>
            <a:r>
              <a:rPr lang="en-US" sz="1600" dirty="0" err="1">
                <a:solidFill>
                  <a:schemeClr val="tx1">
                    <a:lumMod val="95000"/>
                  </a:schemeClr>
                </a:solidFill>
              </a:rPr>
              <a:t>Nieuwe</a:t>
            </a:r>
            <a:r>
              <a:rPr lang="en-US" sz="1600" dirty="0">
                <a:solidFill>
                  <a:schemeClr val="tx1">
                    <a:lumMod val="95000"/>
                  </a:schemeClr>
                </a:solidFill>
              </a:rPr>
              <a:t> </a:t>
            </a:r>
            <a:r>
              <a:rPr lang="en-US" sz="1600" dirty="0" err="1">
                <a:solidFill>
                  <a:schemeClr val="tx1">
                    <a:lumMod val="95000"/>
                  </a:schemeClr>
                </a:solidFill>
              </a:rPr>
              <a:t>Kerk</a:t>
            </a:r>
            <a:r>
              <a:rPr lang="en-US" sz="1600" dirty="0">
                <a:solidFill>
                  <a:schemeClr val="tx1">
                    <a:lumMod val="95000"/>
                  </a:schemeClr>
                </a:solidFill>
              </a:rPr>
              <a:t>, The Hague, Netherlands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533400"/>
            <a:ext cx="8001000" cy="5400675"/>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248400"/>
            <a:ext cx="8763000" cy="338554"/>
          </a:xfrm>
          <a:prstGeom prst="rect">
            <a:avLst/>
          </a:prstGeom>
          <a:noFill/>
        </p:spPr>
        <p:txBody>
          <a:bodyPr wrap="square" rtlCol="0">
            <a:spAutoFit/>
          </a:bodyPr>
          <a:lstStyle/>
          <a:p>
            <a:pPr algn="ctr"/>
            <a:r>
              <a:rPr lang="en-US" sz="1600" dirty="0">
                <a:solidFill>
                  <a:schemeClr val="tx1">
                    <a:lumMod val="95000"/>
                  </a:schemeClr>
                </a:solidFill>
              </a:rPr>
              <a:t>Baptism of Jesus, detail of God  --  Lorenzo Scott, Smithsonian American Art Museum, DC</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60003" y="351471"/>
            <a:ext cx="6159997" cy="5439729"/>
          </a:xfrm>
          <a:prstGeom prst="rect">
            <a:avLst/>
          </a:prstGeom>
        </p:spPr>
      </p:pic>
    </p:spTree>
    <p:extLst>
      <p:ext uri="{BB962C8B-B14F-4D97-AF65-F5344CB8AC3E}">
        <p14:creationId xmlns:p14="http://schemas.microsoft.com/office/powerpoint/2010/main" val="3374044560"/>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3800" y="255387"/>
            <a:ext cx="4267200" cy="6403362"/>
          </a:xfrm>
          <a:prstGeom prst="rect">
            <a:avLst/>
          </a:prstGeom>
        </p:spPr>
      </p:pic>
      <p:sp>
        <p:nvSpPr>
          <p:cNvPr id="4" name="TextBox 3"/>
          <p:cNvSpPr txBox="1"/>
          <p:nvPr/>
        </p:nvSpPr>
        <p:spPr>
          <a:xfrm>
            <a:off x="57150" y="5458420"/>
            <a:ext cx="3048000" cy="1077218"/>
          </a:xfrm>
          <a:prstGeom prst="rect">
            <a:avLst/>
          </a:prstGeom>
          <a:noFill/>
        </p:spPr>
        <p:txBody>
          <a:bodyPr wrap="square" rtlCol="0">
            <a:spAutoFit/>
          </a:bodyPr>
          <a:lstStyle/>
          <a:p>
            <a:pPr algn="ctr"/>
            <a:r>
              <a:rPr lang="en-US" sz="1600" dirty="0">
                <a:solidFill>
                  <a:schemeClr val="tx1">
                    <a:lumMod val="95000"/>
                  </a:schemeClr>
                </a:solidFill>
              </a:rPr>
              <a:t>Jesus Christ</a:t>
            </a:r>
          </a:p>
          <a:p>
            <a:pPr algn="ctr"/>
            <a:endParaRPr lang="en-US" sz="1600" dirty="0">
              <a:solidFill>
                <a:schemeClr val="tx1">
                  <a:lumMod val="95000"/>
                </a:schemeClr>
              </a:solidFill>
            </a:endParaRPr>
          </a:p>
          <a:p>
            <a:pPr algn="ctr"/>
            <a:r>
              <a:rPr lang="en-US" sz="1600" dirty="0">
                <a:solidFill>
                  <a:schemeClr val="tx1">
                    <a:lumMod val="95000"/>
                  </a:schemeClr>
                </a:solidFill>
              </a:rPr>
              <a:t>Monumental relief sculpture</a:t>
            </a:r>
          </a:p>
          <a:p>
            <a:pPr algn="ctr"/>
            <a:r>
              <a:rPr lang="en-US" sz="1600" dirty="0">
                <a:solidFill>
                  <a:schemeClr val="tx1">
                    <a:lumMod val="95000"/>
                  </a:schemeClr>
                </a:solidFill>
              </a:rPr>
              <a:t>Incheon, Korea</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7443"/>
            <a:ext cx="4495800" cy="6782457"/>
          </a:xfrm>
          <a:prstGeom prst="rect">
            <a:avLst/>
          </a:prstGeom>
        </p:spPr>
      </p:pic>
      <p:sp>
        <p:nvSpPr>
          <p:cNvPr id="4" name="TextBox 3"/>
          <p:cNvSpPr txBox="1"/>
          <p:nvPr/>
        </p:nvSpPr>
        <p:spPr>
          <a:xfrm>
            <a:off x="5943600" y="5782270"/>
            <a:ext cx="2971800" cy="861774"/>
          </a:xfrm>
          <a:prstGeom prst="rect">
            <a:avLst/>
          </a:prstGeom>
          <a:noFill/>
        </p:spPr>
        <p:txBody>
          <a:bodyPr wrap="square" rtlCol="0">
            <a:spAutoFit/>
          </a:bodyPr>
          <a:lstStyle/>
          <a:p>
            <a:pPr algn="ctr"/>
            <a:r>
              <a:rPr lang="en-US" sz="1600" dirty="0">
                <a:solidFill>
                  <a:schemeClr val="tx1">
                    <a:lumMod val="95000"/>
                  </a:schemeClr>
                </a:solidFill>
              </a:rPr>
              <a:t>Christ</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spTree>
    <p:extLst>
      <p:ext uri="{BB962C8B-B14F-4D97-AF65-F5344CB8AC3E}">
        <p14:creationId xmlns:p14="http://schemas.microsoft.com/office/powerpoint/2010/main" val="2063124220"/>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05961"/>
            <a:ext cx="2057400" cy="1323439"/>
          </a:xfrm>
          <a:prstGeom prst="rect">
            <a:avLst/>
          </a:prstGeom>
          <a:noFill/>
        </p:spPr>
        <p:txBody>
          <a:bodyPr wrap="square" rtlCol="0">
            <a:spAutoFit/>
          </a:bodyPr>
          <a:lstStyle/>
          <a:p>
            <a:pPr algn="ctr"/>
            <a:r>
              <a:rPr lang="en-US" sz="1600" dirty="0" err="1">
                <a:solidFill>
                  <a:schemeClr val="tx1">
                    <a:lumMod val="95000"/>
                  </a:schemeClr>
                </a:solidFill>
              </a:rPr>
              <a:t>Salvator</a:t>
            </a:r>
            <a:r>
              <a:rPr lang="en-US" sz="1600" dirty="0">
                <a:solidFill>
                  <a:schemeClr val="tx1">
                    <a:lumMod val="95000"/>
                  </a:schemeClr>
                </a:solidFill>
              </a:rPr>
              <a:t> Mundi</a:t>
            </a:r>
          </a:p>
          <a:p>
            <a:pPr algn="ctr"/>
            <a:endParaRPr lang="en-US" sz="1600" dirty="0">
              <a:solidFill>
                <a:schemeClr val="tx1">
                  <a:lumMod val="95000"/>
                </a:schemeClr>
              </a:solidFill>
            </a:endParaRPr>
          </a:p>
          <a:p>
            <a:pPr algn="ctr"/>
            <a:r>
              <a:rPr lang="en-US" sz="1600" dirty="0">
                <a:solidFill>
                  <a:schemeClr val="tx1">
                    <a:lumMod val="95000"/>
                  </a:schemeClr>
                </a:solidFill>
              </a:rPr>
              <a:t>Antonello da Messina</a:t>
            </a:r>
          </a:p>
          <a:p>
            <a:pPr algn="ctr"/>
            <a:r>
              <a:rPr lang="en-US" sz="1600" dirty="0">
                <a:solidFill>
                  <a:schemeClr val="tx1">
                    <a:lumMod val="95000"/>
                  </a:schemeClr>
                </a:solidFill>
              </a:rPr>
              <a:t>National Gallery London</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1" y="57455"/>
            <a:ext cx="6047072" cy="6800545"/>
          </a:xfrm>
          <a:prstGeom prst="rect">
            <a:avLst/>
          </a:prstGeom>
        </p:spPr>
      </p:pic>
    </p:spTree>
    <p:extLst>
      <p:ext uri="{BB962C8B-B14F-4D97-AF65-F5344CB8AC3E}">
        <p14:creationId xmlns:p14="http://schemas.microsoft.com/office/powerpoint/2010/main" val="1953060272"/>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3317</TotalTime>
  <Words>492</Words>
  <Application>Microsoft Office PowerPoint</Application>
  <PresentationFormat>On-screen Show (4:3)</PresentationFormat>
  <Paragraphs>52</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First Sunday after Christmas Day Year A</vt:lpstr>
      <vt:lpstr>Resurrection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111</cp:revision>
  <dcterms:created xsi:type="dcterms:W3CDTF">2016-08-31T16:46:43Z</dcterms:created>
  <dcterms:modified xsi:type="dcterms:W3CDTF">2020-03-02T22:24:32Z</dcterms:modified>
</cp:coreProperties>
</file>