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388" r:id="rId10"/>
    <p:sldId id="391" r:id="rId11"/>
    <p:sldId id="392" r:id="rId12"/>
    <p:sldId id="393" r:id="rId13"/>
    <p:sldId id="394" r:id="rId14"/>
    <p:sldId id="395" r:id="rId15"/>
    <p:sldId id="396" r:id="rId16"/>
    <p:sldId id="397" r:id="rId17"/>
    <p:sldId id="400" r:id="rId18"/>
    <p:sldId id="399" r:id="rId19"/>
    <p:sldId id="405" r:id="rId20"/>
    <p:sldId id="401" r:id="rId21"/>
    <p:sldId id="402" r:id="rId22"/>
    <p:sldId id="403" r:id="rId23"/>
    <p:sldId id="398"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2D27"/>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643" autoAdjust="0"/>
    <p:restoredTop sz="94694"/>
  </p:normalViewPr>
  <p:slideViewPr>
    <p:cSldViewPr>
      <p:cViewPr varScale="1">
        <p:scale>
          <a:sx n="75" d="100"/>
          <a:sy n="75" d="100"/>
        </p:scale>
        <p:origin x="562" y="58"/>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3</a:t>
            </a:fld>
            <a:endParaRPr lang="en-US"/>
          </a:p>
        </p:txBody>
      </p:sp>
    </p:spTree>
    <p:extLst>
      <p:ext uri="{BB962C8B-B14F-4D97-AF65-F5344CB8AC3E}">
        <p14:creationId xmlns:p14="http://schemas.microsoft.com/office/powerpoint/2010/main" val="1477583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11</a:t>
            </a:fld>
            <a:endParaRPr lang="en-US"/>
          </a:p>
        </p:txBody>
      </p:sp>
    </p:spTree>
    <p:extLst>
      <p:ext uri="{BB962C8B-B14F-4D97-AF65-F5344CB8AC3E}">
        <p14:creationId xmlns:p14="http://schemas.microsoft.com/office/powerpoint/2010/main" val="3644393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295401"/>
            <a:ext cx="8458200" cy="1470025"/>
          </a:xfrm>
        </p:spPr>
        <p:txBody>
          <a:bodyPr>
            <a:noAutofit/>
          </a:bodyPr>
          <a:lstStyle/>
          <a:p>
            <a:r>
              <a:rPr lang="en-US" sz="9600"/>
              <a:t>Sixth </a:t>
            </a:r>
            <a:r>
              <a:rPr lang="en-US" sz="9600" dirty="0"/>
              <a:t>Sunday after Pentecost</a:t>
            </a:r>
          </a:p>
        </p:txBody>
      </p:sp>
      <p:sp>
        <p:nvSpPr>
          <p:cNvPr id="3" name="Subtitle 2"/>
          <p:cNvSpPr>
            <a:spLocks noGrp="1"/>
          </p:cNvSpPr>
          <p:nvPr>
            <p:ph type="subTitle" idx="1"/>
          </p:nvPr>
        </p:nvSpPr>
        <p:spPr>
          <a:xfrm>
            <a:off x="2933700" y="36576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524000" y="5473006"/>
            <a:ext cx="9144000" cy="1384995"/>
          </a:xfrm>
          <a:prstGeom prst="rect">
            <a:avLst/>
          </a:prstGeom>
          <a:solidFill>
            <a:srgbClr val="3A2D27">
              <a:alpha val="60000"/>
            </a:srgbClr>
          </a:solidFill>
        </p:spPr>
        <p:txBody>
          <a:bodyPr wrap="square">
            <a:spAutoFit/>
          </a:bodyPr>
          <a:lstStyle/>
          <a:p>
            <a:pPr algn="ctr"/>
            <a:r>
              <a:rPr lang="en-US" sz="2800" dirty="0"/>
              <a:t>Genesis 24:34-38, 42-49, 58-67 and Psalm 45:10-17 or Song of Solomon 2:8-13  •  Zechariah 9:9-12 and Psalm 145:8-14  Romans 7:15-25a  •  Matthew 11:16-19, 25-30</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2322731"/>
          </a:xfrm>
          <a:prstGeom prst="rect">
            <a:avLst/>
          </a:prstGeom>
        </p:spPr>
        <p:txBody>
          <a:bodyPr wrap="square">
            <a:spAutoFit/>
          </a:bodyPr>
          <a:lstStyle/>
          <a:p>
            <a:r>
              <a:rPr lang="en-US" sz="3600" dirty="0">
                <a:cs typeface="Arial" pitchFamily="34" charset="0"/>
              </a:rPr>
              <a:t>…Isaac…took Rebekah, and she became his wife; and he loved her. So Isaac was comforted after his mother's death.</a:t>
            </a:r>
          </a:p>
        </p:txBody>
      </p:sp>
      <p:sp>
        <p:nvSpPr>
          <p:cNvPr id="5" name="TextBox 4"/>
          <p:cNvSpPr txBox="1"/>
          <p:nvPr/>
        </p:nvSpPr>
        <p:spPr>
          <a:xfrm>
            <a:off x="5791200" y="4724401"/>
            <a:ext cx="3352800" cy="461665"/>
          </a:xfrm>
          <a:prstGeom prst="rect">
            <a:avLst/>
          </a:prstGeom>
          <a:noFill/>
        </p:spPr>
        <p:txBody>
          <a:bodyPr wrap="square" rtlCol="0">
            <a:spAutoFit/>
          </a:bodyPr>
          <a:lstStyle/>
          <a:p>
            <a:pPr algn="ctr"/>
            <a:r>
              <a:rPr lang="en-US" sz="2400" dirty="0">
                <a:solidFill>
                  <a:schemeClr val="tx1">
                    <a:lumMod val="95000"/>
                  </a:schemeClr>
                </a:solidFill>
              </a:rPr>
              <a:t>Genesis 24:67</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Isaac and Rebecca  --  Rembrandt, Rijksmuseum, Amsterdam, Netherlands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0" y="80367"/>
            <a:ext cx="8317384" cy="6091834"/>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315200" cy="1789331"/>
          </a:xfrm>
          <a:prstGeom prst="rect">
            <a:avLst/>
          </a:prstGeom>
        </p:spPr>
        <p:txBody>
          <a:bodyPr wrap="square">
            <a:spAutoFit/>
          </a:bodyPr>
          <a:lstStyle/>
          <a:p>
            <a:r>
              <a:rPr lang="en-US" sz="3600" dirty="0"/>
              <a:t>Hear, O daughter, consider and incline your ear … I will cause your name to be celebrated in all generations;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a:t>
            </a:r>
            <a:r>
              <a:rPr lang="en-US" sz="2400" dirty="0" err="1">
                <a:solidFill>
                  <a:schemeClr val="tx1">
                    <a:lumMod val="95000"/>
                  </a:schemeClr>
                </a:solidFill>
              </a:rPr>
              <a:t>45:10a</a:t>
            </a:r>
            <a:r>
              <a:rPr lang="en-US" sz="2400" dirty="0">
                <a:solidFill>
                  <a:schemeClr val="tx1">
                    <a:lumMod val="95000"/>
                  </a:schemeClr>
                </a:solidFill>
              </a:rPr>
              <a:t>, </a:t>
            </a:r>
            <a:r>
              <a:rPr lang="en-US" sz="2400" dirty="0" err="1">
                <a:solidFill>
                  <a:schemeClr val="tx1">
                    <a:lumMod val="95000"/>
                  </a:schemeClr>
                </a:solidFill>
              </a:rPr>
              <a:t>17a</a:t>
            </a:r>
            <a:endParaRPr lang="en-US" sz="2400" dirty="0">
              <a:solidFill>
                <a:schemeClr val="tx1">
                  <a:lumMod val="95000"/>
                </a:schemeClr>
              </a:solidFill>
            </a:endParaRP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257801"/>
            <a:ext cx="2438400" cy="1354217"/>
          </a:xfrm>
          <a:prstGeom prst="rect">
            <a:avLst/>
          </a:prstGeom>
          <a:noFill/>
        </p:spPr>
        <p:txBody>
          <a:bodyPr wrap="square" rtlCol="0">
            <a:spAutoFit/>
          </a:bodyPr>
          <a:lstStyle/>
          <a:p>
            <a:pPr algn="ctr"/>
            <a:r>
              <a:rPr lang="en-US" sz="1600" dirty="0">
                <a:solidFill>
                  <a:schemeClr val="tx1">
                    <a:lumMod val="95000"/>
                  </a:schemeClr>
                </a:solidFill>
              </a:rPr>
              <a:t>Manche </a:t>
            </a:r>
            <a:r>
              <a:rPr lang="en-US" sz="1600" dirty="0" err="1">
                <a:solidFill>
                  <a:schemeClr val="tx1">
                    <a:lumMod val="95000"/>
                  </a:schemeClr>
                </a:solidFill>
              </a:rPr>
              <a:t>Masemola</a:t>
            </a:r>
            <a:r>
              <a:rPr lang="en-US" sz="1600" dirty="0">
                <a:solidFill>
                  <a:schemeClr val="tx1">
                    <a:lumMod val="95000"/>
                  </a:schemeClr>
                </a:solidFill>
              </a:rPr>
              <a:t>, </a:t>
            </a:r>
          </a:p>
          <a:p>
            <a:pPr algn="ctr"/>
            <a:r>
              <a:rPr lang="en-US" sz="1600" dirty="0">
                <a:solidFill>
                  <a:schemeClr val="tx1">
                    <a:lumMod val="95000"/>
                  </a:schemeClr>
                </a:solidFill>
              </a:rPr>
              <a:t>South African Martyr</a:t>
            </a:r>
          </a:p>
          <a:p>
            <a:pPr algn="ctr"/>
            <a:endParaRPr lang="en-US" sz="1600" dirty="0">
              <a:solidFill>
                <a:schemeClr val="tx1">
                  <a:lumMod val="95000"/>
                </a:schemeClr>
              </a:solidFill>
            </a:endParaRPr>
          </a:p>
          <a:p>
            <a:pPr algn="ctr"/>
            <a:r>
              <a:rPr lang="en-US" sz="1600" dirty="0">
                <a:solidFill>
                  <a:schemeClr val="tx1">
                    <a:lumMod val="95000"/>
                  </a:schemeClr>
                </a:solidFill>
              </a:rPr>
              <a:t>Westminster Abbey</a:t>
            </a:r>
          </a:p>
          <a:p>
            <a:pPr algn="ctr"/>
            <a:r>
              <a:rPr lang="en-US" sz="1600" dirty="0">
                <a:solidFill>
                  <a:schemeClr val="tx1">
                    <a:lumMod val="95000"/>
                  </a:schemeClr>
                </a:solidFill>
              </a:rPr>
              <a:t>London, England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3000" y="31893"/>
            <a:ext cx="4572000" cy="6826108"/>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086600" cy="1754326"/>
          </a:xfrm>
          <a:prstGeom prst="rect">
            <a:avLst/>
          </a:prstGeom>
        </p:spPr>
        <p:txBody>
          <a:bodyPr wrap="square">
            <a:spAutoFit/>
          </a:bodyPr>
          <a:lstStyle/>
          <a:p>
            <a:r>
              <a:rPr lang="en-US" sz="3600" dirty="0"/>
              <a:t>My beloved speaks and says to me: "Arise, my love, my fair one, and come away … "</a:t>
            </a:r>
          </a:p>
        </p:txBody>
      </p:sp>
      <p:sp>
        <p:nvSpPr>
          <p:cNvPr id="5" name="TextBox 4"/>
          <p:cNvSpPr txBox="1"/>
          <p:nvPr/>
        </p:nvSpPr>
        <p:spPr>
          <a:xfrm>
            <a:off x="5943600" y="4114801"/>
            <a:ext cx="3352800" cy="461665"/>
          </a:xfrm>
          <a:prstGeom prst="rect">
            <a:avLst/>
          </a:prstGeom>
          <a:noFill/>
        </p:spPr>
        <p:txBody>
          <a:bodyPr wrap="square" rtlCol="0">
            <a:spAutoFit/>
          </a:bodyPr>
          <a:lstStyle/>
          <a:p>
            <a:pPr algn="ctr"/>
            <a:r>
              <a:rPr lang="en-US" sz="2400" dirty="0">
                <a:solidFill>
                  <a:schemeClr val="tx1">
                    <a:lumMod val="95000"/>
                  </a:schemeClr>
                </a:solidFill>
              </a:rPr>
              <a:t>Song of Solomon 2:10</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49A1E8-EBFC-C86A-2F13-E8E49F97B255}"/>
              </a:ext>
            </a:extLst>
          </p:cNvPr>
          <p:cNvPicPr>
            <a:picLocks noChangeAspect="1"/>
          </p:cNvPicPr>
          <p:nvPr/>
        </p:nvPicPr>
        <p:blipFill>
          <a:blip r:embed="rId2"/>
          <a:stretch>
            <a:fillRect/>
          </a:stretch>
        </p:blipFill>
        <p:spPr>
          <a:xfrm>
            <a:off x="1905000" y="152400"/>
            <a:ext cx="8153400" cy="6041017"/>
          </a:xfrm>
          <a:prstGeom prst="rect">
            <a:avLst/>
          </a:prstGeom>
        </p:spPr>
      </p:pic>
      <p:sp>
        <p:nvSpPr>
          <p:cNvPr id="6" name="TextBox 5">
            <a:extLst>
              <a:ext uri="{FF2B5EF4-FFF2-40B4-BE49-F238E27FC236}">
                <a16:creationId xmlns:a16="http://schemas.microsoft.com/office/drawing/2014/main" id="{DBEB783C-DA60-A08C-7DDC-C57E87C3A121}"/>
              </a:ext>
            </a:extLst>
          </p:cNvPr>
          <p:cNvSpPr txBox="1"/>
          <p:nvPr/>
        </p:nvSpPr>
        <p:spPr>
          <a:xfrm>
            <a:off x="3962400" y="6397823"/>
            <a:ext cx="5257800" cy="307777"/>
          </a:xfrm>
          <a:prstGeom prst="rect">
            <a:avLst/>
          </a:prstGeom>
          <a:noFill/>
        </p:spPr>
        <p:txBody>
          <a:bodyPr wrap="square" rtlCol="0">
            <a:spAutoFit/>
          </a:bodyPr>
          <a:lstStyle/>
          <a:p>
            <a:r>
              <a:rPr lang="en-US" sz="1400" dirty="0"/>
              <a:t>Lattice Window – Song of Solomon  --  Peter Koenig</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752600"/>
            <a:ext cx="7467600" cy="2862322"/>
          </a:xfrm>
          <a:prstGeom prst="rect">
            <a:avLst/>
          </a:prstGeom>
        </p:spPr>
        <p:txBody>
          <a:bodyPr wrap="square">
            <a:spAutoFit/>
          </a:bodyPr>
          <a:lstStyle/>
          <a:p>
            <a:r>
              <a:rPr lang="en-US" sz="3600" dirty="0"/>
              <a:t>Rejoice greatly, O daughter Zion! … Lo, your king comes to you; triumphant and victorious is he, humble and riding on a donkey, on a colt, the foal of a donkey.</a:t>
            </a:r>
            <a:endParaRPr lang="en-US" sz="3600" dirty="0">
              <a:cs typeface="Arial" pitchFamily="34" charset="0"/>
            </a:endParaRPr>
          </a:p>
        </p:txBody>
      </p:sp>
      <p:sp>
        <p:nvSpPr>
          <p:cNvPr id="5" name="TextBox 4"/>
          <p:cNvSpPr txBox="1"/>
          <p:nvPr/>
        </p:nvSpPr>
        <p:spPr>
          <a:xfrm>
            <a:off x="5943600" y="4800601"/>
            <a:ext cx="3352800" cy="461665"/>
          </a:xfrm>
          <a:prstGeom prst="rect">
            <a:avLst/>
          </a:prstGeom>
          <a:noFill/>
        </p:spPr>
        <p:txBody>
          <a:bodyPr wrap="square" rtlCol="0">
            <a:spAutoFit/>
          </a:bodyPr>
          <a:lstStyle/>
          <a:p>
            <a:pPr algn="ctr"/>
            <a:r>
              <a:rPr lang="en-US" sz="2400" dirty="0">
                <a:solidFill>
                  <a:schemeClr val="tx1">
                    <a:lumMod val="95000"/>
                  </a:schemeClr>
                </a:solidFill>
              </a:rPr>
              <a:t>Zechariah 9:9</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4889718"/>
            <a:ext cx="1905000" cy="1815882"/>
          </a:xfrm>
          <a:prstGeom prst="rect">
            <a:avLst/>
          </a:prstGeom>
          <a:noFill/>
        </p:spPr>
        <p:txBody>
          <a:bodyPr wrap="square" rtlCol="0">
            <a:spAutoFit/>
          </a:bodyPr>
          <a:lstStyle/>
          <a:p>
            <a:pPr algn="ctr"/>
            <a:r>
              <a:rPr lang="en-US" sz="1600" dirty="0">
                <a:solidFill>
                  <a:schemeClr val="tx1">
                    <a:lumMod val="95000"/>
                  </a:schemeClr>
                </a:solidFill>
              </a:rPr>
              <a:t>Christ Enters Jerusalem</a:t>
            </a:r>
          </a:p>
          <a:p>
            <a:pPr algn="ctr"/>
            <a:endParaRPr lang="en-US" sz="1600" dirty="0">
              <a:solidFill>
                <a:schemeClr val="tx1">
                  <a:lumMod val="95000"/>
                </a:schemeClr>
              </a:solidFill>
            </a:endParaRPr>
          </a:p>
          <a:p>
            <a:pPr algn="ctr"/>
            <a:r>
              <a:rPr lang="en-US" sz="1600" dirty="0">
                <a:solidFill>
                  <a:schemeClr val="tx1">
                    <a:lumMod val="95000"/>
                  </a:schemeClr>
                </a:solidFill>
              </a:rPr>
              <a:t> Syrian Jacobite Church</a:t>
            </a:r>
          </a:p>
          <a:p>
            <a:pPr algn="ctr"/>
            <a:r>
              <a:rPr lang="en-US" sz="1600" dirty="0">
                <a:solidFill>
                  <a:schemeClr val="tx1">
                    <a:lumMod val="95000"/>
                  </a:schemeClr>
                </a:solidFill>
              </a:rPr>
              <a:t>Vatican Museum Vatican City</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57600" y="0"/>
            <a:ext cx="6858000"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The LORD upholds all who are falling, and raises up all who are bowed down.</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145: 14</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257800"/>
            <a:ext cx="1282148" cy="1323439"/>
          </a:xfrm>
          <a:prstGeom prst="rect">
            <a:avLst/>
          </a:prstGeom>
          <a:noFill/>
        </p:spPr>
        <p:txBody>
          <a:bodyPr wrap="square" rtlCol="0">
            <a:spAutoFit/>
          </a:bodyPr>
          <a:lstStyle/>
          <a:p>
            <a:pPr algn="ctr"/>
            <a:r>
              <a:rPr lang="en-US" sz="1600" dirty="0">
                <a:solidFill>
                  <a:schemeClr val="tx1">
                    <a:lumMod val="95000"/>
                  </a:schemeClr>
                </a:solidFill>
              </a:rPr>
              <a:t>Dedication of Paul and Barnabas</a:t>
            </a:r>
          </a:p>
          <a:p>
            <a:pPr algn="ctr"/>
            <a:endParaRPr lang="en-US" sz="1600" dirty="0">
              <a:solidFill>
                <a:schemeClr val="tx1">
                  <a:lumMod val="95000"/>
                </a:schemeClr>
              </a:solidFill>
            </a:endParaRPr>
          </a:p>
          <a:p>
            <a:pPr algn="ctr"/>
            <a:r>
              <a:rPr lang="en-US" sz="1600" dirty="0">
                <a:solidFill>
                  <a:schemeClr val="tx1">
                    <a:lumMod val="95000"/>
                  </a:schemeClr>
                </a:solidFill>
              </a:rPr>
              <a:t>Frank Wesley</a:t>
            </a:r>
          </a:p>
        </p:txBody>
      </p:sp>
      <p:pic>
        <p:nvPicPr>
          <p:cNvPr id="5" name="Picture 4">
            <a:extLst>
              <a:ext uri="{FF2B5EF4-FFF2-40B4-BE49-F238E27FC236}">
                <a16:creationId xmlns:a16="http://schemas.microsoft.com/office/drawing/2014/main" id="{38145010-C049-38D0-1075-D67C58ADBA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00" y="0"/>
            <a:ext cx="6851250" cy="6858000"/>
          </a:xfrm>
          <a:prstGeom prst="rect">
            <a:avLst/>
          </a:prstGeom>
        </p:spPr>
      </p:pic>
    </p:spTree>
    <p:extLst>
      <p:ext uri="{BB962C8B-B14F-4D97-AF65-F5344CB8AC3E}">
        <p14:creationId xmlns:p14="http://schemas.microsoft.com/office/powerpoint/2010/main" val="74482441"/>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"Before I had finished speaking in my heart, there was Rebekah coming out with her water jar on her shoulder;"</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a:t>
            </a:r>
            <a:r>
              <a:rPr lang="en-US" sz="2400" dirty="0" err="1">
                <a:solidFill>
                  <a:schemeClr val="tx1">
                    <a:lumMod val="95000"/>
                  </a:schemeClr>
                </a:solidFill>
              </a:rPr>
              <a:t>24:45a</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209801"/>
            <a:ext cx="5943600" cy="1200329"/>
          </a:xfrm>
          <a:prstGeom prst="rect">
            <a:avLst/>
          </a:prstGeom>
        </p:spPr>
        <p:txBody>
          <a:bodyPr wrap="square">
            <a:spAutoFit/>
          </a:bodyPr>
          <a:lstStyle/>
          <a:p>
            <a:r>
              <a:rPr lang="en-US" sz="3600" dirty="0"/>
              <a:t>For I delight in the law of God in my inmost self,</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Romans 7:22</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Ceiling of </a:t>
            </a:r>
            <a:r>
              <a:rPr lang="en-US" sz="1600" dirty="0" err="1">
                <a:solidFill>
                  <a:schemeClr val="tx1">
                    <a:lumMod val="95000"/>
                  </a:schemeClr>
                </a:solidFill>
              </a:rPr>
              <a:t>Keur</a:t>
            </a:r>
            <a:r>
              <a:rPr lang="en-US" sz="1600" dirty="0">
                <a:solidFill>
                  <a:schemeClr val="tx1">
                    <a:lumMod val="95000"/>
                  </a:schemeClr>
                </a:solidFill>
              </a:rPr>
              <a:t> Moussa Abbey, Senegal</a:t>
            </a:r>
          </a:p>
        </p:txBody>
      </p:sp>
      <p:pic>
        <p:nvPicPr>
          <p:cNvPr id="2" name="Picture 1"/>
          <p:cNvPicPr>
            <a:picLocks noChangeAspect="1"/>
          </p:cNvPicPr>
          <p:nvPr/>
        </p:nvPicPr>
        <p:blipFill>
          <a:blip r:embed="rId2"/>
          <a:stretch>
            <a:fillRect/>
          </a:stretch>
        </p:blipFill>
        <p:spPr>
          <a:xfrm>
            <a:off x="1863970" y="357188"/>
            <a:ext cx="8499230" cy="5662612"/>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133600"/>
            <a:ext cx="7467600" cy="2862322"/>
          </a:xfrm>
          <a:prstGeom prst="rect">
            <a:avLst/>
          </a:prstGeom>
        </p:spPr>
        <p:txBody>
          <a:bodyPr wrap="square">
            <a:spAutoFit/>
          </a:bodyPr>
          <a:lstStyle/>
          <a:p>
            <a:r>
              <a:rPr lang="en-US" sz="3600" dirty="0"/>
              <a:t>"Come to me, all you that are weary and are carrying heavy burdens, and I will give you rest."</a:t>
            </a:r>
          </a:p>
          <a:p>
            <a:endParaRPr lang="en-US" sz="3600" dirty="0"/>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11:28</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The Thankful Poor  --  Henry </a:t>
            </a:r>
            <a:r>
              <a:rPr lang="en-US" sz="1600" dirty="0" err="1">
                <a:solidFill>
                  <a:schemeClr val="tx1">
                    <a:lumMod val="95000"/>
                  </a:schemeClr>
                </a:solidFill>
              </a:rPr>
              <a:t>Ossawa</a:t>
            </a:r>
            <a:r>
              <a:rPr lang="en-US" sz="1600" dirty="0">
                <a:solidFill>
                  <a:schemeClr val="tx1">
                    <a:lumMod val="95000"/>
                  </a:schemeClr>
                </a:solidFill>
              </a:rPr>
              <a:t> Tanner</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7400" y="0"/>
            <a:ext cx="8095658" cy="6211862"/>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fr-FR" sz="1600" dirty="0"/>
          </a:p>
          <a:p>
            <a:pPr>
              <a:buNone/>
            </a:pPr>
            <a:r>
              <a:rPr lang="fr-FR" sz="1600" dirty="0"/>
              <a:t>http://en.wikipedia.org/wiki/Vienna_Genesis</a:t>
            </a:r>
          </a:p>
          <a:p>
            <a:pPr>
              <a:buNone/>
            </a:pPr>
            <a:r>
              <a:rPr lang="fr-FR" sz="1600" dirty="0"/>
              <a:t>https://commons.wikimedia.org/wiki/File:Rebecca_at_the_well-.jpg</a:t>
            </a:r>
          </a:p>
          <a:p>
            <a:pPr>
              <a:buNone/>
            </a:pPr>
            <a:r>
              <a:rPr lang="fr-FR" sz="1600" dirty="0"/>
              <a:t>https://</a:t>
            </a:r>
            <a:r>
              <a:rPr lang="fr-FR" sz="1600" dirty="0" err="1"/>
              <a:t>commons.wikimedia.org</a:t>
            </a:r>
            <a:r>
              <a:rPr lang="fr-FR" sz="1600" dirty="0"/>
              <a:t>/wiki/File:Rebecca_admires_the_clothes_and_jewellery_given_to_her_by_Ab_Wellcome_V0034251.jpg</a:t>
            </a:r>
          </a:p>
          <a:p>
            <a:pPr>
              <a:buNone/>
            </a:pPr>
            <a:r>
              <a:rPr lang="fr-FR" sz="1600" dirty="0"/>
              <a:t>https://</a:t>
            </a:r>
            <a:r>
              <a:rPr lang="fr-FR" sz="1600" dirty="0" err="1"/>
              <a:t>commons.wikimedia.org</a:t>
            </a:r>
            <a:r>
              <a:rPr lang="fr-FR" sz="1600" dirty="0"/>
              <a:t>/wiki/</a:t>
            </a:r>
            <a:r>
              <a:rPr lang="fr-FR" sz="1600" dirty="0" err="1"/>
              <a:t>File:Nicolas_Poussin_073.jpg</a:t>
            </a:r>
            <a:endParaRPr lang="fr-FR" sz="1600" dirty="0"/>
          </a:p>
          <a:p>
            <a:pPr>
              <a:buNone/>
            </a:pPr>
            <a:r>
              <a:rPr lang="fr-FR" sz="1600" dirty="0"/>
              <a:t>https://</a:t>
            </a:r>
            <a:r>
              <a:rPr lang="fr-FR" sz="1600" dirty="0" err="1"/>
              <a:t>commons.wikimedia.org</a:t>
            </a:r>
            <a:r>
              <a:rPr lang="fr-FR" sz="1600" dirty="0"/>
              <a:t>/wiki/File:Rembrandt_</a:t>
            </a:r>
            <a:r>
              <a:rPr lang="fr-FR" sz="1600" dirty="0" err="1"/>
              <a:t>Harmensz</a:t>
            </a:r>
            <a:r>
              <a:rPr lang="fr-FR" sz="1600" dirty="0"/>
              <a:t>._van_Rijn_-_</a:t>
            </a:r>
            <a:r>
              <a:rPr lang="fr-FR" sz="1600" dirty="0" err="1"/>
              <a:t>Het_Joodse_bruidje.jpg</a:t>
            </a:r>
            <a:endParaRPr lang="fr-FR" sz="1600" dirty="0"/>
          </a:p>
          <a:p>
            <a:pPr>
              <a:buNone/>
            </a:pPr>
            <a:r>
              <a:rPr lang="fr-FR" sz="1600" dirty="0"/>
              <a:t>https://</a:t>
            </a:r>
            <a:r>
              <a:rPr lang="fr-FR" sz="1600" dirty="0" err="1"/>
              <a:t>commons.wikimedia.org</a:t>
            </a:r>
            <a:r>
              <a:rPr lang="fr-FR" sz="1600" dirty="0"/>
              <a:t>/wiki/</a:t>
            </a:r>
            <a:r>
              <a:rPr lang="fr-FR" sz="1600" dirty="0" err="1"/>
              <a:t>File:WestminsterAbbey-Martyrs.jpg</a:t>
            </a:r>
            <a:r>
              <a:rPr lang="fr-FR" sz="1600" dirty="0"/>
              <a:t> - Jean-Christophe BENOIST</a:t>
            </a:r>
          </a:p>
          <a:p>
            <a:pPr>
              <a:buNone/>
            </a:pPr>
            <a:r>
              <a:rPr lang="de-DE" sz="1600" dirty="0"/>
              <a:t>Peter Winfried (Canisius) Koenig, https://www.pwkoenig.co.uk/</a:t>
            </a:r>
            <a:endParaRPr lang="fr-FR" sz="1600" dirty="0"/>
          </a:p>
          <a:p>
            <a:pPr>
              <a:buNone/>
            </a:pPr>
            <a:r>
              <a:rPr lang="fr-FR" sz="1600" dirty="0"/>
              <a:t>http://</a:t>
            </a:r>
            <a:r>
              <a:rPr lang="fr-FR" sz="1600" dirty="0" err="1"/>
              <a:t>de.wikipedia.org</a:t>
            </a:r>
            <a:r>
              <a:rPr lang="fr-FR" sz="1600" dirty="0"/>
              <a:t>/wiki/</a:t>
            </a:r>
            <a:r>
              <a:rPr lang="fr-FR" sz="1600" dirty="0" err="1"/>
              <a:t>Datei:Syrischer_Maler_um_1220_001.jpg</a:t>
            </a:r>
            <a:endParaRPr lang="fr-FR" sz="1600" dirty="0"/>
          </a:p>
          <a:p>
            <a:pPr>
              <a:buNone/>
            </a:pPr>
            <a:r>
              <a:rPr lang="en-US" sz="1600" dirty="0"/>
              <a:t>Estate of Frank Wesley, http://www.frankwesleyart.com/main_page</a:t>
            </a:r>
            <a:r>
              <a:rPr lang="en-US" sz="1600"/>
              <a:t>.htm</a:t>
            </a:r>
            <a:endParaRPr lang="fr-FR" sz="1600" dirty="0"/>
          </a:p>
          <a:p>
            <a:pPr>
              <a:buNone/>
            </a:pPr>
            <a:r>
              <a:rPr lang="fr-FR" sz="1600" dirty="0"/>
              <a:t>https://</a:t>
            </a:r>
            <a:r>
              <a:rPr lang="fr-FR" sz="1600" dirty="0" err="1"/>
              <a:t>commons.m.wikimedia.org</a:t>
            </a:r>
            <a:r>
              <a:rPr lang="fr-FR" sz="1600" dirty="0"/>
              <a:t>/wiki/</a:t>
            </a:r>
            <a:r>
              <a:rPr lang="fr-FR" sz="1600" dirty="0" err="1"/>
              <a:t>File:KeurMoussaPlafond.jpg#mw-jump-to-license</a:t>
            </a:r>
            <a:endParaRPr lang="fr-FR" sz="1600" dirty="0"/>
          </a:p>
          <a:p>
            <a:pPr>
              <a:buNone/>
            </a:pPr>
            <a:r>
              <a:rPr lang="fr-FR" sz="1600" dirty="0"/>
              <a:t>https://</a:t>
            </a:r>
            <a:r>
              <a:rPr lang="fr-FR" sz="1600" dirty="0" err="1"/>
              <a:t>www.flickr.com</a:t>
            </a:r>
            <a:r>
              <a:rPr lang="fr-FR" sz="1600" dirty="0"/>
              <a:t>/photos/</a:t>
            </a:r>
            <a:r>
              <a:rPr lang="fr-FR" sz="1600" dirty="0" err="1"/>
              <a:t>jimsurkamp</a:t>
            </a:r>
            <a:r>
              <a:rPr lang="fr-FR" sz="1600" dirty="0"/>
              <a:t>/17339820129/</a:t>
            </a:r>
          </a:p>
          <a:p>
            <a:pPr>
              <a:buNone/>
            </a:pPr>
            <a:endParaRPr lang="en-US" sz="1600" dirty="0"/>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6248400"/>
            <a:ext cx="11353800" cy="307777"/>
          </a:xfrm>
          <a:prstGeom prst="rect">
            <a:avLst/>
          </a:prstGeom>
          <a:noFill/>
        </p:spPr>
        <p:txBody>
          <a:bodyPr wrap="square" rtlCol="0">
            <a:spAutoFit/>
          </a:bodyPr>
          <a:lstStyle/>
          <a:p>
            <a:pPr algn="ctr"/>
            <a:r>
              <a:rPr lang="en-US" sz="1400" dirty="0">
                <a:solidFill>
                  <a:schemeClr val="tx1">
                    <a:lumMod val="95000"/>
                  </a:schemeClr>
                </a:solidFill>
              </a:rPr>
              <a:t>	Rebecca at the Well  --  </a:t>
            </a:r>
            <a:r>
              <a:rPr lang="en-US" sz="1400" dirty="0" err="1">
                <a:solidFill>
                  <a:schemeClr val="tx1">
                    <a:lumMod val="95000"/>
                  </a:schemeClr>
                </a:solidFill>
              </a:rPr>
              <a:t>Österreichische</a:t>
            </a:r>
            <a:r>
              <a:rPr lang="en-US" sz="1400" dirty="0">
                <a:solidFill>
                  <a:schemeClr val="tx1">
                    <a:lumMod val="95000"/>
                  </a:schemeClr>
                </a:solidFill>
              </a:rPr>
              <a:t> </a:t>
            </a:r>
            <a:r>
              <a:rPr lang="en-US" sz="1400" dirty="0" err="1">
                <a:solidFill>
                  <a:schemeClr val="tx1">
                    <a:lumMod val="95000"/>
                  </a:schemeClr>
                </a:solidFill>
              </a:rPr>
              <a:t>Nationalbibliothek</a:t>
            </a:r>
            <a:r>
              <a:rPr lang="en-US" sz="1400" dirty="0">
                <a:solidFill>
                  <a:schemeClr val="tx1">
                    <a:lumMod val="95000"/>
                  </a:schemeClr>
                </a:solidFill>
              </a:rPr>
              <a:t>, Vienna, Austria</a:t>
            </a:r>
          </a:p>
        </p:txBody>
      </p:sp>
      <p:pic>
        <p:nvPicPr>
          <p:cNvPr id="4" name="Picture 3">
            <a:extLst>
              <a:ext uri="{FF2B5EF4-FFF2-40B4-BE49-F238E27FC236}">
                <a16:creationId xmlns:a16="http://schemas.microsoft.com/office/drawing/2014/main" id="{D18811AF-8151-FF85-B389-EE1A0EAE94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09800" y="304800"/>
            <a:ext cx="8077200" cy="563880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705600" cy="1754326"/>
          </a:xfrm>
          <a:prstGeom prst="rect">
            <a:avLst/>
          </a:prstGeom>
        </p:spPr>
        <p:txBody>
          <a:bodyPr wrap="square">
            <a:spAutoFit/>
          </a:bodyPr>
          <a:lstStyle/>
          <a:p>
            <a:r>
              <a:rPr lang="en-US" sz="3600" dirty="0"/>
              <a:t>She quickly let down her jar from her shoulder, and said, 'Drink, and I will also water your camels.'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24:46</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Isaac's Messenger Drinks from Rebecca's Jug  --  Duomo, Milan, Italy</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2949"/>
            <a:ext cx="9081853" cy="617515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Then I asked her, 'Whose daughter are you?' She said, 'The daughter of </a:t>
            </a:r>
            <a:r>
              <a:rPr lang="en-US" sz="3600" dirty="0" err="1"/>
              <a:t>Bethuel</a:t>
            </a:r>
            <a:r>
              <a:rPr lang="en-US" sz="3600" dirty="0"/>
              <a:t>, </a:t>
            </a:r>
            <a:r>
              <a:rPr lang="en-US" sz="3600" dirty="0" err="1"/>
              <a:t>Nahor's</a:t>
            </a:r>
            <a:r>
              <a:rPr lang="en-US" sz="3600" dirty="0"/>
              <a:t> son, whom </a:t>
            </a:r>
            <a:r>
              <a:rPr lang="en-US" sz="3600" dirty="0" err="1"/>
              <a:t>Milcah</a:t>
            </a:r>
            <a:r>
              <a:rPr lang="en-US" sz="3600" dirty="0"/>
              <a:t> bore to him.' So I put the ring on her nose, and the bracelets on her arms.</a:t>
            </a:r>
            <a:endParaRPr lang="en-US" sz="3600" dirty="0">
              <a:cs typeface="Arial" pitchFamily="34" charset="0"/>
            </a:endParaRPr>
          </a:p>
        </p:txBody>
      </p:sp>
      <p:sp>
        <p:nvSpPr>
          <p:cNvPr id="5" name="TextBox 4"/>
          <p:cNvSpPr txBox="1"/>
          <p:nvPr/>
        </p:nvSpPr>
        <p:spPr>
          <a:xfrm>
            <a:off x="6457122" y="5360790"/>
            <a:ext cx="3352800" cy="461665"/>
          </a:xfrm>
          <a:prstGeom prst="rect">
            <a:avLst/>
          </a:prstGeom>
          <a:noFill/>
        </p:spPr>
        <p:txBody>
          <a:bodyPr wrap="square" rtlCol="0">
            <a:spAutoFit/>
          </a:bodyPr>
          <a:lstStyle/>
          <a:p>
            <a:pPr algn="ctr"/>
            <a:r>
              <a:rPr lang="en-US" sz="2400" dirty="0">
                <a:solidFill>
                  <a:schemeClr val="tx1">
                    <a:lumMod val="95000"/>
                  </a:schemeClr>
                </a:solidFill>
              </a:rPr>
              <a:t>Genesis 24:47</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059740"/>
            <a:ext cx="1981200" cy="1569660"/>
          </a:xfrm>
          <a:prstGeom prst="rect">
            <a:avLst/>
          </a:prstGeom>
          <a:noFill/>
        </p:spPr>
        <p:txBody>
          <a:bodyPr wrap="square" rtlCol="0">
            <a:spAutoFit/>
          </a:bodyPr>
          <a:lstStyle/>
          <a:p>
            <a:pPr algn="ctr"/>
            <a:r>
              <a:rPr lang="en-US" sz="1600" dirty="0">
                <a:solidFill>
                  <a:schemeClr val="tx1">
                    <a:lumMod val="95000"/>
                  </a:schemeClr>
                </a:solidFill>
              </a:rPr>
              <a:t>Rebecca With Her Gifts from Isaac</a:t>
            </a:r>
          </a:p>
          <a:p>
            <a:pPr algn="ctr"/>
            <a:endParaRPr lang="en-US" sz="1600" dirty="0">
              <a:solidFill>
                <a:schemeClr val="tx1">
                  <a:lumMod val="95000"/>
                </a:schemeClr>
              </a:solidFill>
            </a:endParaRPr>
          </a:p>
          <a:p>
            <a:pPr algn="ctr"/>
            <a:r>
              <a:rPr lang="en-US" sz="1600" dirty="0">
                <a:solidFill>
                  <a:schemeClr val="tx1">
                    <a:lumMod val="95000"/>
                  </a:schemeClr>
                </a:solidFill>
              </a:rPr>
              <a:t>Juliana Howard</a:t>
            </a:r>
          </a:p>
          <a:p>
            <a:pPr algn="ctr"/>
            <a:r>
              <a:rPr lang="en-US" sz="1600" dirty="0">
                <a:solidFill>
                  <a:schemeClr val="tx1">
                    <a:lumMod val="95000"/>
                  </a:schemeClr>
                </a:solidFill>
              </a:rPr>
              <a:t>Iconographic Collections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0" y="35560"/>
            <a:ext cx="5181600" cy="6822441"/>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934200" cy="1754326"/>
          </a:xfrm>
          <a:prstGeom prst="rect">
            <a:avLst/>
          </a:prstGeom>
        </p:spPr>
        <p:txBody>
          <a:bodyPr wrap="square">
            <a:spAutoFit/>
          </a:bodyPr>
          <a:lstStyle/>
          <a:p>
            <a:r>
              <a:rPr lang="en-US" sz="3600" dirty="0"/>
              <a:t>And they called Rebekah, and said to her, "Will you go with this man?" She said, "I will."</a:t>
            </a:r>
          </a:p>
        </p:txBody>
      </p:sp>
      <p:sp>
        <p:nvSpPr>
          <p:cNvPr id="5" name="TextBox 4"/>
          <p:cNvSpPr txBox="1"/>
          <p:nvPr/>
        </p:nvSpPr>
        <p:spPr>
          <a:xfrm>
            <a:off x="5715000" y="4343401"/>
            <a:ext cx="3352800" cy="461665"/>
          </a:xfrm>
          <a:prstGeom prst="rect">
            <a:avLst/>
          </a:prstGeom>
          <a:noFill/>
        </p:spPr>
        <p:txBody>
          <a:bodyPr wrap="square" rtlCol="0">
            <a:spAutoFit/>
          </a:bodyPr>
          <a:lstStyle/>
          <a:p>
            <a:pPr algn="ctr"/>
            <a:r>
              <a:rPr lang="en-US" sz="2400" dirty="0">
                <a:solidFill>
                  <a:schemeClr val="tx1">
                    <a:lumMod val="95000"/>
                  </a:schemeClr>
                </a:solidFill>
              </a:rPr>
              <a:t>Genesis 24:58</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38554"/>
          </a:xfrm>
          <a:prstGeom prst="rect">
            <a:avLst/>
          </a:prstGeom>
          <a:noFill/>
        </p:spPr>
        <p:txBody>
          <a:bodyPr wrap="square" rtlCol="0">
            <a:spAutoFit/>
          </a:bodyPr>
          <a:lstStyle/>
          <a:p>
            <a:pPr algn="ctr"/>
            <a:r>
              <a:rPr lang="en-US" sz="1600" dirty="0">
                <a:solidFill>
                  <a:schemeClr val="tx1">
                    <a:lumMod val="95000"/>
                  </a:schemeClr>
                </a:solidFill>
              </a:rPr>
              <a:t>Rebecca at the Well  --  Nicolas </a:t>
            </a:r>
            <a:r>
              <a:rPr lang="en-US" sz="1600" dirty="0" err="1">
                <a:solidFill>
                  <a:schemeClr val="tx1">
                    <a:lumMod val="95000"/>
                  </a:schemeClr>
                </a:solidFill>
              </a:rPr>
              <a:t>Poussin</a:t>
            </a:r>
            <a:r>
              <a:rPr lang="en-US" sz="1600" dirty="0">
                <a:solidFill>
                  <a:schemeClr val="tx1">
                    <a:lumMod val="95000"/>
                  </a:schemeClr>
                </a:solidFill>
              </a:rPr>
              <a:t>, Louvre Museum, Paris, France</a:t>
            </a:r>
          </a:p>
        </p:txBody>
      </p:sp>
      <p:pic>
        <p:nvPicPr>
          <p:cNvPr id="5" name="Picture 4">
            <a:extLst>
              <a:ext uri="{FF2B5EF4-FFF2-40B4-BE49-F238E27FC236}">
                <a16:creationId xmlns:a16="http://schemas.microsoft.com/office/drawing/2014/main" id="{273BE921-561A-4407-9A65-4B576C4CE3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609601"/>
            <a:ext cx="9144000" cy="5317629"/>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1811</TotalTime>
  <Words>758</Words>
  <Application>Microsoft Office PowerPoint</Application>
  <PresentationFormat>Widescreen</PresentationFormat>
  <Paragraphs>68</Paragraphs>
  <Slides>24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Sixth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82</cp:revision>
  <dcterms:created xsi:type="dcterms:W3CDTF">2016-08-31T16:46:43Z</dcterms:created>
  <dcterms:modified xsi:type="dcterms:W3CDTF">2022-10-06T14:48:42Z</dcterms:modified>
</cp:coreProperties>
</file>