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399" r:id="rId3"/>
    <p:sldId id="400" r:id="rId4"/>
    <p:sldId id="401" r:id="rId5"/>
    <p:sldId id="402" r:id="rId6"/>
    <p:sldId id="403" r:id="rId7"/>
    <p:sldId id="404" r:id="rId8"/>
    <p:sldId id="405" r:id="rId9"/>
    <p:sldId id="406" r:id="rId10"/>
    <p:sldId id="282" r:id="rId11"/>
    <p:sldId id="382" r:id="rId12"/>
    <p:sldId id="385" r:id="rId13"/>
    <p:sldId id="386" r:id="rId14"/>
    <p:sldId id="387" r:id="rId15"/>
    <p:sldId id="388" r:id="rId16"/>
    <p:sldId id="389" r:id="rId17"/>
    <p:sldId id="390" r:id="rId18"/>
    <p:sldId id="391" r:id="rId19"/>
    <p:sldId id="392" r:id="rId20"/>
    <p:sldId id="395" r:id="rId21"/>
    <p:sldId id="396" r:id="rId22"/>
    <p:sldId id="397" r:id="rId23"/>
    <p:sldId id="398"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34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5" autoAdjust="0"/>
    <p:restoredTop sz="94694"/>
  </p:normalViewPr>
  <p:slideViewPr>
    <p:cSldViewPr>
      <p:cViewPr varScale="1">
        <p:scale>
          <a:sx n="72" d="100"/>
          <a:sy n="72" d="100"/>
        </p:scale>
        <p:origin x="437" y="77"/>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70023" y="1219201"/>
            <a:ext cx="8458200" cy="1470025"/>
          </a:xfrm>
        </p:spPr>
        <p:txBody>
          <a:bodyPr>
            <a:noAutofit/>
          </a:bodyPr>
          <a:lstStyle/>
          <a:p>
            <a:r>
              <a:rPr lang="en-US" sz="9600"/>
              <a:t>Third </a:t>
            </a:r>
            <a:r>
              <a:rPr lang="en-US" sz="9600" dirty="0"/>
              <a:t>Sunday after Pentecost</a:t>
            </a:r>
          </a:p>
        </p:txBody>
      </p:sp>
      <p:sp>
        <p:nvSpPr>
          <p:cNvPr id="3" name="Subtitle 2"/>
          <p:cNvSpPr>
            <a:spLocks noGrp="1"/>
          </p:cNvSpPr>
          <p:nvPr>
            <p:ph type="subTitle" idx="1"/>
          </p:nvPr>
        </p:nvSpPr>
        <p:spPr>
          <a:xfrm>
            <a:off x="2898723"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029200"/>
            <a:ext cx="9144000" cy="1815882"/>
          </a:xfrm>
          <a:prstGeom prst="rect">
            <a:avLst/>
          </a:prstGeom>
          <a:solidFill>
            <a:srgbClr val="295347">
              <a:alpha val="65000"/>
            </a:srgbClr>
          </a:solidFill>
        </p:spPr>
        <p:txBody>
          <a:bodyPr wrap="square">
            <a:spAutoFit/>
          </a:bodyPr>
          <a:lstStyle/>
          <a:p>
            <a:pPr algn="ctr"/>
            <a:r>
              <a:rPr lang="en-US" sz="2800" dirty="0"/>
              <a:t>Genesis 18:1-15, (21:1-7) and Psalm 116:1-2, 12-19   </a:t>
            </a:r>
            <a:r>
              <a:rPr lang="en-US" sz="2800" i="1" dirty="0"/>
              <a:t>or </a:t>
            </a:r>
            <a:r>
              <a:rPr lang="en-US" sz="2800" dirty="0"/>
              <a:t>Exodus 19:2-</a:t>
            </a:r>
            <a:r>
              <a:rPr lang="en-US" sz="2800" dirty="0" err="1"/>
              <a:t>8a</a:t>
            </a:r>
            <a:r>
              <a:rPr lang="en-US" sz="2800" dirty="0"/>
              <a:t> and Psalm 100</a:t>
            </a:r>
          </a:p>
          <a:p>
            <a:pPr algn="ctr"/>
            <a:r>
              <a:rPr lang="en-US" sz="2800" dirty="0"/>
              <a:t>Romans 5:1-8   </a:t>
            </a:r>
          </a:p>
          <a:p>
            <a:pPr algn="ctr"/>
            <a:r>
              <a:rPr lang="en-US" sz="2800" dirty="0"/>
              <a:t>Matthew 9:35-10:8, (9-23)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God's love has been poured into our hearts through the Holy Spirit that has been given to us.</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Romans </a:t>
            </a:r>
            <a:r>
              <a:rPr lang="en-US" sz="2400" dirty="0" err="1">
                <a:solidFill>
                  <a:schemeClr val="tx1">
                    <a:lumMod val="95000"/>
                  </a:schemeClr>
                </a:solidFill>
              </a:rPr>
              <a:t>5:5b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4648201"/>
            <a:ext cx="1981200" cy="1846659"/>
          </a:xfrm>
          <a:prstGeom prst="rect">
            <a:avLst/>
          </a:prstGeom>
          <a:noFill/>
        </p:spPr>
        <p:txBody>
          <a:bodyPr wrap="square" rtlCol="0">
            <a:spAutoFit/>
          </a:bodyPr>
          <a:lstStyle/>
          <a:p>
            <a:pPr algn="ctr"/>
            <a:r>
              <a:rPr lang="en-US" sz="1600" dirty="0">
                <a:solidFill>
                  <a:schemeClr val="tx1">
                    <a:lumMod val="95000"/>
                  </a:schemeClr>
                </a:solidFill>
              </a:rPr>
              <a:t>Gifts of the Holy Spirit</a:t>
            </a:r>
          </a:p>
          <a:p>
            <a:pPr algn="ctr"/>
            <a:endParaRPr lang="en-US" sz="1600" dirty="0">
              <a:solidFill>
                <a:schemeClr val="tx1">
                  <a:lumMod val="95000"/>
                </a:schemeClr>
              </a:solidFill>
            </a:endParaRPr>
          </a:p>
          <a:p>
            <a:pPr algn="ctr"/>
            <a:r>
              <a:rPr lang="en-US" sz="1600" dirty="0">
                <a:solidFill>
                  <a:schemeClr val="tx1">
                    <a:lumMod val="95000"/>
                  </a:schemeClr>
                </a:solidFill>
              </a:rPr>
              <a:t>Chapel of the Holy Spirit</a:t>
            </a:r>
          </a:p>
          <a:p>
            <a:pPr algn="ctr"/>
            <a:r>
              <a:rPr lang="en-US" sz="1600" dirty="0">
                <a:solidFill>
                  <a:schemeClr val="tx1">
                    <a:lumMod val="95000"/>
                  </a:schemeClr>
                </a:solidFill>
              </a:rPr>
              <a:t>Porto Alegre,</a:t>
            </a:r>
          </a:p>
          <a:p>
            <a:pPr algn="ctr"/>
            <a:r>
              <a:rPr lang="en-US" sz="1600" dirty="0">
                <a:solidFill>
                  <a:schemeClr val="tx1">
                    <a:lumMod val="95000"/>
                  </a:schemeClr>
                </a:solidFill>
              </a:rPr>
              <a:t>Brazil  </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4725" y="304800"/>
            <a:ext cx="6753275" cy="6369566"/>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7467600" cy="2862322"/>
          </a:xfrm>
          <a:prstGeom prst="rect">
            <a:avLst/>
          </a:prstGeom>
        </p:spPr>
        <p:txBody>
          <a:bodyPr wrap="square">
            <a:spAutoFit/>
          </a:bodyPr>
          <a:lstStyle/>
          <a:p>
            <a:r>
              <a:rPr lang="en-US" sz="3600" dirty="0"/>
              <a:t>Then Jesus went about all the cities and villages, teaching in their synagogues, and proclaiming the good news of the kingdom, and curing every disease and every sickness.</a:t>
            </a:r>
            <a:endParaRPr lang="en-US" sz="3600" dirty="0">
              <a:cs typeface="Arial" pitchFamily="34" charset="0"/>
            </a:endParaRPr>
          </a:p>
        </p:txBody>
      </p:sp>
      <p:sp>
        <p:nvSpPr>
          <p:cNvPr id="5" name="TextBox 4"/>
          <p:cNvSpPr txBox="1"/>
          <p:nvPr/>
        </p:nvSpPr>
        <p:spPr>
          <a:xfrm>
            <a:off x="6096000" y="4953001"/>
            <a:ext cx="3352800" cy="461665"/>
          </a:xfrm>
          <a:prstGeom prst="rect">
            <a:avLst/>
          </a:prstGeom>
          <a:noFill/>
        </p:spPr>
        <p:txBody>
          <a:bodyPr wrap="square" rtlCol="0">
            <a:spAutoFit/>
          </a:bodyPr>
          <a:lstStyle/>
          <a:p>
            <a:pPr algn="ctr"/>
            <a:r>
              <a:rPr lang="en-US" sz="2400" dirty="0">
                <a:solidFill>
                  <a:schemeClr val="tx1">
                    <a:lumMod val="95000"/>
                  </a:schemeClr>
                </a:solidFill>
              </a:rPr>
              <a:t>Matthew 9:35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10200"/>
            <a:ext cx="3581400" cy="1077218"/>
          </a:xfrm>
          <a:prstGeom prst="rect">
            <a:avLst/>
          </a:prstGeom>
          <a:noFill/>
        </p:spPr>
        <p:txBody>
          <a:bodyPr wrap="square" rtlCol="0">
            <a:spAutoFit/>
          </a:bodyPr>
          <a:lstStyle/>
          <a:p>
            <a:pPr algn="ctr"/>
            <a:r>
              <a:rPr lang="en-US" sz="1600" dirty="0">
                <a:solidFill>
                  <a:schemeClr val="tx1">
                    <a:lumMod val="95000"/>
                  </a:schemeClr>
                </a:solidFill>
              </a:rPr>
              <a:t>Jesus Cures the Man Born Blind </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endParaRPr lang="en-US" sz="1600" dirty="0">
              <a:solidFill>
                <a:schemeClr val="tx1">
                  <a:lumMod val="95000"/>
                </a:schemeClr>
              </a:solidFill>
            </a:endParaRPr>
          </a:p>
          <a:p>
            <a:pPr algn="ctr"/>
            <a:r>
              <a:rPr lang="en-US" sz="1600" dirty="0">
                <a:solidFill>
                  <a:schemeClr val="tx1">
                    <a:lumMod val="95000"/>
                  </a:schemeClr>
                </a:solidFill>
              </a:rPr>
              <a:t>Cameroon</a:t>
            </a:r>
          </a:p>
        </p:txBody>
      </p:sp>
      <p:pic>
        <p:nvPicPr>
          <p:cNvPr id="2" name="Picture 1"/>
          <p:cNvPicPr>
            <a:picLocks noChangeAspect="1"/>
          </p:cNvPicPr>
          <p:nvPr/>
        </p:nvPicPr>
        <p:blipFill>
          <a:blip r:embed="rId2"/>
          <a:stretch>
            <a:fillRect/>
          </a:stretch>
        </p:blipFill>
        <p:spPr>
          <a:xfrm>
            <a:off x="5562600" y="61689"/>
            <a:ext cx="4495800" cy="678245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When he saw the crowds, he had compassion for them, because they were harassed and helpless, like sheep without a shepherd.</a:t>
            </a:r>
          </a:p>
          <a:p>
            <a:endParaRPr lang="en-US" sz="3600" dirty="0">
              <a:cs typeface="Arial" pitchFamily="34" charset="0"/>
            </a:endParaRPr>
          </a:p>
        </p:txBody>
      </p:sp>
      <p:sp>
        <p:nvSpPr>
          <p:cNvPr id="5" name="TextBox 4"/>
          <p:cNvSpPr txBox="1"/>
          <p:nvPr/>
        </p:nvSpPr>
        <p:spPr>
          <a:xfrm>
            <a:off x="6096000" y="5105401"/>
            <a:ext cx="3352800" cy="461665"/>
          </a:xfrm>
          <a:prstGeom prst="rect">
            <a:avLst/>
          </a:prstGeom>
          <a:noFill/>
        </p:spPr>
        <p:txBody>
          <a:bodyPr wrap="square" rtlCol="0">
            <a:spAutoFit/>
          </a:bodyPr>
          <a:lstStyle/>
          <a:p>
            <a:pPr algn="ctr"/>
            <a:r>
              <a:rPr lang="en-US" sz="2400" dirty="0">
                <a:solidFill>
                  <a:schemeClr val="tx1">
                    <a:lumMod val="95000"/>
                  </a:schemeClr>
                </a:solidFill>
              </a:rPr>
              <a:t>Matthew 9:36</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Jai </a:t>
            </a:r>
            <a:r>
              <a:rPr lang="en-US" sz="1600" dirty="0" err="1">
                <a:solidFill>
                  <a:schemeClr val="tx1">
                    <a:lumMod val="95000"/>
                  </a:schemeClr>
                </a:solidFill>
              </a:rPr>
              <a:t>Krist</a:t>
            </a:r>
            <a:r>
              <a:rPr lang="en-US" sz="1600" dirty="0">
                <a:solidFill>
                  <a:schemeClr val="tx1">
                    <a:lumMod val="95000"/>
                  </a:schemeClr>
                </a:solidFill>
              </a:rPr>
              <a:t>  --  Frank Wesley</a:t>
            </a:r>
          </a:p>
        </p:txBody>
      </p:sp>
      <p:pic>
        <p:nvPicPr>
          <p:cNvPr id="5" name="Picture 4">
            <a:extLst>
              <a:ext uri="{FF2B5EF4-FFF2-40B4-BE49-F238E27FC236}">
                <a16:creationId xmlns:a16="http://schemas.microsoft.com/office/drawing/2014/main" id="{5C9B9DA2-4C33-0639-5454-81FE5A722A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135917"/>
            <a:ext cx="7518767" cy="618868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Then he said to his disciples, "The harvest is plentiful, but the laborers are few;</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9:37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943600"/>
            <a:ext cx="3124200" cy="738664"/>
          </a:xfrm>
          <a:prstGeom prst="rect">
            <a:avLst/>
          </a:prstGeom>
          <a:noFill/>
        </p:spPr>
        <p:txBody>
          <a:bodyPr wrap="square" rtlCol="0">
            <a:spAutoFit/>
          </a:bodyPr>
          <a:lstStyle/>
          <a:p>
            <a:pPr algn="ctr"/>
            <a:r>
              <a:rPr lang="en-US" sz="1400" dirty="0">
                <a:solidFill>
                  <a:schemeClr val="tx1">
                    <a:lumMod val="95000"/>
                  </a:schemeClr>
                </a:solidFill>
              </a:rPr>
              <a:t>The Harvest</a:t>
            </a:r>
          </a:p>
          <a:p>
            <a:pPr algn="ctr"/>
            <a:endParaRPr lang="en-US" sz="1400" dirty="0">
              <a:solidFill>
                <a:schemeClr val="tx1">
                  <a:lumMod val="95000"/>
                </a:schemeClr>
              </a:solidFill>
            </a:endParaRPr>
          </a:p>
          <a:p>
            <a:pPr algn="ctr"/>
            <a:r>
              <a:rPr lang="en-US" sz="1400" dirty="0">
                <a:solidFill>
                  <a:schemeClr val="tx1">
                    <a:lumMod val="95000"/>
                  </a:schemeClr>
                </a:solidFill>
              </a:rPr>
              <a:t>Auguste </a:t>
            </a:r>
            <a:r>
              <a:rPr lang="en-US" sz="1400" dirty="0" err="1">
                <a:solidFill>
                  <a:schemeClr val="tx1">
                    <a:lumMod val="95000"/>
                  </a:schemeClr>
                </a:solidFill>
              </a:rPr>
              <a:t>LePrince</a:t>
            </a:r>
            <a:endParaRPr lang="en-US" sz="1400" dirty="0">
              <a:solidFill>
                <a:schemeClr val="tx1">
                  <a:lumMod val="95000"/>
                </a:schemeClr>
              </a:solidFill>
            </a:endParaRPr>
          </a:p>
        </p:txBody>
      </p:sp>
      <p:pic>
        <p:nvPicPr>
          <p:cNvPr id="5" name="Picture 4">
            <a:extLst>
              <a:ext uri="{FF2B5EF4-FFF2-40B4-BE49-F238E27FC236}">
                <a16:creationId xmlns:a16="http://schemas.microsoft.com/office/drawing/2014/main" id="{2AE7550A-6446-8CA4-04FB-2D87AAB6FE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4600" y="76200"/>
            <a:ext cx="8802511" cy="6684407"/>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therefore ask the Lord of the harvest to send out laborers into his harvest."</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9:38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Nuns of the Christian Care Center  --  Honiara, Solomon Islands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0"/>
            <a:ext cx="8458200" cy="6096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05000"/>
            <a:ext cx="7467600" cy="1754326"/>
          </a:xfrm>
          <a:prstGeom prst="rect">
            <a:avLst/>
          </a:prstGeom>
        </p:spPr>
        <p:txBody>
          <a:bodyPr wrap="square">
            <a:spAutoFit/>
          </a:bodyPr>
          <a:lstStyle/>
          <a:p>
            <a:r>
              <a:rPr lang="en-US" sz="3600" dirty="0"/>
              <a:t>Then one said … "your wife Sarah shall have a son." And Sarah was listening at the tent entrance behind him.</a:t>
            </a:r>
            <a:endParaRPr lang="en-US" sz="3600" dirty="0">
              <a:cs typeface="Arial" pitchFamily="34" charset="0"/>
            </a:endParaRPr>
          </a:p>
        </p:txBody>
      </p:sp>
      <p:sp>
        <p:nvSpPr>
          <p:cNvPr id="5" name="TextBox 4"/>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Genesis 18:10</a:t>
            </a:r>
          </a:p>
        </p:txBody>
      </p:sp>
    </p:spTree>
    <p:extLst>
      <p:ext uri="{BB962C8B-B14F-4D97-AF65-F5344CB8AC3E}">
        <p14:creationId xmlns:p14="http://schemas.microsoft.com/office/powerpoint/2010/main" val="89540739"/>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As you go, proclaim the good news, 'The kingdom of heaven has come near.'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10:7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St. George Proclaims Christ to Diocletian  --  Church of St. Sophia, Kiev, Ukraine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13395"/>
            <a:ext cx="8305800" cy="6205016"/>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 do not worry about how you are to speak or what you are to say … for it is not you who speak, but the Spirit of your Father speaking through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10:19b</a:t>
            </a:r>
            <a:r>
              <a:rPr lang="en-US" sz="2400" dirty="0">
                <a:solidFill>
                  <a:schemeClr val="tx1">
                    <a:lumMod val="95000"/>
                  </a:schemeClr>
                </a:solidFill>
              </a:rPr>
              <a:t>, 20</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181600"/>
            <a:ext cx="3657600" cy="1384995"/>
          </a:xfrm>
          <a:prstGeom prst="rect">
            <a:avLst/>
          </a:prstGeom>
          <a:noFill/>
        </p:spPr>
        <p:txBody>
          <a:bodyPr wrap="square" rtlCol="0">
            <a:spAutoFit/>
          </a:bodyPr>
          <a:lstStyle/>
          <a:p>
            <a:pPr algn="ctr"/>
            <a:r>
              <a:rPr lang="en-US" sz="1400" dirty="0">
                <a:solidFill>
                  <a:schemeClr val="tx1">
                    <a:lumMod val="95000"/>
                  </a:schemeClr>
                </a:solidFill>
              </a:rPr>
              <a:t>Preaching of the Apostles</a:t>
            </a:r>
          </a:p>
          <a:p>
            <a:pPr algn="ctr"/>
            <a:endParaRPr lang="en-US" sz="1400" dirty="0">
              <a:solidFill>
                <a:schemeClr val="tx1">
                  <a:lumMod val="95000"/>
                </a:schemeClr>
              </a:solidFill>
            </a:endParaRPr>
          </a:p>
          <a:p>
            <a:pPr algn="ctr"/>
            <a:r>
              <a:rPr lang="en-US" sz="1400" dirty="0">
                <a:solidFill>
                  <a:schemeClr val="tx1">
                    <a:lumMod val="95000"/>
                  </a:schemeClr>
                </a:solidFill>
              </a:rPr>
              <a:t>Limbourg Brothers</a:t>
            </a:r>
          </a:p>
          <a:p>
            <a:pPr algn="ctr"/>
            <a:r>
              <a:rPr lang="en-US" sz="1400" dirty="0" err="1">
                <a:solidFill>
                  <a:schemeClr val="tx1">
                    <a:lumMod val="95000"/>
                  </a:schemeClr>
                </a:solidFill>
              </a:rPr>
              <a:t>Musée</a:t>
            </a:r>
            <a:r>
              <a:rPr lang="en-US" sz="1400" dirty="0">
                <a:solidFill>
                  <a:schemeClr val="tx1">
                    <a:lumMod val="95000"/>
                  </a:schemeClr>
                </a:solidFill>
              </a:rPr>
              <a:t> Condé</a:t>
            </a:r>
          </a:p>
          <a:p>
            <a:pPr algn="ctr"/>
            <a:r>
              <a:rPr lang="en-US" sz="1400" dirty="0">
                <a:solidFill>
                  <a:schemeClr val="tx1">
                    <a:lumMod val="95000"/>
                  </a:schemeClr>
                </a:solidFill>
              </a:rPr>
              <a:t>Chantilly, France</a:t>
            </a:r>
          </a:p>
          <a:p>
            <a:pPr algn="ctr"/>
            <a:endParaRPr lang="en-US" sz="1400" dirty="0">
              <a:solidFill>
                <a:schemeClr val="tx1">
                  <a:lumMod val="95000"/>
                </a:schemeClr>
              </a:solidFill>
            </a:endParaRPr>
          </a:p>
        </p:txBody>
      </p:sp>
      <p:pic>
        <p:nvPicPr>
          <p:cNvPr id="5" name="Picture 4">
            <a:extLst>
              <a:ext uri="{FF2B5EF4-FFF2-40B4-BE49-F238E27FC236}">
                <a16:creationId xmlns:a16="http://schemas.microsoft.com/office/drawing/2014/main" id="{1DAD08CC-6C85-A3E1-93E5-D42E46647E74}"/>
              </a:ext>
            </a:extLst>
          </p:cNvPr>
          <p:cNvPicPr>
            <a:picLocks noChangeAspect="1"/>
          </p:cNvPicPr>
          <p:nvPr/>
        </p:nvPicPr>
        <p:blipFill>
          <a:blip r:embed="rId2"/>
          <a:stretch>
            <a:fillRect/>
          </a:stretch>
        </p:blipFill>
        <p:spPr>
          <a:xfrm>
            <a:off x="4495800" y="0"/>
            <a:ext cx="4656395"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7630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https://commons.wikimedia.org/wiki/File:Ravenna_Basilica_of_San_Vitale_mosaic2.jpg</a:t>
            </a:r>
          </a:p>
          <a:p>
            <a:pPr>
              <a:buNone/>
            </a:pPr>
            <a:r>
              <a:rPr lang="en-US" sz="1400" dirty="0"/>
              <a:t>http://</a:t>
            </a:r>
            <a:r>
              <a:rPr lang="en-US" sz="1400" dirty="0" err="1"/>
              <a:t>www.flickr.com</a:t>
            </a:r>
            <a:r>
              <a:rPr lang="en-US" sz="1400" dirty="0"/>
              <a:t>/photos/</a:t>
            </a:r>
            <a:r>
              <a:rPr lang="en-US" sz="1400" dirty="0" err="1"/>
              <a:t>yardsale</a:t>
            </a:r>
            <a:r>
              <a:rPr lang="en-US" sz="1400" dirty="0"/>
              <a:t>/76188544/</a:t>
            </a:r>
          </a:p>
          <a:p>
            <a:pPr>
              <a:buNone/>
            </a:pPr>
            <a:r>
              <a:rPr lang="en-US" sz="1400" dirty="0"/>
              <a:t>https://</a:t>
            </a:r>
            <a:r>
              <a:rPr lang="en-US" sz="1400" dirty="0" err="1"/>
              <a:t>www.flickr.com</a:t>
            </a:r>
            <a:r>
              <a:rPr lang="en-US" sz="1400" dirty="0"/>
              <a:t>/photos/</a:t>
            </a:r>
            <a:r>
              <a:rPr lang="en-US" sz="1400" dirty="0" err="1"/>
              <a:t>pahphotos</a:t>
            </a:r>
            <a:r>
              <a:rPr lang="en-US" sz="1400" dirty="0"/>
              <a:t>/8648115268</a:t>
            </a:r>
          </a:p>
          <a:p>
            <a:pPr>
              <a:buNone/>
            </a:pPr>
            <a:r>
              <a:rPr lang="en-US" sz="1400" dirty="0"/>
              <a:t>https://www.flickr.com/photos/mastababa/2398441001/</a:t>
            </a:r>
          </a:p>
          <a:p>
            <a:pPr>
              <a:buNone/>
            </a:pPr>
            <a:r>
              <a:rPr lang="en-US" sz="1400" dirty="0"/>
              <a:t>https://commons.wikimedia.org/wiki/File:Capela_do_Divino_Esp%C3%ADrito_Santo_em_Porto_Alegre_000.JPG</a:t>
            </a:r>
          </a:p>
          <a:p>
            <a:pPr>
              <a:buNone/>
            </a:pPr>
            <a:r>
              <a:rPr lang="en-US" sz="1400" dirty="0"/>
              <a:t>http://</a:t>
            </a:r>
            <a:r>
              <a:rPr lang="en-US" sz="1400" dirty="0" err="1"/>
              <a:t>diglib.library.vanderbilt.edu</a:t>
            </a:r>
            <a:r>
              <a:rPr lang="en-US" sz="1400" dirty="0"/>
              <a:t>/</a:t>
            </a:r>
            <a:r>
              <a:rPr lang="en-US" sz="1400" dirty="0" err="1"/>
              <a:t>act-imagelink.pl?RC</a:t>
            </a:r>
            <a:r>
              <a:rPr lang="en-US" sz="1400" dirty="0"/>
              <a:t>=48383</a:t>
            </a:r>
          </a:p>
          <a:p>
            <a:pPr>
              <a:buNone/>
            </a:pPr>
            <a:r>
              <a:rPr lang="en-US" sz="1400" dirty="0"/>
              <a:t>Estate of Frank Wesley, http://www.frankwesleyart.com/main_page.htm</a:t>
            </a:r>
          </a:p>
          <a:p>
            <a:pPr>
              <a:buNone/>
            </a:pPr>
            <a:r>
              <a:rPr lang="en-US" sz="1400" dirty="0"/>
              <a:t>https://commons.wikimedia.org/wiki/File:The_Harvest_Auguste-Xavier_Leprince.jpg</a:t>
            </a:r>
          </a:p>
          <a:p>
            <a:pPr>
              <a:buNone/>
            </a:pPr>
            <a:r>
              <a:rPr lang="en-US" sz="1400" dirty="0"/>
              <a:t>https://commons.m.wikimedia.org/wiki/File:The_nuns_of_the_Christian_Care_Centre._(10729767853).jpg</a:t>
            </a:r>
          </a:p>
          <a:p>
            <a:pPr>
              <a:buNone/>
            </a:pPr>
            <a:r>
              <a:rPr lang="en-US" sz="1400" dirty="0"/>
              <a:t>https://</a:t>
            </a:r>
            <a:r>
              <a:rPr lang="en-US" sz="1400" dirty="0" err="1"/>
              <a:t>commons.wikimedia.org</a:t>
            </a:r>
            <a:r>
              <a:rPr lang="en-US" sz="1400" dirty="0"/>
              <a:t>/wiki/File:The_Inquisition_of_St._George_by_the_Emperor_Diocletian_-_Google_Art_Project.jpg</a:t>
            </a:r>
          </a:p>
          <a:p>
            <a:pPr>
              <a:buNone/>
            </a:pPr>
            <a:r>
              <a:rPr lang="en-US" sz="1400" dirty="0"/>
              <a:t>https://commons.wikimedia.org/wiki/File:Folio_28r_-_David_Foresees_the_Preaching_of_the_Apostles.jpg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Sarah, Abraham, and the Three Visitors  -- Basilica of San Vitale, Ravenna, Italy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10768"/>
            <a:ext cx="9144000" cy="5236464"/>
          </a:xfrm>
          <a:prstGeom prst="rect">
            <a:avLst/>
          </a:prstGeom>
        </p:spPr>
      </p:pic>
    </p:spTree>
    <p:extLst>
      <p:ext uri="{BB962C8B-B14F-4D97-AF65-F5344CB8AC3E}">
        <p14:creationId xmlns:p14="http://schemas.microsoft.com/office/powerpoint/2010/main" val="2960445266"/>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What shall I return to the LORD for all his bounty to me?</a:t>
            </a:r>
            <a:endParaRPr lang="en-US" sz="3600" dirty="0">
              <a:cs typeface="Arial" pitchFamily="34" charset="0"/>
            </a:endParaRPr>
          </a:p>
        </p:txBody>
      </p:sp>
      <p:sp>
        <p:nvSpPr>
          <p:cNvPr id="5" name="TextBox 4"/>
          <p:cNvSpPr txBox="1"/>
          <p:nvPr/>
        </p:nvSpPr>
        <p:spPr>
          <a:xfrm>
            <a:off x="5562600" y="4038601"/>
            <a:ext cx="3352800" cy="461665"/>
          </a:xfrm>
          <a:prstGeom prst="rect">
            <a:avLst/>
          </a:prstGeom>
          <a:noFill/>
        </p:spPr>
        <p:txBody>
          <a:bodyPr wrap="square" rtlCol="0">
            <a:spAutoFit/>
          </a:bodyPr>
          <a:lstStyle/>
          <a:p>
            <a:pPr algn="ctr"/>
            <a:r>
              <a:rPr lang="en-US" sz="2400" dirty="0">
                <a:solidFill>
                  <a:schemeClr val="tx1">
                    <a:lumMod val="95000"/>
                  </a:schemeClr>
                </a:solidFill>
              </a:rPr>
              <a:t>Psalm 116:12</a:t>
            </a:r>
          </a:p>
        </p:txBody>
      </p:sp>
    </p:spTree>
    <p:extLst>
      <p:ext uri="{BB962C8B-B14F-4D97-AF65-F5344CB8AC3E}">
        <p14:creationId xmlns:p14="http://schemas.microsoft.com/office/powerpoint/2010/main" val="3698459237"/>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Handmade print</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28838" y="552450"/>
            <a:ext cx="7934325" cy="5391150"/>
          </a:xfrm>
          <a:prstGeom prst="rect">
            <a:avLst/>
          </a:prstGeom>
        </p:spPr>
      </p:pic>
    </p:spTree>
    <p:extLst>
      <p:ext uri="{BB962C8B-B14F-4D97-AF65-F5344CB8AC3E}">
        <p14:creationId xmlns:p14="http://schemas.microsoft.com/office/powerpoint/2010/main" val="353739125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371600"/>
            <a:ext cx="7467600" cy="2862322"/>
          </a:xfrm>
          <a:prstGeom prst="rect">
            <a:avLst/>
          </a:prstGeom>
        </p:spPr>
        <p:txBody>
          <a:bodyPr wrap="square">
            <a:spAutoFit/>
          </a:bodyPr>
          <a:lstStyle/>
          <a:p>
            <a:r>
              <a:rPr lang="en-US" sz="3600" dirty="0"/>
              <a:t>Then Moses went up to God; the LORD called to him … saying, "Thus you shall say to the house of Jacob … I bore you on eagles' wings and brought you to myself."</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19:3a, 4b</a:t>
            </a:r>
          </a:p>
        </p:txBody>
      </p:sp>
    </p:spTree>
    <p:extLst>
      <p:ext uri="{BB962C8B-B14F-4D97-AF65-F5344CB8AC3E}">
        <p14:creationId xmlns:p14="http://schemas.microsoft.com/office/powerpoint/2010/main" val="1165908734"/>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2514600" cy="1323439"/>
          </a:xfrm>
          <a:prstGeom prst="rect">
            <a:avLst/>
          </a:prstGeom>
          <a:noFill/>
        </p:spPr>
        <p:txBody>
          <a:bodyPr wrap="square" rtlCol="0">
            <a:spAutoFit/>
          </a:bodyPr>
          <a:lstStyle/>
          <a:p>
            <a:pPr algn="ctr"/>
            <a:r>
              <a:rPr lang="en-US" sz="1600" dirty="0">
                <a:solidFill>
                  <a:schemeClr val="tx1">
                    <a:lumMod val="95000"/>
                  </a:schemeClr>
                </a:solidFill>
              </a:rPr>
              <a:t>Eagle from Book of </a:t>
            </a:r>
            <a:r>
              <a:rPr lang="en-US" sz="1600" dirty="0" err="1">
                <a:solidFill>
                  <a:schemeClr val="tx1">
                    <a:lumMod val="95000"/>
                  </a:schemeClr>
                </a:solidFill>
              </a:rPr>
              <a:t>Kells</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Congregational art,</a:t>
            </a:r>
          </a:p>
          <a:p>
            <a:pPr algn="ctr"/>
            <a:r>
              <a:rPr lang="en-US" sz="1600" dirty="0">
                <a:solidFill>
                  <a:schemeClr val="tx1">
                    <a:lumMod val="95000"/>
                  </a:schemeClr>
                </a:solidFill>
              </a:rPr>
              <a:t>Church of St. Clement of Rome, Seattle, WA </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1" y="0"/>
            <a:ext cx="4736743" cy="6858000"/>
          </a:xfrm>
          <a:prstGeom prst="rect">
            <a:avLst/>
          </a:prstGeom>
        </p:spPr>
      </p:pic>
    </p:spTree>
    <p:extLst>
      <p:ext uri="{BB962C8B-B14F-4D97-AF65-F5344CB8AC3E}">
        <p14:creationId xmlns:p14="http://schemas.microsoft.com/office/powerpoint/2010/main" val="2905251201"/>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467600" cy="1754326"/>
          </a:xfrm>
          <a:prstGeom prst="rect">
            <a:avLst/>
          </a:prstGeom>
        </p:spPr>
        <p:txBody>
          <a:bodyPr wrap="square">
            <a:spAutoFit/>
          </a:bodyPr>
          <a:lstStyle/>
          <a:p>
            <a:r>
              <a:rPr lang="en-US" sz="3600" dirty="0"/>
              <a:t>For the LORD is good; his steadfast love endures forever, and his faithfulness to all generations.</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100:5</a:t>
            </a:r>
          </a:p>
        </p:txBody>
      </p:sp>
    </p:spTree>
    <p:extLst>
      <p:ext uri="{BB962C8B-B14F-4D97-AF65-F5344CB8AC3E}">
        <p14:creationId xmlns:p14="http://schemas.microsoft.com/office/powerpoint/2010/main" val="1823233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9294" y="6400800"/>
            <a:ext cx="7861505" cy="338554"/>
          </a:xfrm>
          <a:prstGeom prst="rect">
            <a:avLst/>
          </a:prstGeom>
          <a:noFill/>
        </p:spPr>
        <p:txBody>
          <a:bodyPr wrap="square" rtlCol="0">
            <a:spAutoFit/>
          </a:bodyPr>
          <a:lstStyle/>
          <a:p>
            <a:pPr algn="ctr"/>
            <a:r>
              <a:rPr lang="en-US" sz="1600" dirty="0">
                <a:solidFill>
                  <a:schemeClr val="tx1">
                    <a:lumMod val="95000"/>
                  </a:schemeClr>
                </a:solidFill>
              </a:rPr>
              <a:t>Wooden Love Sign  --  Doi Inthanon National Park, Thailand</a:t>
            </a:r>
          </a:p>
        </p:txBody>
      </p:sp>
      <p:pic>
        <p:nvPicPr>
          <p:cNvPr id="5" name="Picture 4">
            <a:extLst>
              <a:ext uri="{FF2B5EF4-FFF2-40B4-BE49-F238E27FC236}">
                <a16:creationId xmlns:a16="http://schemas.microsoft.com/office/drawing/2014/main" id="{D9EA1A20-9449-C692-F249-A07BE4646E62}"/>
              </a:ext>
            </a:extLst>
          </p:cNvPr>
          <p:cNvPicPr>
            <a:picLocks noChangeAspect="1"/>
          </p:cNvPicPr>
          <p:nvPr/>
        </p:nvPicPr>
        <p:blipFill>
          <a:blip r:embed="rId2"/>
          <a:stretch>
            <a:fillRect/>
          </a:stretch>
        </p:blipFill>
        <p:spPr>
          <a:xfrm>
            <a:off x="1961297" y="152400"/>
            <a:ext cx="8630503" cy="6138446"/>
          </a:xfrm>
          <a:prstGeom prst="rect">
            <a:avLst/>
          </a:prstGeom>
        </p:spPr>
      </p:pic>
    </p:spTree>
    <p:extLst>
      <p:ext uri="{BB962C8B-B14F-4D97-AF65-F5344CB8AC3E}">
        <p14:creationId xmlns:p14="http://schemas.microsoft.com/office/powerpoint/2010/main" val="278505213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1927</TotalTime>
  <Words>770</Words>
  <Application>Microsoft Office PowerPoint</Application>
  <PresentationFormat>Widescreen</PresentationFormat>
  <Paragraphs>70</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Third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90</cp:revision>
  <dcterms:created xsi:type="dcterms:W3CDTF">2016-08-31T16:46:43Z</dcterms:created>
  <dcterms:modified xsi:type="dcterms:W3CDTF">2022-09-27T18:29:37Z</dcterms:modified>
</cp:coreProperties>
</file>