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412" r:id="rId4"/>
    <p:sldId id="413" r:id="rId5"/>
    <p:sldId id="383" r:id="rId6"/>
    <p:sldId id="382" r:id="rId7"/>
    <p:sldId id="385" r:id="rId8"/>
    <p:sldId id="386" r:id="rId9"/>
    <p:sldId id="387" r:id="rId10"/>
    <p:sldId id="388" r:id="rId11"/>
    <p:sldId id="389" r:id="rId12"/>
    <p:sldId id="390" r:id="rId13"/>
    <p:sldId id="393" r:id="rId14"/>
    <p:sldId id="392" r:id="rId15"/>
    <p:sldId id="391" r:id="rId16"/>
    <p:sldId id="394" r:id="rId17"/>
    <p:sldId id="395" r:id="rId18"/>
    <p:sldId id="396" r:id="rId19"/>
    <p:sldId id="397" r:id="rId20"/>
    <p:sldId id="403" r:id="rId21"/>
    <p:sldId id="407" r:id="rId22"/>
    <p:sldId id="405" r:id="rId23"/>
    <p:sldId id="404" r:id="rId24"/>
    <p:sldId id="406" r:id="rId25"/>
    <p:sldId id="400"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3631"/>
    <a:srgbClr val="5E7B5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41" autoAdjust="0"/>
    <p:restoredTop sz="94694"/>
  </p:normalViewPr>
  <p:slideViewPr>
    <p:cSldViewPr>
      <p:cViewPr varScale="1">
        <p:scale>
          <a:sx n="71" d="100"/>
          <a:sy n="71" d="100"/>
        </p:scale>
        <p:origin x="67" y="149"/>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375458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4</a:t>
            </a:fld>
            <a:endParaRPr lang="en-US"/>
          </a:p>
        </p:txBody>
      </p:sp>
    </p:spTree>
    <p:extLst>
      <p:ext uri="{BB962C8B-B14F-4D97-AF65-F5344CB8AC3E}">
        <p14:creationId xmlns:p14="http://schemas.microsoft.com/office/powerpoint/2010/main" val="3388811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600201"/>
            <a:ext cx="9067800" cy="1470025"/>
          </a:xfrm>
        </p:spPr>
        <p:txBody>
          <a:bodyPr>
            <a:noAutofit/>
          </a:bodyPr>
          <a:lstStyle/>
          <a:p>
            <a:r>
              <a:rPr lang="en-US" sz="7200">
                <a:solidFill>
                  <a:schemeClr val="bg1"/>
                </a:solidFill>
              </a:rPr>
              <a:t>Twenty-Fifth </a:t>
            </a:r>
            <a:r>
              <a:rPr lang="en-US" sz="7200" dirty="0">
                <a:solidFill>
                  <a:schemeClr val="bg1"/>
                </a:solidFill>
              </a:rPr>
              <a:t>Sunday after Pentecost</a:t>
            </a:r>
          </a:p>
        </p:txBody>
      </p:sp>
      <p:sp>
        <p:nvSpPr>
          <p:cNvPr id="3" name="Subtitle 2"/>
          <p:cNvSpPr>
            <a:spLocks noGrp="1"/>
          </p:cNvSpPr>
          <p:nvPr>
            <p:ph type="subTitle" idx="1"/>
          </p:nvPr>
        </p:nvSpPr>
        <p:spPr>
          <a:xfrm>
            <a:off x="28956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65448"/>
            <a:ext cx="12192000" cy="892552"/>
          </a:xfrm>
          <a:prstGeom prst="rect">
            <a:avLst/>
          </a:prstGeom>
          <a:solidFill>
            <a:srgbClr val="3E3631">
              <a:alpha val="50000"/>
            </a:srgbClr>
          </a:solidFill>
        </p:spPr>
        <p:txBody>
          <a:bodyPr wrap="square">
            <a:spAutoFit/>
          </a:bodyPr>
          <a:lstStyle/>
          <a:p>
            <a:pPr algn="ctr"/>
            <a:r>
              <a:rPr lang="en-US" sz="2400" dirty="0"/>
              <a:t>Judges 4:1-7 and Psalm 123  •  Zephaniah 1:7, 12-18 and Psalm 90:1-8, (9-11), 12</a:t>
            </a:r>
          </a:p>
          <a:p>
            <a:pPr algn="ctr"/>
            <a:r>
              <a:rPr lang="en-US" sz="2400" dirty="0"/>
              <a:t>1 Thessalonians 5:1-11  •  Matthew 25:14-30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6400800"/>
            <a:ext cx="6858000" cy="307777"/>
          </a:xfrm>
          <a:prstGeom prst="rect">
            <a:avLst/>
          </a:prstGeom>
          <a:noFill/>
        </p:spPr>
        <p:txBody>
          <a:bodyPr wrap="square" rtlCol="0">
            <a:spAutoFit/>
          </a:bodyPr>
          <a:lstStyle/>
          <a:p>
            <a:pPr algn="ctr"/>
            <a:r>
              <a:rPr lang="en-US" sz="1400" dirty="0">
                <a:solidFill>
                  <a:schemeClr val="tx1">
                    <a:lumMod val="95000"/>
                  </a:schemeClr>
                </a:solidFill>
              </a:rPr>
              <a:t>Silence  --  Henry Fuseli, </a:t>
            </a:r>
            <a:r>
              <a:rPr lang="en-US" sz="1400" dirty="0" err="1">
                <a:solidFill>
                  <a:schemeClr val="tx1">
                    <a:lumMod val="95000"/>
                  </a:schemeClr>
                </a:solidFill>
              </a:rPr>
              <a:t>Kunsthaus</a:t>
            </a:r>
            <a:r>
              <a:rPr lang="en-US" sz="1400" dirty="0">
                <a:solidFill>
                  <a:schemeClr val="tx1">
                    <a:lumMod val="95000"/>
                  </a:schemeClr>
                </a:solidFill>
              </a:rPr>
              <a:t> Zurich, Zurich, Switzerland</a:t>
            </a:r>
          </a:p>
        </p:txBody>
      </p:sp>
      <p:pic>
        <p:nvPicPr>
          <p:cNvPr id="5" name="Picture 4">
            <a:extLst>
              <a:ext uri="{FF2B5EF4-FFF2-40B4-BE49-F238E27FC236}">
                <a16:creationId xmlns:a16="http://schemas.microsoft.com/office/drawing/2014/main" id="{0A0F8EDA-7DFC-D619-D013-D85BF8D16A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228600"/>
            <a:ext cx="5629189" cy="6019800"/>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Before the mountains were brought forth, or ever you had formed the earth and the world, from everlasting to everlasting you are God.</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Psalm 90:2</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Universe, 3-D map of dark matter  --  Hubble Space Telescope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0054" y="238322"/>
            <a:ext cx="8503146" cy="6086278"/>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For God has destined us not for wrath but for obtaining salvation through our Lord Jesus Christ …</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5:9</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24800" y="5410200"/>
            <a:ext cx="2590800" cy="1569660"/>
          </a:xfrm>
          <a:prstGeom prst="rect">
            <a:avLst/>
          </a:prstGeom>
          <a:noFill/>
        </p:spPr>
        <p:txBody>
          <a:bodyPr wrap="square" rtlCol="0">
            <a:spAutoFit/>
          </a:bodyPr>
          <a:lstStyle/>
          <a:p>
            <a:pPr algn="ctr"/>
            <a:r>
              <a:rPr lang="en-US" sz="1600" dirty="0">
                <a:solidFill>
                  <a:schemeClr val="tx1">
                    <a:lumMod val="95000"/>
                  </a:schemeClr>
                </a:solidFill>
              </a:rPr>
              <a:t>Christ on the Cross</a:t>
            </a:r>
          </a:p>
          <a:p>
            <a:pPr algn="ctr"/>
            <a:endParaRPr lang="en-US" sz="1600" dirty="0">
              <a:solidFill>
                <a:schemeClr val="tx1">
                  <a:lumMod val="95000"/>
                </a:schemeClr>
              </a:solidFill>
            </a:endParaRPr>
          </a:p>
          <a:p>
            <a:pPr algn="ctr"/>
            <a:r>
              <a:rPr lang="en-US" sz="1600" dirty="0">
                <a:solidFill>
                  <a:schemeClr val="tx1">
                    <a:lumMod val="95000"/>
                  </a:schemeClr>
                </a:solidFill>
              </a:rPr>
              <a:t>Unidentified sculptor</a:t>
            </a:r>
          </a:p>
          <a:p>
            <a:pPr algn="ctr"/>
            <a:r>
              <a:rPr lang="en-US" sz="1600" dirty="0">
                <a:solidFill>
                  <a:schemeClr val="tx1">
                    <a:lumMod val="95000"/>
                  </a:schemeClr>
                </a:solidFill>
              </a:rPr>
              <a:t>Church of San Jacinto</a:t>
            </a:r>
          </a:p>
          <a:p>
            <a:pPr algn="ctr"/>
            <a:r>
              <a:rPr lang="en-US" sz="1600" dirty="0">
                <a:solidFill>
                  <a:schemeClr val="tx1">
                    <a:lumMod val="95000"/>
                  </a:schemeClr>
                </a:solidFill>
              </a:rPr>
              <a:t>San Angel, Mexico</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B79B177A-216B-4226-8FDB-B0BC0CACEC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0"/>
            <a:ext cx="5143500"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7086600" cy="1754326"/>
          </a:xfrm>
          <a:prstGeom prst="rect">
            <a:avLst/>
          </a:prstGeom>
        </p:spPr>
        <p:txBody>
          <a:bodyPr wrap="square">
            <a:spAutoFit/>
          </a:bodyPr>
          <a:lstStyle/>
          <a:p>
            <a:r>
              <a:rPr lang="en-US" sz="3600" dirty="0"/>
              <a:t>Therefore encourage one another and build up each other, as indeed you are doing.</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5:11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651AF-C648-2F46-5802-014AF3E8D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468343" cy="6430699"/>
          </a:xfrm>
          <a:prstGeom prst="rect">
            <a:avLst/>
          </a:prstGeom>
        </p:spPr>
      </p:pic>
      <p:sp>
        <p:nvSpPr>
          <p:cNvPr id="4" name="TextBox 3"/>
          <p:cNvSpPr txBox="1"/>
          <p:nvPr/>
        </p:nvSpPr>
        <p:spPr>
          <a:xfrm>
            <a:off x="1905000" y="6503144"/>
            <a:ext cx="8763000" cy="307777"/>
          </a:xfrm>
          <a:prstGeom prst="rect">
            <a:avLst/>
          </a:prstGeom>
          <a:noFill/>
        </p:spPr>
        <p:txBody>
          <a:bodyPr wrap="square" rtlCol="0">
            <a:spAutoFit/>
          </a:bodyPr>
          <a:lstStyle/>
          <a:p>
            <a:pPr algn="ctr"/>
            <a:r>
              <a:rPr lang="en-US" sz="1400" dirty="0">
                <a:solidFill>
                  <a:schemeClr val="tx1">
                    <a:lumMod val="95000"/>
                  </a:schemeClr>
                </a:solidFill>
              </a:rPr>
              <a:t>The Poor Invited to the Feast  --  JESUS MAFA, Cameroon</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it is as if a man … summoned his slaves and … to one he gave five talents, to another two, to another one, to each according to his ability.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25:14a, 15a</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62600"/>
            <a:ext cx="2971800" cy="1077218"/>
          </a:xfrm>
          <a:prstGeom prst="rect">
            <a:avLst/>
          </a:prstGeom>
          <a:noFill/>
        </p:spPr>
        <p:txBody>
          <a:bodyPr wrap="square" rtlCol="0">
            <a:spAutoFit/>
          </a:bodyPr>
          <a:lstStyle/>
          <a:p>
            <a:pPr algn="ctr"/>
            <a:r>
              <a:rPr lang="en-US" sz="1600" dirty="0">
                <a:solidFill>
                  <a:schemeClr val="tx1">
                    <a:lumMod val="95000"/>
                  </a:schemeClr>
                </a:solidFill>
              </a:rPr>
              <a:t>Parable of the Talents</a:t>
            </a:r>
          </a:p>
          <a:p>
            <a:pPr algn="ctr"/>
            <a:endParaRPr lang="en-US" sz="1600" dirty="0">
              <a:solidFill>
                <a:schemeClr val="tx1">
                  <a:lumMod val="95000"/>
                </a:schemeClr>
              </a:solidFill>
            </a:endParaRPr>
          </a:p>
          <a:p>
            <a:pPr algn="ctr"/>
            <a:r>
              <a:rPr lang="en-US" sz="1600" dirty="0">
                <a:solidFill>
                  <a:schemeClr val="tx1">
                    <a:lumMod val="95000"/>
                  </a:schemeClr>
                </a:solidFill>
              </a:rPr>
              <a:t>Annette </a:t>
            </a:r>
            <a:r>
              <a:rPr lang="en-US" sz="1600" dirty="0" err="1">
                <a:solidFill>
                  <a:schemeClr val="tx1">
                    <a:lumMod val="95000"/>
                  </a:schemeClr>
                </a:solidFill>
              </a:rPr>
              <a:t>Fortt</a:t>
            </a:r>
            <a:r>
              <a:rPr lang="en-US" sz="1600" dirty="0">
                <a:solidFill>
                  <a:schemeClr val="tx1">
                    <a:lumMod val="95000"/>
                  </a:schemeClr>
                </a:solidFill>
              </a:rPr>
              <a:t> Gandy</a:t>
            </a:r>
          </a:p>
          <a:p>
            <a:pPr algn="ctr"/>
            <a:r>
              <a:rPr lang="en-US" sz="1600" dirty="0">
                <a:solidFill>
                  <a:schemeClr val="tx1">
                    <a:lumMod val="95000"/>
                  </a:schemeClr>
                </a:solidFill>
              </a:rPr>
              <a:t>Silver Spring, MD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0"/>
            <a:ext cx="5184698" cy="6855466"/>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676400"/>
            <a:ext cx="7543800" cy="2308324"/>
          </a:xfrm>
          <a:prstGeom prst="rect">
            <a:avLst/>
          </a:prstGeom>
        </p:spPr>
        <p:txBody>
          <a:bodyPr wrap="square">
            <a:spAutoFit/>
          </a:bodyPr>
          <a:lstStyle/>
          <a:p>
            <a:r>
              <a:rPr lang="en-US" sz="3600" dirty="0"/>
              <a:t>The one who had received the five talents … traded with them, and made five more talents … the one who had the two talents made two more talents.</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Matthew 25:16ac, 17b</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438401"/>
            <a:ext cx="7467600" cy="1200329"/>
          </a:xfrm>
          <a:prstGeom prst="rect">
            <a:avLst/>
          </a:prstGeom>
        </p:spPr>
        <p:txBody>
          <a:bodyPr wrap="square">
            <a:spAutoFit/>
          </a:bodyPr>
          <a:lstStyle/>
          <a:p>
            <a:r>
              <a:rPr lang="en-US" sz="3600" dirty="0"/>
              <a:t>At that time Deborah, a prophetess, … was judging Israel.</a:t>
            </a: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Judges 4:4ac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the one who had received the one talent came forward, saying, 'Master, … I was afraid, and I went and hid your talent in the ground.'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25:24</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97604"/>
            <a:ext cx="2819400" cy="1107996"/>
          </a:xfrm>
          <a:prstGeom prst="rect">
            <a:avLst/>
          </a:prstGeom>
          <a:noFill/>
        </p:spPr>
        <p:txBody>
          <a:bodyPr wrap="square" rtlCol="0">
            <a:spAutoFit/>
          </a:bodyPr>
          <a:lstStyle/>
          <a:p>
            <a:pPr algn="ctr"/>
            <a:r>
              <a:rPr lang="en-US" sz="1600" dirty="0">
                <a:solidFill>
                  <a:schemeClr val="tx1">
                    <a:lumMod val="95000"/>
                  </a:schemeClr>
                </a:solidFill>
              </a:rPr>
              <a:t>He Hid His Lord's Money</a:t>
            </a:r>
          </a:p>
          <a:p>
            <a:pPr algn="ctr"/>
            <a:endParaRPr lang="en-US" sz="1600" dirty="0">
              <a:solidFill>
                <a:schemeClr val="tx1">
                  <a:lumMod val="95000"/>
                </a:schemeClr>
              </a:solidFill>
            </a:endParaRPr>
          </a:p>
          <a:p>
            <a:pPr algn="ctr"/>
            <a:r>
              <a:rPr lang="en-US" sz="1600" dirty="0">
                <a:solidFill>
                  <a:schemeClr val="tx1">
                    <a:lumMod val="95000"/>
                  </a:schemeClr>
                </a:solidFill>
              </a:rPr>
              <a:t> St Edward the Martyr's Church</a:t>
            </a:r>
          </a:p>
          <a:p>
            <a:pPr algn="ctr"/>
            <a:r>
              <a:rPr lang="en-US" sz="1600" dirty="0">
                <a:solidFill>
                  <a:schemeClr val="tx1">
                    <a:lumMod val="95000"/>
                  </a:schemeClr>
                </a:solidFill>
              </a:rPr>
              <a:t>Corfe Castle, Dorset</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0"/>
            <a:ext cx="5486400" cy="6858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his master replied, … take the talent from him, and give it to the one with the ten talents.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25:26a, 28b</a:t>
            </a:r>
          </a:p>
        </p:txBody>
      </p:sp>
    </p:spTree>
    <p:extLst>
      <p:ext uri="{BB962C8B-B14F-4D97-AF65-F5344CB8AC3E}">
        <p14:creationId xmlns:p14="http://schemas.microsoft.com/office/powerpoint/2010/main" val="184432561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Talents  --  Willem de </a:t>
            </a:r>
            <a:r>
              <a:rPr lang="en-US" sz="1600" dirty="0" err="1">
                <a:solidFill>
                  <a:schemeClr val="tx1">
                    <a:lumMod val="95000"/>
                  </a:schemeClr>
                </a:solidFill>
              </a:rPr>
              <a:t>Poorter</a:t>
            </a:r>
            <a:r>
              <a:rPr lang="en-US" sz="1600" dirty="0">
                <a:solidFill>
                  <a:schemeClr val="tx1">
                    <a:lumMod val="95000"/>
                  </a:schemeClr>
                </a:solidFill>
              </a:rPr>
              <a:t>, </a:t>
            </a:r>
            <a:r>
              <a:rPr lang="en-US" sz="1600" dirty="0" err="1">
                <a:solidFill>
                  <a:schemeClr val="tx1">
                    <a:lumMod val="95000"/>
                  </a:schemeClr>
                </a:solidFill>
              </a:rPr>
              <a:t>Narodnie</a:t>
            </a:r>
            <a:r>
              <a:rPr lang="en-US" sz="1600" dirty="0">
                <a:solidFill>
                  <a:schemeClr val="tx1">
                    <a:lumMod val="95000"/>
                  </a:schemeClr>
                </a:solidFill>
              </a:rPr>
              <a:t> Galerie, Prague, Czech Republic</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500" y="304800"/>
            <a:ext cx="8077200" cy="5763938"/>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467600" cy="2308324"/>
          </a:xfrm>
          <a:prstGeom prst="rect">
            <a:avLst/>
          </a:prstGeom>
        </p:spPr>
        <p:txBody>
          <a:bodyPr wrap="square">
            <a:spAutoFit/>
          </a:bodyPr>
          <a:lstStyle/>
          <a:p>
            <a:r>
              <a:rPr lang="en-US" sz="3600" dirty="0"/>
              <a:t>For to all those who have, more will be given … but from those who have nothing, even what they have will be taken away."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25:29ac</a:t>
            </a:r>
          </a:p>
        </p:txBody>
      </p:sp>
    </p:spTree>
    <p:extLst>
      <p:ext uri="{BB962C8B-B14F-4D97-AF65-F5344CB8AC3E}">
        <p14:creationId xmlns:p14="http://schemas.microsoft.com/office/powerpoint/2010/main" val="393428995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Three Servants  --  JESUS MAFA, Cameroon</a:t>
            </a:r>
          </a:p>
        </p:txBody>
      </p:sp>
      <p:pic>
        <p:nvPicPr>
          <p:cNvPr id="2" name="Picture 1"/>
          <p:cNvPicPr>
            <a:picLocks noChangeAspect="1"/>
          </p:cNvPicPr>
          <p:nvPr/>
        </p:nvPicPr>
        <p:blipFill>
          <a:blip r:embed="rId2"/>
          <a:stretch>
            <a:fillRect/>
          </a:stretch>
        </p:blipFill>
        <p:spPr>
          <a:xfrm>
            <a:off x="1651000" y="228600"/>
            <a:ext cx="8864600" cy="5926618"/>
          </a:xfrm>
          <a:prstGeom prst="rect">
            <a:avLst/>
          </a:prstGeom>
        </p:spPr>
      </p:pic>
    </p:spTree>
    <p:extLst>
      <p:ext uri="{BB962C8B-B14F-4D97-AF65-F5344CB8AC3E}">
        <p14:creationId xmlns:p14="http://schemas.microsoft.com/office/powerpoint/2010/main" val="103963478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Lauren Wright Pittman, http://www.lewpstudio.com/</a:t>
            </a:r>
          </a:p>
          <a:p>
            <a:pPr>
              <a:buNone/>
            </a:pPr>
            <a:r>
              <a:rPr lang="en-US" sz="1600" dirty="0"/>
              <a:t>http://commons.wikimedia.org/wiki/File:Nebraska_State_Capitol_NW_corner_W_panel_1.JPG</a:t>
            </a:r>
          </a:p>
          <a:p>
            <a:pPr>
              <a:buNone/>
            </a:pPr>
            <a:r>
              <a:rPr lang="en-US" sz="1600" dirty="0"/>
              <a:t>http://commons.wikimedia.org/wiki/File:Tissot_Deborah_Beneath_the_Palm_Tree.jpg</a:t>
            </a:r>
          </a:p>
          <a:p>
            <a:pPr>
              <a:buNone/>
            </a:pPr>
            <a:r>
              <a:rPr lang="en-US" sz="1600" dirty="0"/>
              <a:t>http://diglib.library.vanderbilt.edu/act-imagelink.pl?RC=54244</a:t>
            </a:r>
          </a:p>
          <a:p>
            <a:pPr>
              <a:buNone/>
            </a:pPr>
            <a:r>
              <a:rPr lang="en-US" sz="1600" dirty="0"/>
              <a:t>https://commons.wikimedia.org/wiki/File:Johann_Heinrich_F%C3%BCssli_-_Silence_-_WGA08336.jpg</a:t>
            </a:r>
          </a:p>
          <a:p>
            <a:pPr>
              <a:buNone/>
            </a:pPr>
            <a:r>
              <a:rPr lang="en-US" sz="1600" dirty="0"/>
              <a:t>https://commons.wikimedia.org/wiki/File:COSMOS_3D_dark_matter_map.jpg</a:t>
            </a:r>
          </a:p>
          <a:p>
            <a:pPr>
              <a:buNone/>
            </a:pPr>
            <a:r>
              <a:rPr lang="en-US" sz="1600" dirty="0"/>
              <a:t>https://commons.wikimedia.org/wiki/File:Escultura_de_Jesucristo_crucificado_en_la_Parroquia_de_San_Jacinto.jpg</a:t>
            </a:r>
          </a:p>
          <a:p>
            <a:pPr>
              <a:buNone/>
            </a:pPr>
            <a:r>
              <a:rPr lang="fr-FR" sz="1600" dirty="0"/>
              <a:t>http://www.librairie-emmanuel.fr (contact page: https://www.librairie-emmanuel.fr/contact)</a:t>
            </a:r>
            <a:endParaRPr lang="en-US" sz="1600" dirty="0"/>
          </a:p>
          <a:p>
            <a:pPr>
              <a:buNone/>
            </a:pPr>
            <a:r>
              <a:rPr lang="en-US" sz="1600" dirty="0"/>
              <a:t>annettefortt.com – with permission</a:t>
            </a:r>
          </a:p>
          <a:p>
            <a:pPr>
              <a:buNone/>
            </a:pPr>
            <a:r>
              <a:rPr lang="en-US" sz="1600" dirty="0"/>
              <a:t>https://www.flickr.com/photos/hobler/14073476777 - Roman </a:t>
            </a:r>
            <a:r>
              <a:rPr lang="en-US" sz="1600" dirty="0" err="1"/>
              <a:t>Hobler</a:t>
            </a:r>
            <a:endParaRPr lang="en-US" sz="1600" dirty="0"/>
          </a:p>
          <a:p>
            <a:pPr>
              <a:buNone/>
            </a:pPr>
            <a:r>
              <a:rPr lang="en-US" sz="1600" dirty="0"/>
              <a:t>https://commons.wikimedia.org/wiki/File:Willem_de_Poorter%27s_The_Parable_of_The_Talents_or_Minas.png</a:t>
            </a:r>
          </a:p>
          <a:p>
            <a:pPr>
              <a:buNone/>
            </a:pPr>
            <a:r>
              <a:rPr lang="fr-FR" sz="1600" dirty="0"/>
              <a:t>http://www.librairie-emmanuel.fr (contact page: https://www.librairie-emmanuel.fr/contact)</a:t>
            </a:r>
          </a:p>
          <a:p>
            <a:pPr>
              <a:buNone/>
            </a:pPr>
            <a:r>
              <a:rPr lang="en-US" sz="1600"/>
              <a:t>Additional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0" y="5334001"/>
            <a:ext cx="2514600" cy="1323439"/>
          </a:xfrm>
          <a:prstGeom prst="rect">
            <a:avLst/>
          </a:prstGeom>
          <a:noFill/>
        </p:spPr>
        <p:txBody>
          <a:bodyPr wrap="square" rtlCol="0">
            <a:spAutoFit/>
          </a:bodyPr>
          <a:lstStyle/>
          <a:p>
            <a:pPr algn="ctr"/>
            <a:r>
              <a:rPr lang="en-US" sz="1600" dirty="0">
                <a:solidFill>
                  <a:schemeClr val="tx1">
                    <a:lumMod val="95000"/>
                  </a:schemeClr>
                </a:solidFill>
              </a:rPr>
              <a:t>Deborah – In Tune</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 Sanctified Art</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6CC016CE-3AB2-4C34-B54F-9710451409FF}"/>
              </a:ext>
            </a:extLst>
          </p:cNvPr>
          <p:cNvPicPr>
            <a:picLocks noChangeAspect="1"/>
          </p:cNvPicPr>
          <p:nvPr/>
        </p:nvPicPr>
        <p:blipFill>
          <a:blip r:embed="rId3"/>
          <a:stretch>
            <a:fillRect/>
          </a:stretch>
        </p:blipFill>
        <p:spPr>
          <a:xfrm>
            <a:off x="4800600" y="1143000"/>
            <a:ext cx="2819400" cy="3524250"/>
          </a:xfrm>
          <a:prstGeom prst="rect">
            <a:avLst/>
          </a:prstGeom>
        </p:spPr>
      </p:pic>
    </p:spTree>
    <p:extLst>
      <p:ext uri="{BB962C8B-B14F-4D97-AF65-F5344CB8AC3E}">
        <p14:creationId xmlns:p14="http://schemas.microsoft.com/office/powerpoint/2010/main" val="2171681718"/>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6291679"/>
            <a:ext cx="12192000" cy="338554"/>
          </a:xfrm>
          <a:prstGeom prst="rect">
            <a:avLst/>
          </a:prstGeom>
          <a:noFill/>
        </p:spPr>
        <p:txBody>
          <a:bodyPr wrap="square" rtlCol="0">
            <a:spAutoFit/>
          </a:bodyPr>
          <a:lstStyle/>
          <a:p>
            <a:pPr algn="ctr"/>
            <a:r>
              <a:rPr lang="en-US" sz="1600" dirty="0">
                <a:solidFill>
                  <a:schemeClr val="tx1">
                    <a:lumMod val="95000"/>
                  </a:schemeClr>
                </a:solidFill>
              </a:rPr>
              <a:t>Deborah Judging Israel  --  Lee Lawrie, Nebraska State Capitol, Lincoln, NE</a:t>
            </a:r>
          </a:p>
        </p:txBody>
      </p:sp>
      <p:pic>
        <p:nvPicPr>
          <p:cNvPr id="5" name="Picture 4">
            <a:extLst>
              <a:ext uri="{FF2B5EF4-FFF2-40B4-BE49-F238E27FC236}">
                <a16:creationId xmlns:a16="http://schemas.microsoft.com/office/drawing/2014/main" id="{382C2EFB-0F82-E3B7-FF6B-66C3A559BB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2364" y="387556"/>
            <a:ext cx="10185236" cy="5556044"/>
          </a:xfrm>
          <a:prstGeom prst="rect">
            <a:avLst/>
          </a:prstGeom>
        </p:spPr>
      </p:pic>
    </p:spTree>
    <p:extLst>
      <p:ext uri="{BB962C8B-B14F-4D97-AF65-F5344CB8AC3E}">
        <p14:creationId xmlns:p14="http://schemas.microsoft.com/office/powerpoint/2010/main" val="1580881547"/>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She used to sit under the palm of Deborah … and the Israelites came up to her for judgment.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Judges 4:5ac</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0800000" flipV="1">
            <a:off x="1905000" y="5181600"/>
            <a:ext cx="1828800" cy="1384995"/>
          </a:xfrm>
          <a:prstGeom prst="rect">
            <a:avLst/>
          </a:prstGeom>
          <a:noFill/>
        </p:spPr>
        <p:txBody>
          <a:bodyPr wrap="square" rtlCol="0">
            <a:spAutoFit/>
          </a:bodyPr>
          <a:lstStyle/>
          <a:p>
            <a:pPr algn="ctr"/>
            <a:r>
              <a:rPr lang="en-US" sz="1400" dirty="0">
                <a:solidFill>
                  <a:schemeClr val="tx1">
                    <a:lumMod val="95000"/>
                  </a:schemeClr>
                </a:solidFill>
              </a:rPr>
              <a:t>Deborah Beneath the Palm Tree </a:t>
            </a:r>
          </a:p>
          <a:p>
            <a:pPr algn="ctr"/>
            <a:endParaRPr lang="en-US" sz="1400" dirty="0">
              <a:solidFill>
                <a:schemeClr val="tx1">
                  <a:lumMod val="95000"/>
                </a:schemeClr>
              </a:solidFill>
            </a:endParaRPr>
          </a:p>
          <a:p>
            <a:pPr algn="ctr"/>
            <a:r>
              <a:rPr lang="en-US" sz="1400" dirty="0">
                <a:solidFill>
                  <a:schemeClr val="tx1">
                    <a:lumMod val="95000"/>
                  </a:schemeClr>
                </a:solidFill>
              </a:rPr>
              <a:t>James Tissot</a:t>
            </a:r>
          </a:p>
          <a:p>
            <a:pPr algn="ctr"/>
            <a:r>
              <a:rPr lang="en-US" sz="1400" dirty="0">
                <a:solidFill>
                  <a:schemeClr val="tx1">
                    <a:lumMod val="95000"/>
                  </a:schemeClr>
                </a:solidFill>
              </a:rPr>
              <a:t>Jewish Museum </a:t>
            </a:r>
          </a:p>
          <a:p>
            <a:pPr algn="ctr"/>
            <a:r>
              <a:rPr lang="en-US" sz="1400" dirty="0">
                <a:solidFill>
                  <a:schemeClr val="tx1">
                    <a:lumMod val="95000"/>
                  </a:schemeClr>
                </a:solidFill>
              </a:rPr>
              <a:t>New York City</a:t>
            </a:r>
          </a:p>
        </p:txBody>
      </p:sp>
      <p:pic>
        <p:nvPicPr>
          <p:cNvPr id="4" name="Picture 3">
            <a:extLst>
              <a:ext uri="{FF2B5EF4-FFF2-40B4-BE49-F238E27FC236}">
                <a16:creationId xmlns:a16="http://schemas.microsoft.com/office/drawing/2014/main" id="{E4EFE8BA-3DF3-81DA-261B-5E576542DDEC}"/>
              </a:ext>
            </a:extLst>
          </p:cNvPr>
          <p:cNvPicPr>
            <a:picLocks noChangeAspect="1"/>
          </p:cNvPicPr>
          <p:nvPr/>
        </p:nvPicPr>
        <p:blipFill>
          <a:blip r:embed="rId2"/>
          <a:stretch>
            <a:fillRect/>
          </a:stretch>
        </p:blipFill>
        <p:spPr>
          <a:xfrm>
            <a:off x="3986212" y="19602"/>
            <a:ext cx="4319588" cy="6838398"/>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133600"/>
            <a:ext cx="7467600" cy="1754326"/>
          </a:xfrm>
          <a:prstGeom prst="rect">
            <a:avLst/>
          </a:prstGeom>
        </p:spPr>
        <p:txBody>
          <a:bodyPr wrap="square">
            <a:spAutoFit/>
          </a:bodyPr>
          <a:lstStyle/>
          <a:p>
            <a:r>
              <a:rPr lang="en-US" sz="3600" dirty="0"/>
              <a:t>Our soul has had more than its fill of the scorn of those who are at ease, of the contempt of the proud.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123:4</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2928" y="6248400"/>
            <a:ext cx="9067800" cy="338554"/>
          </a:xfrm>
          <a:prstGeom prst="rect">
            <a:avLst/>
          </a:prstGeom>
          <a:noFill/>
        </p:spPr>
        <p:txBody>
          <a:bodyPr wrap="square" rtlCol="0">
            <a:spAutoFit/>
          </a:bodyPr>
          <a:lstStyle/>
          <a:p>
            <a:pPr algn="ctr"/>
            <a:r>
              <a:rPr lang="en-US" sz="1600" dirty="0">
                <a:solidFill>
                  <a:schemeClr val="tx1">
                    <a:lumMod val="95000"/>
                  </a:schemeClr>
                </a:solidFill>
              </a:rPr>
              <a:t>Protest Against Expulsion of James Lawson --  Vanderbilt University, Nashville, TN,  1960</a:t>
            </a:r>
          </a:p>
        </p:txBody>
      </p:sp>
      <p:pic>
        <p:nvPicPr>
          <p:cNvPr id="2" name="Picture 1">
            <a:extLst>
              <a:ext uri="{FF2B5EF4-FFF2-40B4-BE49-F238E27FC236}">
                <a16:creationId xmlns:a16="http://schemas.microsoft.com/office/drawing/2014/main" id="{06A9600B-6C14-4405-86C3-BE75A32CF083}"/>
              </a:ext>
            </a:extLst>
          </p:cNvPr>
          <p:cNvPicPr>
            <a:picLocks noChangeAspect="1"/>
          </p:cNvPicPr>
          <p:nvPr/>
        </p:nvPicPr>
        <p:blipFill>
          <a:blip r:embed="rId2"/>
          <a:stretch>
            <a:fillRect/>
          </a:stretch>
        </p:blipFill>
        <p:spPr>
          <a:xfrm>
            <a:off x="2057400" y="243840"/>
            <a:ext cx="8105422" cy="547116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6934200" cy="1200329"/>
          </a:xfrm>
          <a:prstGeom prst="rect">
            <a:avLst/>
          </a:prstGeom>
        </p:spPr>
        <p:txBody>
          <a:bodyPr wrap="square">
            <a:spAutoFit/>
          </a:bodyPr>
          <a:lstStyle/>
          <a:p>
            <a:r>
              <a:rPr lang="en-US" sz="3600" dirty="0"/>
              <a:t>Be silent before the Lord GOD! </a:t>
            </a:r>
          </a:p>
          <a:p>
            <a:r>
              <a:rPr lang="en-US" sz="3600" dirty="0"/>
              <a:t>For the day of the LORD is at hand …</a:t>
            </a:r>
            <a:endParaRPr lang="en-US" sz="3600" dirty="0">
              <a:cs typeface="Arial" pitchFamily="34" charset="0"/>
            </a:endParaRPr>
          </a:p>
        </p:txBody>
      </p:sp>
      <p:sp>
        <p:nvSpPr>
          <p:cNvPr id="5" name="TextBox 4"/>
          <p:cNvSpPr txBox="1"/>
          <p:nvPr/>
        </p:nvSpPr>
        <p:spPr>
          <a:xfrm>
            <a:off x="6019800" y="4191001"/>
            <a:ext cx="3352800" cy="461665"/>
          </a:xfrm>
          <a:prstGeom prst="rect">
            <a:avLst/>
          </a:prstGeom>
          <a:noFill/>
        </p:spPr>
        <p:txBody>
          <a:bodyPr wrap="square" rtlCol="0">
            <a:spAutoFit/>
          </a:bodyPr>
          <a:lstStyle/>
          <a:p>
            <a:pPr algn="ctr"/>
            <a:r>
              <a:rPr lang="en-US" sz="2400" dirty="0">
                <a:solidFill>
                  <a:schemeClr val="tx1">
                    <a:lumMod val="95000"/>
                  </a:schemeClr>
                </a:solidFill>
              </a:rPr>
              <a:t>Zephaniah 1:7a</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764</TotalTime>
  <Words>844</Words>
  <Application>Microsoft Office PowerPoint</Application>
  <PresentationFormat>Widescreen</PresentationFormat>
  <Paragraphs>75</Paragraphs>
  <Slides>26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Twenty-Fifth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110</cp:revision>
  <dcterms:created xsi:type="dcterms:W3CDTF">2016-08-31T16:46:43Z</dcterms:created>
  <dcterms:modified xsi:type="dcterms:W3CDTF">2022-10-05T14:43:22Z</dcterms:modified>
</cp:coreProperties>
</file>