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2"/>
  </p:notesMasterIdLst>
  <p:sldIdLst>
    <p:sldId id="256" r:id="rId2"/>
    <p:sldId id="282" r:id="rId3"/>
    <p:sldId id="382" r:id="rId4"/>
    <p:sldId id="383" r:id="rId5"/>
    <p:sldId id="384" r:id="rId6"/>
    <p:sldId id="385" r:id="rId7"/>
    <p:sldId id="386" r:id="rId8"/>
    <p:sldId id="387" r:id="rId9"/>
    <p:sldId id="388" r:id="rId10"/>
    <p:sldId id="389" r:id="rId11"/>
    <p:sldId id="390" r:id="rId12"/>
    <p:sldId id="391" r:id="rId13"/>
    <p:sldId id="392" r:id="rId14"/>
    <p:sldId id="399" r:id="rId15"/>
    <p:sldId id="400" r:id="rId16"/>
    <p:sldId id="401" r:id="rId17"/>
    <p:sldId id="402" r:id="rId18"/>
    <p:sldId id="403" r:id="rId19"/>
    <p:sldId id="409"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7960"/>
    <a:srgbClr val="17171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5" d="100"/>
          <a:sy n="75" d="100"/>
        </p:scale>
        <p:origin x="158"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4191438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9</a:t>
            </a:fld>
            <a:endParaRPr lang="en-US"/>
          </a:p>
        </p:txBody>
      </p:sp>
    </p:spTree>
    <p:extLst>
      <p:ext uri="{BB962C8B-B14F-4D97-AF65-F5344CB8AC3E}">
        <p14:creationId xmlns:p14="http://schemas.microsoft.com/office/powerpoint/2010/main" val="233197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600201"/>
            <a:ext cx="8839200" cy="1470025"/>
          </a:xfrm>
        </p:spPr>
        <p:txBody>
          <a:bodyPr>
            <a:noAutofit/>
          </a:bodyPr>
          <a:lstStyle/>
          <a:p>
            <a:r>
              <a:rPr lang="en-US" sz="7200" dirty="0"/>
              <a:t>Twenty-Fourth Sunday after Pentecost</a:t>
            </a:r>
          </a:p>
        </p:txBody>
      </p:sp>
      <p:sp>
        <p:nvSpPr>
          <p:cNvPr id="3" name="Subtitle 2"/>
          <p:cNvSpPr>
            <a:spLocks noGrp="1"/>
          </p:cNvSpPr>
          <p:nvPr>
            <p:ph type="subTitle" idx="1"/>
          </p:nvPr>
        </p:nvSpPr>
        <p:spPr>
          <a:xfrm>
            <a:off x="2819400" y="35814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6027003"/>
            <a:ext cx="12192000" cy="830997"/>
          </a:xfrm>
          <a:prstGeom prst="rect">
            <a:avLst/>
          </a:prstGeom>
          <a:solidFill>
            <a:srgbClr val="9B7960">
              <a:alpha val="70000"/>
            </a:srgbClr>
          </a:solidFill>
        </p:spPr>
        <p:txBody>
          <a:bodyPr wrap="square">
            <a:spAutoFit/>
          </a:bodyPr>
          <a:lstStyle/>
          <a:p>
            <a:pPr algn="ctr"/>
            <a:r>
              <a:rPr lang="en-US" sz="2400" dirty="0"/>
              <a:t>Joshua 24:1-3a, 14-25 and Psalm 78:1-7  •  Wisdom of Solomon 6:12-16 or Amos 5:18-24 and Wisdom of Solomon 6:17-20 or Psalm 70  •  1 Thessalonians 4:13-18 • Matthew 25:1-13</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752600"/>
            <a:ext cx="8077200" cy="2308324"/>
          </a:xfrm>
          <a:prstGeom prst="rect">
            <a:avLst/>
          </a:prstGeom>
        </p:spPr>
        <p:txBody>
          <a:bodyPr wrap="square">
            <a:spAutoFit/>
          </a:bodyPr>
          <a:lstStyle/>
          <a:p>
            <a:r>
              <a:rPr lang="en-US" sz="3600" dirty="0"/>
              <a:t>Then we … will be caught up in the clouds together with them to meet the Lord in the air; and so we will be with the Lord forever.</a:t>
            </a:r>
          </a:p>
        </p:txBody>
      </p:sp>
      <p:sp>
        <p:nvSpPr>
          <p:cNvPr id="5" name="TextBox 4"/>
          <p:cNvSpPr txBox="1"/>
          <p:nvPr/>
        </p:nvSpPr>
        <p:spPr>
          <a:xfrm>
            <a:off x="5791200" y="4953001"/>
            <a:ext cx="3352800" cy="461665"/>
          </a:xfrm>
          <a:prstGeom prst="rect">
            <a:avLst/>
          </a:prstGeom>
          <a:noFill/>
        </p:spPr>
        <p:txBody>
          <a:bodyPr wrap="square" rtlCol="0">
            <a:spAutoFit/>
          </a:bodyPr>
          <a:lstStyle/>
          <a:p>
            <a:pPr algn="ctr"/>
            <a:r>
              <a:rPr lang="en-US" sz="2400" dirty="0">
                <a:solidFill>
                  <a:schemeClr val="tx1">
                    <a:lumMod val="95000"/>
                  </a:schemeClr>
                </a:solidFill>
              </a:rPr>
              <a:t>1 Thessalonians 4:17ac</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181601"/>
            <a:ext cx="1600200" cy="1354217"/>
          </a:xfrm>
          <a:prstGeom prst="rect">
            <a:avLst/>
          </a:prstGeom>
          <a:noFill/>
        </p:spPr>
        <p:txBody>
          <a:bodyPr wrap="square" rtlCol="0">
            <a:spAutoFit/>
          </a:bodyPr>
          <a:lstStyle/>
          <a:p>
            <a:pPr algn="ctr"/>
            <a:r>
              <a:rPr lang="en-US" sz="1600" dirty="0">
                <a:solidFill>
                  <a:schemeClr val="tx1">
                    <a:lumMod val="95000"/>
                  </a:schemeClr>
                </a:solidFill>
              </a:rPr>
              <a:t>Meeting God</a:t>
            </a:r>
          </a:p>
          <a:p>
            <a:pPr algn="ctr"/>
            <a:endParaRPr lang="en-US" sz="1600" dirty="0">
              <a:solidFill>
                <a:schemeClr val="tx1">
                  <a:lumMod val="95000"/>
                </a:schemeClr>
              </a:solidFill>
            </a:endParaRPr>
          </a:p>
          <a:p>
            <a:pPr algn="ctr"/>
            <a:r>
              <a:rPr lang="en-US" sz="1600" dirty="0">
                <a:solidFill>
                  <a:schemeClr val="tx1">
                    <a:lumMod val="95000"/>
                  </a:schemeClr>
                </a:solidFill>
              </a:rPr>
              <a:t>Mural in Dome of Cathedral</a:t>
            </a:r>
          </a:p>
          <a:p>
            <a:pPr algn="ctr"/>
            <a:r>
              <a:rPr lang="en-US" sz="1600" dirty="0">
                <a:solidFill>
                  <a:schemeClr val="tx1">
                    <a:lumMod val="95000"/>
                  </a:schemeClr>
                </a:solidFill>
              </a:rPr>
              <a:t>Dakar, Senegal</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67200" y="152400"/>
            <a:ext cx="5638800" cy="6510326"/>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 the kingdom of heaven will be like this. Ten bridesmaids took their lamps and went to meet the bridegroom.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25:1</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Ten Bridesmaids  -- JESUS MAFA, Cameroon</a:t>
            </a:r>
          </a:p>
        </p:txBody>
      </p:sp>
      <p:pic>
        <p:nvPicPr>
          <p:cNvPr id="2" name="Picture 1"/>
          <p:cNvPicPr>
            <a:picLocks noChangeAspect="1"/>
          </p:cNvPicPr>
          <p:nvPr/>
        </p:nvPicPr>
        <p:blipFill>
          <a:blip r:embed="rId2"/>
          <a:stretch>
            <a:fillRect/>
          </a:stretch>
        </p:blipFill>
        <p:spPr>
          <a:xfrm>
            <a:off x="1680412" y="76200"/>
            <a:ext cx="8987588" cy="609872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010400" cy="1200329"/>
          </a:xfrm>
          <a:prstGeom prst="rect">
            <a:avLst/>
          </a:prstGeom>
        </p:spPr>
        <p:txBody>
          <a:bodyPr wrap="square">
            <a:spAutoFit/>
          </a:bodyPr>
          <a:lstStyle/>
          <a:p>
            <a:r>
              <a:rPr lang="en-US" sz="3600" dirty="0"/>
              <a:t>As the bridegroom was delayed, all of them became drowsy and slept.</a:t>
            </a:r>
            <a:endParaRPr lang="en-US" sz="3600" dirty="0">
              <a:cs typeface="Arial" pitchFamily="34" charset="0"/>
            </a:endParaRPr>
          </a:p>
        </p:txBody>
      </p:sp>
      <p:sp>
        <p:nvSpPr>
          <p:cNvPr id="5" name="TextBox 4"/>
          <p:cNvSpPr txBox="1"/>
          <p:nvPr/>
        </p:nvSpPr>
        <p:spPr>
          <a:xfrm>
            <a:off x="57912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25:5</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Bridesmaids Sleeping  --  Stained Glass, Church of St. Giles, Oxford, England </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01051" y="533400"/>
            <a:ext cx="7092292" cy="54102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But at midnight there was a shout, 'Look! Here is the bridegroom! Come out to meet him.'</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25:6</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The Bridesmaids  --  James </a:t>
            </a:r>
            <a:r>
              <a:rPr lang="en-US" sz="1600" dirty="0" err="1">
                <a:solidFill>
                  <a:schemeClr val="tx1">
                    <a:lumMod val="95000"/>
                  </a:schemeClr>
                </a:solidFill>
              </a:rPr>
              <a:t>Tissot</a:t>
            </a:r>
            <a:r>
              <a:rPr lang="en-US" sz="1600" dirty="0">
                <a:solidFill>
                  <a:schemeClr val="tx1">
                    <a:lumMod val="95000"/>
                  </a:schemeClr>
                </a:solidFill>
              </a:rPr>
              <a:t>, Brooklyn Museum, New York, NY</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43173" y="609600"/>
            <a:ext cx="8203731" cy="51816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055674"/>
            <a:ext cx="7086600" cy="1754326"/>
          </a:xfrm>
          <a:prstGeom prst="rect">
            <a:avLst/>
          </a:prstGeom>
        </p:spPr>
        <p:txBody>
          <a:bodyPr wrap="square">
            <a:spAutoFit/>
          </a:bodyPr>
          <a:lstStyle/>
          <a:p>
            <a:r>
              <a:rPr lang="en-US" sz="3600" dirty="0"/>
              <a:t>Keep awake therefore, for you know neither the day nor the hour."</a:t>
            </a:r>
          </a:p>
          <a:p>
            <a:endParaRPr lang="en-US" sz="3600" dirty="0">
              <a:cs typeface="Arial" pitchFamily="34" charset="0"/>
            </a:endParaRPr>
          </a:p>
        </p:txBody>
      </p:sp>
      <p:sp>
        <p:nvSpPr>
          <p:cNvPr id="5" name="TextBox 4"/>
          <p:cNvSpPr txBox="1"/>
          <p:nvPr/>
        </p:nvSpPr>
        <p:spPr>
          <a:xfrm>
            <a:off x="60960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Matthew 25:13</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367046"/>
            <a:ext cx="8991600" cy="338554"/>
          </a:xfrm>
          <a:prstGeom prst="rect">
            <a:avLst/>
          </a:prstGeom>
          <a:noFill/>
        </p:spPr>
        <p:txBody>
          <a:bodyPr wrap="square" rtlCol="0">
            <a:spAutoFit/>
          </a:bodyPr>
          <a:lstStyle/>
          <a:p>
            <a:pPr algn="ctr"/>
            <a:r>
              <a:rPr lang="en-US" sz="1600" dirty="0">
                <a:solidFill>
                  <a:schemeClr val="tx1">
                    <a:lumMod val="95000"/>
                  </a:schemeClr>
                </a:solidFill>
              </a:rPr>
              <a:t>Lunchtime Rest  --  William H. Johnson, Smithsonian Museum of American Art, Washington, DC</a:t>
            </a:r>
          </a:p>
        </p:txBody>
      </p:sp>
      <p:pic>
        <p:nvPicPr>
          <p:cNvPr id="3" name="Picture 2">
            <a:extLst>
              <a:ext uri="{FF2B5EF4-FFF2-40B4-BE49-F238E27FC236}">
                <a16:creationId xmlns:a16="http://schemas.microsoft.com/office/drawing/2014/main" id="{0DA97762-B7C9-4B63-9B52-0DB18973CA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1"/>
            <a:ext cx="8382000" cy="6250983"/>
          </a:xfrm>
          <a:prstGeom prst="rect">
            <a:avLst/>
          </a:prstGeom>
        </p:spPr>
      </p:pic>
    </p:spTree>
    <p:extLst>
      <p:ext uri="{BB962C8B-B14F-4D97-AF65-F5344CB8AC3E}">
        <p14:creationId xmlns:p14="http://schemas.microsoft.com/office/powerpoint/2010/main" val="1238623853"/>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Joshua made a covenant with the people that day, and made statutes and ordinances for them …</a:t>
            </a:r>
            <a:endParaRPr lang="en-US" sz="3600" dirty="0">
              <a:cs typeface="Arial" pitchFamily="34" charset="0"/>
            </a:endParaRPr>
          </a:p>
        </p:txBody>
      </p:sp>
      <p:sp>
        <p:nvSpPr>
          <p:cNvPr id="4" name="TextBox 3"/>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Joshua 24:25ab</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https://commons.wikimedia.org/wiki/File:Speculum_Ark_of_the_Covenant.jpg</a:t>
            </a:r>
          </a:p>
          <a:p>
            <a:pPr>
              <a:buNone/>
            </a:pPr>
            <a:r>
              <a:rPr lang="en-US" sz="1600" dirty="0"/>
              <a:t>https://commons.wikimedia.org/wiki/File:Korean_Central_Presbyterian_Church.jpg</a:t>
            </a:r>
          </a:p>
          <a:p>
            <a:pPr>
              <a:buNone/>
            </a:pPr>
            <a:r>
              <a:rPr lang="en-US" sz="1600" dirty="0"/>
              <a:t>Kelly Latimore Icons, https://kellylatimoreicons.com/</a:t>
            </a:r>
          </a:p>
          <a:p>
            <a:pPr>
              <a:buNone/>
            </a:pPr>
            <a:r>
              <a:rPr lang="en-US" sz="1600" dirty="0"/>
              <a:t>Estate of Frank Wesley, http://www.frankwesleyart.com/main_page.htm</a:t>
            </a:r>
          </a:p>
          <a:p>
            <a:pPr>
              <a:buNone/>
            </a:pPr>
            <a:r>
              <a:rPr lang="en-US" sz="1600" dirty="0"/>
              <a:t>https://www.flickr.com/photos/carsten_tb/22260925034/ - Carsten ten Brink</a:t>
            </a:r>
          </a:p>
          <a:p>
            <a:pPr>
              <a:buNone/>
            </a:pPr>
            <a:r>
              <a:rPr lang="en-US" sz="1600" dirty="0"/>
              <a:t>http://diglib.library.vanderbilt.edu/act-imagelink.pl?RC=48394</a:t>
            </a:r>
          </a:p>
          <a:p>
            <a:pPr>
              <a:buNone/>
            </a:pPr>
            <a:r>
              <a:rPr lang="en-US" sz="1600" dirty="0"/>
              <a:t>https://www.flickr.com/photos/paullew/6317715388/ - Fr Lawrence Lew, O.P.</a:t>
            </a:r>
          </a:p>
          <a:p>
            <a:pPr>
              <a:buNone/>
            </a:pPr>
            <a:r>
              <a:rPr lang="en-US" sz="1600" dirty="0"/>
              <a:t>https://commons.wikimedia.org/wiki/File:Brooklyn_Museum_-_The_Foolish_Virgins_(Les_vierges_folles)_-_James_Tissot_(cropped).jpg</a:t>
            </a:r>
          </a:p>
          <a:p>
            <a:pPr>
              <a:buNone/>
            </a:pPr>
            <a:r>
              <a:rPr lang="en-US" sz="1600" dirty="0"/>
              <a:t>https://www.flickr.com/photos/americanartmuseum/3662422645/</a:t>
            </a:r>
          </a:p>
          <a:p>
            <a:pPr>
              <a:buNone/>
            </a:pPr>
            <a:endParaRPr lang="en-US" sz="1600" dirty="0"/>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4858942"/>
            <a:ext cx="2667000" cy="1846659"/>
          </a:xfrm>
          <a:prstGeom prst="rect">
            <a:avLst/>
          </a:prstGeom>
          <a:noFill/>
        </p:spPr>
        <p:txBody>
          <a:bodyPr wrap="square" rtlCol="0">
            <a:spAutoFit/>
          </a:bodyPr>
          <a:lstStyle/>
          <a:p>
            <a:pPr algn="ctr"/>
            <a:r>
              <a:rPr lang="en-US" sz="1600" dirty="0">
                <a:solidFill>
                  <a:schemeClr val="tx1">
                    <a:lumMod val="95000"/>
                  </a:schemeClr>
                </a:solidFill>
              </a:rPr>
              <a:t>Budding Growth from the Ark of the Covenant</a:t>
            </a:r>
          </a:p>
          <a:p>
            <a:pPr algn="ctr"/>
            <a:endParaRPr lang="en-US" sz="1600" dirty="0">
              <a:solidFill>
                <a:schemeClr val="tx1">
                  <a:lumMod val="95000"/>
                </a:schemeClr>
              </a:solidFill>
            </a:endParaRPr>
          </a:p>
          <a:p>
            <a:pPr algn="ctr"/>
            <a:r>
              <a:rPr lang="en-US" sz="1600" dirty="0">
                <a:solidFill>
                  <a:schemeClr val="tx1">
                    <a:lumMod val="95000"/>
                  </a:schemeClr>
                </a:solidFill>
              </a:rPr>
              <a:t>Museum </a:t>
            </a:r>
            <a:r>
              <a:rPr lang="en-US" sz="1600" dirty="0" err="1">
                <a:solidFill>
                  <a:schemeClr val="tx1">
                    <a:lumMod val="95000"/>
                  </a:schemeClr>
                </a:solidFill>
              </a:rPr>
              <a:t>Meermanno</a:t>
            </a:r>
            <a:r>
              <a:rPr lang="en-US" sz="1600" dirty="0">
                <a:solidFill>
                  <a:schemeClr val="tx1">
                    <a:lumMod val="95000"/>
                  </a:schemeClr>
                </a:solidFill>
              </a:rPr>
              <a:t> </a:t>
            </a:r>
            <a:r>
              <a:rPr lang="en-US" sz="1600" dirty="0" err="1">
                <a:solidFill>
                  <a:schemeClr val="tx1">
                    <a:lumMod val="95000"/>
                  </a:schemeClr>
                </a:solidFill>
              </a:rPr>
              <a:t>Westreenianum</a:t>
            </a:r>
            <a:endParaRPr lang="en-US" sz="1600" dirty="0">
              <a:solidFill>
                <a:schemeClr val="tx1">
                  <a:lumMod val="95000"/>
                </a:schemeClr>
              </a:solidFill>
            </a:endParaRPr>
          </a:p>
          <a:p>
            <a:pPr algn="ctr"/>
            <a:r>
              <a:rPr lang="en-US" sz="1600" dirty="0">
                <a:solidFill>
                  <a:schemeClr val="tx1">
                    <a:lumMod val="95000"/>
                  </a:schemeClr>
                </a:solidFill>
              </a:rPr>
              <a:t>The Hague,</a:t>
            </a:r>
          </a:p>
          <a:p>
            <a:pPr algn="ctr"/>
            <a:r>
              <a:rPr lang="en-US" sz="1600" dirty="0">
                <a:solidFill>
                  <a:schemeClr val="tx1">
                    <a:lumMod val="95000"/>
                  </a:schemeClr>
                </a:solidFill>
              </a:rPr>
              <a:t>Netherlands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1600" y="76201"/>
            <a:ext cx="4876800" cy="6681131"/>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81200"/>
            <a:ext cx="7239000" cy="2308324"/>
          </a:xfrm>
          <a:prstGeom prst="rect">
            <a:avLst/>
          </a:prstGeom>
        </p:spPr>
        <p:txBody>
          <a:bodyPr wrap="square">
            <a:spAutoFit/>
          </a:bodyPr>
          <a:lstStyle/>
          <a:p>
            <a:r>
              <a:rPr lang="en-US" sz="3600" dirty="0"/>
              <a:t>We will tell to the coming generation the glorious deeds of the LORD … </a:t>
            </a:r>
          </a:p>
          <a:p>
            <a:r>
              <a:rPr lang="en-US" sz="3600" dirty="0"/>
              <a:t>so that they should set their hope in God …</a:t>
            </a:r>
            <a:endParaRPr lang="en-US" sz="3600" dirty="0">
              <a:cs typeface="Arial" pitchFamily="34" charset="0"/>
            </a:endParaRPr>
          </a:p>
        </p:txBody>
      </p:sp>
      <p:sp>
        <p:nvSpPr>
          <p:cNvPr id="5" name="TextBox 4"/>
          <p:cNvSpPr txBox="1"/>
          <p:nvPr/>
        </p:nvSpPr>
        <p:spPr>
          <a:xfrm>
            <a:off x="5867400" y="4800601"/>
            <a:ext cx="3352800" cy="461665"/>
          </a:xfrm>
          <a:prstGeom prst="rect">
            <a:avLst/>
          </a:prstGeom>
          <a:noFill/>
        </p:spPr>
        <p:txBody>
          <a:bodyPr wrap="square" rtlCol="0">
            <a:spAutoFit/>
          </a:bodyPr>
          <a:lstStyle/>
          <a:p>
            <a:pPr algn="ctr"/>
            <a:r>
              <a:rPr lang="en-US" sz="2400" dirty="0">
                <a:solidFill>
                  <a:schemeClr val="tx1">
                    <a:lumMod val="95000"/>
                  </a:schemeClr>
                </a:solidFill>
              </a:rPr>
              <a:t>Psalm 78:4b, 7a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Sunday School  --  Korean Central Presbyterian Church, Centreville, VA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81200" y="122382"/>
            <a:ext cx="8227818" cy="6126018"/>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1754326"/>
          </a:xfrm>
          <a:prstGeom prst="rect">
            <a:avLst/>
          </a:prstGeom>
        </p:spPr>
        <p:txBody>
          <a:bodyPr wrap="square">
            <a:spAutoFit/>
          </a:bodyPr>
          <a:lstStyle/>
          <a:p>
            <a:r>
              <a:rPr lang="en-US" sz="3600" dirty="0"/>
              <a:t>But let justice roll down like waters, and righteousness like an </a:t>
            </a:r>
            <a:r>
              <a:rPr lang="en-US" sz="3600" dirty="0" err="1"/>
              <a:t>everflowing</a:t>
            </a:r>
            <a:r>
              <a:rPr lang="en-US" sz="3600" dirty="0"/>
              <a:t> stream.</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Amos 5:24</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5715000"/>
            <a:ext cx="1524000" cy="954107"/>
          </a:xfrm>
          <a:prstGeom prst="rect">
            <a:avLst/>
          </a:prstGeom>
          <a:noFill/>
        </p:spPr>
        <p:txBody>
          <a:bodyPr wrap="square" rtlCol="0">
            <a:spAutoFit/>
          </a:bodyPr>
          <a:lstStyle/>
          <a:p>
            <a:pPr algn="ctr"/>
            <a:r>
              <a:rPr lang="en-US" sz="1400" dirty="0">
                <a:solidFill>
                  <a:schemeClr val="tx1">
                    <a:lumMod val="95000"/>
                  </a:schemeClr>
                </a:solidFill>
              </a:rPr>
              <a:t>Frederick Douglass</a:t>
            </a:r>
          </a:p>
          <a:p>
            <a:pPr algn="ctr"/>
            <a:endParaRPr lang="en-US" sz="1400" dirty="0">
              <a:solidFill>
                <a:schemeClr val="tx1">
                  <a:lumMod val="95000"/>
                </a:schemeClr>
              </a:solidFill>
            </a:endParaRPr>
          </a:p>
          <a:p>
            <a:pPr algn="ctr"/>
            <a:r>
              <a:rPr lang="en-US" sz="1400" dirty="0">
                <a:solidFill>
                  <a:schemeClr val="tx1">
                    <a:lumMod val="95000"/>
                  </a:schemeClr>
                </a:solidFill>
              </a:rPr>
              <a:t>Kelly Latimore</a:t>
            </a:r>
          </a:p>
        </p:txBody>
      </p:sp>
      <p:pic>
        <p:nvPicPr>
          <p:cNvPr id="5" name="Picture 4">
            <a:extLst>
              <a:ext uri="{FF2B5EF4-FFF2-40B4-BE49-F238E27FC236}">
                <a16:creationId xmlns:a16="http://schemas.microsoft.com/office/drawing/2014/main" id="{B0033B5D-46A9-1515-705F-A2793DE4CA2A}"/>
              </a:ext>
            </a:extLst>
          </p:cNvPr>
          <p:cNvPicPr>
            <a:picLocks noChangeAspect="1"/>
          </p:cNvPicPr>
          <p:nvPr/>
        </p:nvPicPr>
        <p:blipFill>
          <a:blip r:embed="rId2"/>
          <a:stretch>
            <a:fillRect/>
          </a:stretch>
        </p:blipFill>
        <p:spPr>
          <a:xfrm>
            <a:off x="4116175" y="0"/>
            <a:ext cx="4951625"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But I am poor and needy; hasten to me, O God!  You are my help and my deliverer; O LORD, do not delay!</a:t>
            </a:r>
            <a:endParaRPr lang="en-US" sz="3600" dirty="0">
              <a:cs typeface="Arial" pitchFamily="34" charset="0"/>
            </a:endParaRPr>
          </a:p>
        </p:txBody>
      </p:sp>
      <p:sp>
        <p:nvSpPr>
          <p:cNvPr id="5" name="TextBox 4"/>
          <p:cNvSpPr txBox="1"/>
          <p:nvPr/>
        </p:nvSpPr>
        <p:spPr>
          <a:xfrm>
            <a:off x="59436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70:5</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48632" y="5715000"/>
            <a:ext cx="1828800" cy="738664"/>
          </a:xfrm>
          <a:prstGeom prst="rect">
            <a:avLst/>
          </a:prstGeom>
          <a:noFill/>
        </p:spPr>
        <p:txBody>
          <a:bodyPr wrap="square" rtlCol="0">
            <a:spAutoFit/>
          </a:bodyPr>
          <a:lstStyle/>
          <a:p>
            <a:pPr algn="ctr"/>
            <a:r>
              <a:rPr lang="en-US" sz="1400" dirty="0">
                <a:solidFill>
                  <a:schemeClr val="tx1">
                    <a:lumMod val="95000"/>
                  </a:schemeClr>
                </a:solidFill>
              </a:rPr>
              <a:t>Blessed are the Poor</a:t>
            </a:r>
          </a:p>
          <a:p>
            <a:pPr algn="ctr"/>
            <a:endParaRPr lang="en-US" sz="1400" dirty="0">
              <a:solidFill>
                <a:schemeClr val="tx1">
                  <a:lumMod val="95000"/>
                </a:schemeClr>
              </a:solidFill>
            </a:endParaRPr>
          </a:p>
          <a:p>
            <a:pPr algn="ctr"/>
            <a:r>
              <a:rPr lang="en-US" sz="1400" dirty="0">
                <a:solidFill>
                  <a:schemeClr val="tx1">
                    <a:lumMod val="95000"/>
                  </a:schemeClr>
                </a:solidFill>
              </a:rPr>
              <a:t>Frank Wesley</a:t>
            </a:r>
          </a:p>
        </p:txBody>
      </p:sp>
      <p:pic>
        <p:nvPicPr>
          <p:cNvPr id="5" name="Picture 4">
            <a:extLst>
              <a:ext uri="{FF2B5EF4-FFF2-40B4-BE49-F238E27FC236}">
                <a16:creationId xmlns:a16="http://schemas.microsoft.com/office/drawing/2014/main" id="{7B3E5ED5-0857-763F-BE2B-EF01B82C5D50}"/>
              </a:ext>
            </a:extLst>
          </p:cNvPr>
          <p:cNvPicPr>
            <a:picLocks noChangeAspect="1"/>
          </p:cNvPicPr>
          <p:nvPr/>
        </p:nvPicPr>
        <p:blipFill rotWithShape="1">
          <a:blip r:embed="rId3"/>
          <a:srcRect b="23333"/>
          <a:stretch/>
        </p:blipFill>
        <p:spPr>
          <a:xfrm>
            <a:off x="4202832" y="0"/>
            <a:ext cx="4941168" cy="686143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1369</TotalTime>
  <Words>608</Words>
  <Application>Microsoft Office PowerPoint</Application>
  <PresentationFormat>Widescreen</PresentationFormat>
  <Paragraphs>60</Paragraphs>
  <Slides>20</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First Sunday after Christmas Day Year A</vt:lpstr>
      <vt:lpstr>Twenty-Fourth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80</cp:revision>
  <dcterms:created xsi:type="dcterms:W3CDTF">2016-08-31T16:46:43Z</dcterms:created>
  <dcterms:modified xsi:type="dcterms:W3CDTF">2022-10-04T18:30:52Z</dcterms:modified>
</cp:coreProperties>
</file>