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824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6" autoAdjust="0"/>
    <p:restoredTop sz="94660"/>
  </p:normalViewPr>
  <p:slideViewPr>
    <p:cSldViewPr>
      <p:cViewPr varScale="1">
        <p:scale>
          <a:sx n="79" d="100"/>
          <a:sy n="79" d="100"/>
        </p:scale>
        <p:origin x="734" y="115"/>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8000" dirty="0"/>
              <a:t>Twentieth Sunday after Pentecost</a:t>
            </a:r>
          </a:p>
        </p:txBody>
      </p:sp>
      <p:sp>
        <p:nvSpPr>
          <p:cNvPr id="3" name="Subtitle 2"/>
          <p:cNvSpPr>
            <a:spLocks noGrp="1"/>
          </p:cNvSpPr>
          <p:nvPr>
            <p:ph type="subTitle" idx="1"/>
          </p:nvPr>
        </p:nvSpPr>
        <p:spPr>
          <a:xfrm>
            <a:off x="2819400" y="36576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867400"/>
            <a:ext cx="9144000" cy="990600"/>
          </a:xfrm>
          <a:prstGeom prst="rect">
            <a:avLst/>
          </a:prstGeom>
          <a:solidFill>
            <a:srgbClr val="AB824D">
              <a:alpha val="80000"/>
            </a:srgbClr>
          </a:solidFill>
        </p:spPr>
        <p:txBody>
          <a:bodyPr wrap="square">
            <a:spAutoFit/>
          </a:bodyPr>
          <a:lstStyle/>
          <a:p>
            <a:pPr algn="ctr"/>
            <a:r>
              <a:rPr lang="en-US" sz="2800" dirty="0"/>
              <a:t>Exodus 32:1-14 and Psalm 106:1-6, 19-23  •  Isaiah 25:1-9 and Psalm 23  •  Philippians 4:1-9  •  Matthew 22:1-14</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7467600" cy="2308324"/>
          </a:xfrm>
          <a:prstGeom prst="rect">
            <a:avLst/>
          </a:prstGeom>
        </p:spPr>
        <p:txBody>
          <a:bodyPr wrap="square">
            <a:spAutoFit/>
          </a:bodyPr>
          <a:lstStyle/>
          <a:p>
            <a:r>
              <a:rPr lang="en-US" sz="3600" dirty="0"/>
              <a:t>He makes me lie down in green pastures; he leads me beside still waters;</a:t>
            </a:r>
          </a:p>
          <a:p>
            <a:endParaRPr lang="en-US" sz="3600" dirty="0">
              <a:cs typeface="Arial" pitchFamily="34" charset="0"/>
            </a:endParaRPr>
          </a:p>
        </p:txBody>
      </p:sp>
      <p:sp>
        <p:nvSpPr>
          <p:cNvPr id="5" name="TextBox 4"/>
          <p:cNvSpPr txBox="1"/>
          <p:nvPr/>
        </p:nvSpPr>
        <p:spPr>
          <a:xfrm>
            <a:off x="6096000" y="4583669"/>
            <a:ext cx="3352800" cy="461665"/>
          </a:xfrm>
          <a:prstGeom prst="rect">
            <a:avLst/>
          </a:prstGeom>
          <a:noFill/>
        </p:spPr>
        <p:txBody>
          <a:bodyPr wrap="square" rtlCol="0">
            <a:spAutoFit/>
          </a:bodyPr>
          <a:lstStyle/>
          <a:p>
            <a:pPr algn="ctr"/>
            <a:r>
              <a:rPr lang="en-US" sz="2400" dirty="0">
                <a:solidFill>
                  <a:schemeClr val="tx1">
                    <a:lumMod val="95000"/>
                  </a:schemeClr>
                </a:solidFill>
              </a:rPr>
              <a:t>Psalm 23:2</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The Good Shepherd  --  JESUS MAFA, Cameroon</a:t>
            </a:r>
          </a:p>
        </p:txBody>
      </p:sp>
      <p:pic>
        <p:nvPicPr>
          <p:cNvPr id="2" name="Picture 1">
            <a:extLst>
              <a:ext uri="{FF2B5EF4-FFF2-40B4-BE49-F238E27FC236}">
                <a16:creationId xmlns:a16="http://schemas.microsoft.com/office/drawing/2014/main" id="{DE8C6942-D5EB-43CC-BE52-76B4F26515E8}"/>
              </a:ext>
            </a:extLst>
          </p:cNvPr>
          <p:cNvPicPr>
            <a:picLocks noChangeAspect="1"/>
          </p:cNvPicPr>
          <p:nvPr/>
        </p:nvPicPr>
        <p:blipFill>
          <a:blip r:embed="rId2"/>
          <a:stretch>
            <a:fillRect/>
          </a:stretch>
        </p:blipFill>
        <p:spPr>
          <a:xfrm>
            <a:off x="1752600" y="228601"/>
            <a:ext cx="8763000" cy="5846173"/>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965503"/>
            <a:ext cx="5486400" cy="2308324"/>
          </a:xfrm>
          <a:prstGeom prst="rect">
            <a:avLst/>
          </a:prstGeom>
        </p:spPr>
        <p:txBody>
          <a:bodyPr wrap="square">
            <a:spAutoFit/>
          </a:bodyPr>
          <a:lstStyle/>
          <a:p>
            <a:r>
              <a:rPr lang="en-US" sz="3600" dirty="0"/>
              <a:t>He restores my soul. </a:t>
            </a:r>
          </a:p>
          <a:p>
            <a:r>
              <a:rPr lang="en-US" sz="3600" dirty="0"/>
              <a:t>He leads me in right paths for his name's sake.</a:t>
            </a:r>
          </a:p>
          <a:p>
            <a:endParaRPr lang="en-US" sz="3600" dirty="0">
              <a:cs typeface="Arial" pitchFamily="34" charset="0"/>
            </a:endParaRP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Psalm 23:3</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5135940"/>
            <a:ext cx="2057400" cy="1569660"/>
          </a:xfrm>
          <a:prstGeom prst="rect">
            <a:avLst/>
          </a:prstGeom>
          <a:noFill/>
        </p:spPr>
        <p:txBody>
          <a:bodyPr wrap="square" rtlCol="0">
            <a:spAutoFit/>
          </a:bodyPr>
          <a:lstStyle/>
          <a:p>
            <a:pPr algn="ctr"/>
            <a:r>
              <a:rPr lang="en-US" sz="1600" dirty="0">
                <a:solidFill>
                  <a:schemeClr val="tx1">
                    <a:lumMod val="95000"/>
                  </a:schemeClr>
                </a:solidFill>
              </a:rPr>
              <a:t>The Lord is My Shepherd</a:t>
            </a:r>
          </a:p>
          <a:p>
            <a:pPr algn="ctr"/>
            <a:endParaRPr lang="en-US" sz="1600" dirty="0">
              <a:solidFill>
                <a:schemeClr val="tx1">
                  <a:lumMod val="95000"/>
                </a:schemeClr>
              </a:solidFill>
            </a:endParaRPr>
          </a:p>
          <a:p>
            <a:pPr algn="ctr"/>
            <a:r>
              <a:rPr lang="en-US" sz="1600" dirty="0">
                <a:solidFill>
                  <a:schemeClr val="tx1">
                    <a:lumMod val="95000"/>
                  </a:schemeClr>
                </a:solidFill>
              </a:rPr>
              <a:t>Eastman Johnson, Smithsonian Museum of American Art, DC </a:t>
            </a:r>
          </a:p>
        </p:txBody>
      </p:sp>
      <p:pic>
        <p:nvPicPr>
          <p:cNvPr id="2" name="Picture 1">
            <a:extLst>
              <a:ext uri="{FF2B5EF4-FFF2-40B4-BE49-F238E27FC236}">
                <a16:creationId xmlns:a16="http://schemas.microsoft.com/office/drawing/2014/main" id="{D7A0CD53-6168-4EEF-9829-85CDE64253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0"/>
            <a:ext cx="5546408"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6858000" cy="2398931"/>
          </a:xfrm>
          <a:prstGeom prst="rect">
            <a:avLst/>
          </a:prstGeom>
        </p:spPr>
        <p:txBody>
          <a:bodyPr wrap="square">
            <a:spAutoFit/>
          </a:bodyPr>
          <a:lstStyle/>
          <a:p>
            <a:r>
              <a:rPr lang="en-US" sz="3600" dirty="0"/>
              <a:t>Even though I walk through the darkest valley, I fear no evil; for you are with me; your rod and your staff-- they comfort me.</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23:4</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Good Shepherd Church  --  Uwe </a:t>
            </a:r>
            <a:r>
              <a:rPr lang="en-US" sz="1600" dirty="0" err="1">
                <a:solidFill>
                  <a:schemeClr val="tx1">
                    <a:lumMod val="95000"/>
                  </a:schemeClr>
                </a:solidFill>
              </a:rPr>
              <a:t>Aranas</a:t>
            </a:r>
            <a:r>
              <a:rPr lang="en-US" sz="1600" dirty="0">
                <a:solidFill>
                  <a:schemeClr val="tx1">
                    <a:lumMod val="95000"/>
                  </a:schemeClr>
                </a:solidFill>
              </a:rPr>
              <a:t>, </a:t>
            </a:r>
            <a:r>
              <a:rPr lang="en-US" sz="1600" dirty="0" err="1">
                <a:solidFill>
                  <a:schemeClr val="tx1">
                    <a:lumMod val="95000"/>
                  </a:schemeClr>
                </a:solidFill>
              </a:rPr>
              <a:t>Menggatal</a:t>
            </a:r>
            <a:r>
              <a:rPr lang="en-US" sz="1600" dirty="0">
                <a:solidFill>
                  <a:schemeClr val="tx1">
                    <a:lumMod val="95000"/>
                  </a:schemeClr>
                </a:solidFill>
              </a:rPr>
              <a:t>, Malaysia</a:t>
            </a:r>
          </a:p>
        </p:txBody>
      </p:sp>
      <p:pic>
        <p:nvPicPr>
          <p:cNvPr id="2" name="Picture 1">
            <a:extLst>
              <a:ext uri="{FF2B5EF4-FFF2-40B4-BE49-F238E27FC236}">
                <a16:creationId xmlns:a16="http://schemas.microsoft.com/office/drawing/2014/main" id="{0A8C2A69-F9AD-401B-9E35-71BDFE7A16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76201"/>
            <a:ext cx="9144000" cy="6098977"/>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You prepare a table before me in the presence of my enemies; you anoint my head with oil; my cup overflows.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23:5</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6327" y="5427584"/>
            <a:ext cx="3276600" cy="1354217"/>
          </a:xfrm>
          <a:prstGeom prst="rect">
            <a:avLst/>
          </a:prstGeom>
          <a:noFill/>
        </p:spPr>
        <p:txBody>
          <a:bodyPr wrap="square" rtlCol="0">
            <a:spAutoFit/>
          </a:bodyPr>
          <a:lstStyle/>
          <a:p>
            <a:pPr algn="ctr"/>
            <a:r>
              <a:rPr lang="en-US" sz="1600" dirty="0">
                <a:solidFill>
                  <a:schemeClr val="tx1">
                    <a:lumMod val="95000"/>
                  </a:schemeClr>
                </a:solidFill>
              </a:rPr>
              <a:t>Armistice Day</a:t>
            </a:r>
          </a:p>
          <a:p>
            <a:pPr algn="ctr"/>
            <a:endParaRPr lang="en-US" sz="1600" dirty="0">
              <a:solidFill>
                <a:schemeClr val="tx1">
                  <a:lumMod val="95000"/>
                </a:schemeClr>
              </a:solidFill>
            </a:endParaRPr>
          </a:p>
          <a:p>
            <a:pPr algn="ctr"/>
            <a:r>
              <a:rPr lang="en-US" sz="1600" dirty="0">
                <a:solidFill>
                  <a:schemeClr val="tx1">
                    <a:lumMod val="95000"/>
                  </a:schemeClr>
                </a:solidFill>
              </a:rPr>
              <a:t>Frederick </a:t>
            </a:r>
            <a:r>
              <a:rPr lang="en-US" sz="1600" dirty="0" err="1">
                <a:solidFill>
                  <a:schemeClr val="tx1">
                    <a:lumMod val="95000"/>
                  </a:schemeClr>
                </a:solidFill>
              </a:rPr>
              <a:t>Etchells</a:t>
            </a:r>
            <a:endParaRPr lang="en-US" sz="1600" dirty="0">
              <a:solidFill>
                <a:schemeClr val="tx1">
                  <a:lumMod val="95000"/>
                </a:schemeClr>
              </a:solidFill>
            </a:endParaRPr>
          </a:p>
          <a:p>
            <a:pPr algn="ctr"/>
            <a:r>
              <a:rPr lang="en-US" sz="1600" dirty="0">
                <a:solidFill>
                  <a:schemeClr val="tx1">
                    <a:lumMod val="95000"/>
                  </a:schemeClr>
                </a:solidFill>
              </a:rPr>
              <a:t>Canadian War Museum</a:t>
            </a:r>
          </a:p>
          <a:p>
            <a:pPr algn="ctr"/>
            <a:r>
              <a:rPr lang="en-US" sz="1600" dirty="0">
                <a:solidFill>
                  <a:schemeClr val="tx1">
                    <a:lumMod val="95000"/>
                  </a:schemeClr>
                </a:solidFill>
              </a:rPr>
              <a:t>Ottawa, Canada</a:t>
            </a:r>
          </a:p>
        </p:txBody>
      </p:sp>
      <p:pic>
        <p:nvPicPr>
          <p:cNvPr id="2" name="Picture 1">
            <a:extLst>
              <a:ext uri="{FF2B5EF4-FFF2-40B4-BE49-F238E27FC236}">
                <a16:creationId xmlns:a16="http://schemas.microsoft.com/office/drawing/2014/main" id="{4F95D94B-F00D-4EB9-AC63-4A1FE37B48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2" y="15692"/>
            <a:ext cx="5410199" cy="6842309"/>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792070"/>
            <a:ext cx="6705600" cy="2856131"/>
          </a:xfrm>
          <a:prstGeom prst="rect">
            <a:avLst/>
          </a:prstGeom>
        </p:spPr>
        <p:txBody>
          <a:bodyPr wrap="square">
            <a:spAutoFit/>
          </a:bodyPr>
          <a:lstStyle/>
          <a:p>
            <a:r>
              <a:rPr lang="en-US" sz="3600" dirty="0"/>
              <a:t>Surely goodness and mercy shall follow me all the days of my life, </a:t>
            </a:r>
          </a:p>
          <a:p>
            <a:r>
              <a:rPr lang="en-US" sz="3600" dirty="0"/>
              <a:t>and I shall dwell in the house of the LORD my whole life long.</a:t>
            </a:r>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23:6</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351384"/>
            <a:ext cx="2438400" cy="1354217"/>
          </a:xfrm>
          <a:prstGeom prst="rect">
            <a:avLst/>
          </a:prstGeom>
          <a:noFill/>
        </p:spPr>
        <p:txBody>
          <a:bodyPr wrap="square" rtlCol="0">
            <a:spAutoFit/>
          </a:bodyPr>
          <a:lstStyle/>
          <a:p>
            <a:pPr algn="ctr"/>
            <a:r>
              <a:rPr lang="en-US" sz="1600" dirty="0">
                <a:solidFill>
                  <a:schemeClr val="tx1">
                    <a:lumMod val="95000"/>
                  </a:schemeClr>
                </a:solidFill>
              </a:rPr>
              <a:t>Praying Woman</a:t>
            </a:r>
          </a:p>
          <a:p>
            <a:pPr algn="ctr"/>
            <a:endParaRPr lang="en-US" sz="1600" dirty="0">
              <a:solidFill>
                <a:schemeClr val="tx1">
                  <a:lumMod val="95000"/>
                </a:schemeClr>
              </a:solidFill>
            </a:endParaRPr>
          </a:p>
          <a:p>
            <a:pPr algn="ctr"/>
            <a:r>
              <a:rPr lang="en-US" sz="1600" dirty="0">
                <a:solidFill>
                  <a:schemeClr val="tx1">
                    <a:lumMod val="95000"/>
                  </a:schemeClr>
                </a:solidFill>
              </a:rPr>
              <a:t>Artist unknown</a:t>
            </a:r>
          </a:p>
          <a:p>
            <a:pPr algn="ctr"/>
            <a:r>
              <a:rPr lang="en-US" sz="1600" dirty="0">
                <a:solidFill>
                  <a:schemeClr val="tx1">
                    <a:lumMod val="95000"/>
                  </a:schemeClr>
                </a:solidFill>
              </a:rPr>
              <a:t>National Museum</a:t>
            </a:r>
          </a:p>
          <a:p>
            <a:pPr algn="ctr"/>
            <a:r>
              <a:rPr lang="en-US" sz="1600" dirty="0">
                <a:solidFill>
                  <a:schemeClr val="tx1">
                    <a:lumMod val="95000"/>
                  </a:schemeClr>
                </a:solidFill>
              </a:rPr>
              <a:t>Stockholm, Sweden</a:t>
            </a:r>
          </a:p>
        </p:txBody>
      </p:sp>
      <p:pic>
        <p:nvPicPr>
          <p:cNvPr id="6" name="Picture 5">
            <a:extLst>
              <a:ext uri="{FF2B5EF4-FFF2-40B4-BE49-F238E27FC236}">
                <a16:creationId xmlns:a16="http://schemas.microsoft.com/office/drawing/2014/main" id="{0C1CAFEC-C538-46A3-B1C9-B57CB330B4D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5800" y="0"/>
            <a:ext cx="5410201" cy="67056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162800" cy="2322731"/>
          </a:xfrm>
          <a:prstGeom prst="rect">
            <a:avLst/>
          </a:prstGeom>
        </p:spPr>
        <p:txBody>
          <a:bodyPr wrap="square">
            <a:spAutoFit/>
          </a:bodyPr>
          <a:lstStyle/>
          <a:p>
            <a:r>
              <a:rPr lang="en-US" sz="3600" dirty="0"/>
              <a:t>The LORD said to Moses, "Go down at once! Your people … have cast for themselves an image of a calf, and have worshiped it …"</a:t>
            </a:r>
            <a:endParaRPr lang="en-US" sz="3600" dirty="0">
              <a:cs typeface="Arial" pitchFamily="34" charset="0"/>
            </a:endParaRPr>
          </a:p>
        </p:txBody>
      </p:sp>
      <p:sp>
        <p:nvSpPr>
          <p:cNvPr id="4" name="TextBox 3"/>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Exodus 32:7a, 8b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162800" cy="1789331"/>
          </a:xfrm>
          <a:prstGeom prst="rect">
            <a:avLst/>
          </a:prstGeom>
        </p:spPr>
        <p:txBody>
          <a:bodyPr wrap="square">
            <a:spAutoFit/>
          </a:bodyPr>
          <a:lstStyle/>
          <a:p>
            <a:r>
              <a:rPr lang="en-US" sz="3600" dirty="0"/>
              <a:t>help these women, for they have struggled beside me in the work of the gospel …</a:t>
            </a:r>
            <a:endParaRPr lang="en-US" sz="3600" dirty="0">
              <a:cs typeface="Arial" pitchFamily="34" charset="0"/>
            </a:endParaRPr>
          </a:p>
        </p:txBody>
      </p:sp>
      <p:sp>
        <p:nvSpPr>
          <p:cNvPr id="5" name="TextBox 4"/>
          <p:cNvSpPr txBox="1"/>
          <p:nvPr/>
        </p:nvSpPr>
        <p:spPr>
          <a:xfrm>
            <a:off x="5867400" y="4419601"/>
            <a:ext cx="3352800" cy="461665"/>
          </a:xfrm>
          <a:prstGeom prst="rect">
            <a:avLst/>
          </a:prstGeom>
          <a:noFill/>
        </p:spPr>
        <p:txBody>
          <a:bodyPr wrap="square" rtlCol="0">
            <a:spAutoFit/>
          </a:bodyPr>
          <a:lstStyle/>
          <a:p>
            <a:pPr algn="ctr"/>
            <a:r>
              <a:rPr lang="en-US" sz="2400" dirty="0">
                <a:solidFill>
                  <a:schemeClr val="tx1">
                    <a:lumMod val="95000"/>
                  </a:schemeClr>
                </a:solidFill>
              </a:rPr>
              <a:t>Philippians 4:3b</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D6823D-69A9-4C86-AC20-AE64D1D47046}"/>
              </a:ext>
            </a:extLst>
          </p:cNvPr>
          <p:cNvSpPr txBox="1"/>
          <p:nvPr/>
        </p:nvSpPr>
        <p:spPr>
          <a:xfrm>
            <a:off x="1905000" y="5334001"/>
            <a:ext cx="2438400" cy="584775"/>
          </a:xfrm>
          <a:prstGeom prst="rect">
            <a:avLst/>
          </a:prstGeom>
          <a:noFill/>
        </p:spPr>
        <p:txBody>
          <a:bodyPr wrap="square" rtlCol="0">
            <a:spAutoFit/>
          </a:bodyPr>
          <a:lstStyle/>
          <a:p>
            <a:pPr algn="ctr"/>
            <a:r>
              <a:rPr lang="en-US" sz="1600" dirty="0"/>
              <a:t>Amanda Berry Smith, Methodist Evangelist</a:t>
            </a:r>
          </a:p>
        </p:txBody>
      </p:sp>
      <p:pic>
        <p:nvPicPr>
          <p:cNvPr id="3" name="Picture 2">
            <a:extLst>
              <a:ext uri="{FF2B5EF4-FFF2-40B4-BE49-F238E27FC236}">
                <a16:creationId xmlns:a16="http://schemas.microsoft.com/office/drawing/2014/main" id="{5C67DBD3-130D-4BCD-B9BD-2F67E11715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330758"/>
            <a:ext cx="5267338" cy="609600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'Go therefore into the main streets, and invite everyone you find to the wedding banquet.'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Matthew 22:9</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019800"/>
            <a:ext cx="9067800" cy="338554"/>
          </a:xfrm>
          <a:prstGeom prst="rect">
            <a:avLst/>
          </a:prstGeom>
          <a:noFill/>
        </p:spPr>
        <p:txBody>
          <a:bodyPr wrap="square" rtlCol="0">
            <a:spAutoFit/>
          </a:bodyPr>
          <a:lstStyle/>
          <a:p>
            <a:pPr algn="ctr"/>
            <a:r>
              <a:rPr lang="en-US" sz="1600" dirty="0">
                <a:solidFill>
                  <a:schemeClr val="tx1">
                    <a:lumMod val="95000"/>
                  </a:schemeClr>
                </a:solidFill>
              </a:rPr>
              <a:t>Golden Wedding Anniversary Celebration  --  </a:t>
            </a:r>
            <a:r>
              <a:rPr lang="en-US" sz="1600" dirty="0" err="1"/>
              <a:t>Zenón</a:t>
            </a:r>
            <a:r>
              <a:rPr lang="en-US" sz="1600" dirty="0"/>
              <a:t> Martinez Garcia, Museo de </a:t>
            </a:r>
            <a:r>
              <a:rPr lang="en-US" sz="1600" dirty="0" err="1"/>
              <a:t>Arte</a:t>
            </a:r>
            <a:r>
              <a:rPr lang="en-US" sz="1600" dirty="0"/>
              <a:t> Popular, Mexico City</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D6C49C8E-8303-404D-A18A-A602D5BA6F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393031"/>
            <a:ext cx="9144000" cy="4071938"/>
          </a:xfrm>
          <a:prstGeom prst="rect">
            <a:avLst/>
          </a:prstGeom>
        </p:spPr>
      </p:pic>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https://commons.wikimedia.org/wiki/File:Nicolas_Poussin_-_L%27Adoration_du_Veau_d%27or.jpg</a:t>
            </a:r>
          </a:p>
          <a:p>
            <a:pPr>
              <a:buNone/>
            </a:pPr>
            <a:r>
              <a:rPr lang="en-US" sz="1600" dirty="0"/>
              <a:t>https://commons.wikimedia.org/wiki/File:William_de_Brailes_-_The_Israelites_Worship_the_Golden_Calf_and_Moses_Breaks_the_Tablets_(Exodus_32_-1-19)_-_Walters_W10613R_-_Full_Page.jpg</a:t>
            </a:r>
          </a:p>
          <a:p>
            <a:pPr>
              <a:buNone/>
            </a:pPr>
            <a:r>
              <a:rPr lang="en-US" sz="1600" dirty="0"/>
              <a:t>https://www.flickr.com/photos/brandsvig/584238966 - Christer</a:t>
            </a:r>
          </a:p>
          <a:p>
            <a:pPr>
              <a:buNone/>
            </a:pPr>
            <a:r>
              <a:rPr lang="en-US" sz="1600" dirty="0"/>
              <a:t>http://www.flickr.com/photos/thomashawk/2202377733/</a:t>
            </a:r>
          </a:p>
          <a:p>
            <a:pPr>
              <a:buNone/>
            </a:pPr>
            <a:r>
              <a:rPr lang="en-US" sz="1600" dirty="0"/>
              <a:t>http://diglib.library.vanderbilt.edu/act-imagelink.pl?RC=48288</a:t>
            </a:r>
          </a:p>
          <a:p>
            <a:pPr>
              <a:buNone/>
            </a:pPr>
            <a:r>
              <a:rPr lang="en-US" sz="1600" dirty="0"/>
              <a:t>http://commons.wikimedia.org/wiki/File:Eastman_Johnson_-_The_Lord_Is_My_Shepherd_-_Google_Art_Project.jpg</a:t>
            </a:r>
          </a:p>
          <a:p>
            <a:pPr>
              <a:buNone/>
            </a:pPr>
            <a:r>
              <a:rPr lang="en-US" sz="1600" dirty="0"/>
              <a:t>https://commons.wikimedia.org/wiki/File:Menggatal_Sabah_Good-Shepherd-Catholic-Church-Menggatal-02.jpg - Photo by </a:t>
            </a:r>
            <a:r>
              <a:rPr lang="en-US" sz="1600" dirty="0" err="1"/>
              <a:t>CEphoto</a:t>
            </a:r>
            <a:r>
              <a:rPr lang="en-US" sz="1600" dirty="0"/>
              <a:t>, Uwe </a:t>
            </a:r>
            <a:r>
              <a:rPr lang="en-US" sz="1600" dirty="0" err="1"/>
              <a:t>Aranas</a:t>
            </a:r>
            <a:endParaRPr lang="en-US" sz="1600" dirty="0"/>
          </a:p>
          <a:p>
            <a:pPr>
              <a:buNone/>
            </a:pPr>
            <a:r>
              <a:rPr lang="en-US" sz="1600" dirty="0"/>
              <a:t>https://commons.wikimedia.org/wiki/File:Frederick_Etchells_-_Armistice_Day,_Munitions_Centre.jpg</a:t>
            </a:r>
          </a:p>
          <a:p>
            <a:pPr>
              <a:buNone/>
            </a:pPr>
            <a:r>
              <a:rPr lang="en-US" sz="1600" dirty="0"/>
              <a:t>https://commons.wikimedia.org/wiki/File:Praying_Woman_-_Nationalmuseum_-_23609.tif</a:t>
            </a:r>
          </a:p>
          <a:p>
            <a:pPr>
              <a:buNone/>
            </a:pPr>
            <a:r>
              <a:rPr lang="en-US" sz="1600" dirty="0"/>
              <a:t>https://commons.wikimedia.org/wiki/File:AmandaSmith1898.tif</a:t>
            </a:r>
          </a:p>
          <a:p>
            <a:pPr>
              <a:buNone/>
            </a:pPr>
            <a:r>
              <a:rPr lang="en-US" sz="1600" dirty="0"/>
              <a:t>https://commons.wikimedia.org/wiki/File:BodasOroMartinezGarcia.JPG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397823"/>
            <a:ext cx="8617085" cy="307777"/>
          </a:xfrm>
          <a:prstGeom prst="rect">
            <a:avLst/>
          </a:prstGeom>
          <a:noFill/>
        </p:spPr>
        <p:txBody>
          <a:bodyPr wrap="square" rtlCol="0">
            <a:spAutoFit/>
          </a:bodyPr>
          <a:lstStyle/>
          <a:p>
            <a:pPr algn="ctr"/>
            <a:r>
              <a:rPr lang="en-US" sz="1400" dirty="0">
                <a:solidFill>
                  <a:schemeClr val="tx1">
                    <a:lumMod val="95000"/>
                  </a:schemeClr>
                </a:solidFill>
              </a:rPr>
              <a:t>Adoration of the Golden Calf  --  Nicolas Poussin, National Gallery, London, UK</a:t>
            </a:r>
          </a:p>
        </p:txBody>
      </p:sp>
      <p:pic>
        <p:nvPicPr>
          <p:cNvPr id="5" name="Picture 4">
            <a:extLst>
              <a:ext uri="{FF2B5EF4-FFF2-40B4-BE49-F238E27FC236}">
                <a16:creationId xmlns:a16="http://schemas.microsoft.com/office/drawing/2014/main" id="{2235A622-28C6-EC2C-340C-20D0B68CE75A}"/>
              </a:ext>
            </a:extLst>
          </p:cNvPr>
          <p:cNvPicPr>
            <a:picLocks noChangeAspect="1"/>
          </p:cNvPicPr>
          <p:nvPr/>
        </p:nvPicPr>
        <p:blipFill>
          <a:blip r:embed="rId2"/>
          <a:stretch>
            <a:fillRect/>
          </a:stretch>
        </p:blipFill>
        <p:spPr>
          <a:xfrm>
            <a:off x="1524000" y="254000"/>
            <a:ext cx="9499600" cy="593725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They exchanged the glory of God for the image of an ox that eats grass. They forgot God, their Savior …</a:t>
            </a:r>
            <a:endParaRPr lang="en-US" sz="3600" dirty="0">
              <a:cs typeface="Arial" pitchFamily="34" charset="0"/>
            </a:endParaRPr>
          </a:p>
        </p:txBody>
      </p:sp>
      <p:sp>
        <p:nvSpPr>
          <p:cNvPr id="5" name="TextBox 4"/>
          <p:cNvSpPr txBox="1"/>
          <p:nvPr/>
        </p:nvSpPr>
        <p:spPr>
          <a:xfrm>
            <a:off x="5791200" y="4495801"/>
            <a:ext cx="3352800" cy="461665"/>
          </a:xfrm>
          <a:prstGeom prst="rect">
            <a:avLst/>
          </a:prstGeom>
          <a:noFill/>
        </p:spPr>
        <p:txBody>
          <a:bodyPr wrap="square" rtlCol="0">
            <a:spAutoFit/>
          </a:bodyPr>
          <a:lstStyle/>
          <a:p>
            <a:pPr algn="ctr"/>
            <a:r>
              <a:rPr lang="en-US" sz="2400" dirty="0">
                <a:solidFill>
                  <a:schemeClr val="tx1">
                    <a:lumMod val="95000"/>
                  </a:schemeClr>
                </a:solidFill>
              </a:rPr>
              <a:t>Psalm 106:20, 21a</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15400" y="5181600"/>
            <a:ext cx="2209800" cy="1384995"/>
          </a:xfrm>
          <a:prstGeom prst="rect">
            <a:avLst/>
          </a:prstGeom>
          <a:noFill/>
        </p:spPr>
        <p:txBody>
          <a:bodyPr wrap="square" rtlCol="0">
            <a:spAutoFit/>
          </a:bodyPr>
          <a:lstStyle/>
          <a:p>
            <a:pPr algn="ctr"/>
            <a:r>
              <a:rPr lang="en-US" sz="1400" dirty="0">
                <a:solidFill>
                  <a:schemeClr val="tx1">
                    <a:lumMod val="95000"/>
                  </a:schemeClr>
                </a:solidFill>
              </a:rPr>
              <a:t>Worshipping the Golden Calf</a:t>
            </a:r>
          </a:p>
          <a:p>
            <a:pPr algn="ctr"/>
            <a:endParaRPr lang="en-US" sz="1400" dirty="0">
              <a:solidFill>
                <a:schemeClr val="tx1">
                  <a:lumMod val="95000"/>
                </a:schemeClr>
              </a:solidFill>
            </a:endParaRPr>
          </a:p>
          <a:p>
            <a:pPr algn="ctr"/>
            <a:r>
              <a:rPr lang="en-US" sz="1400" dirty="0">
                <a:solidFill>
                  <a:schemeClr val="tx1">
                    <a:lumMod val="95000"/>
                  </a:schemeClr>
                </a:solidFill>
              </a:rPr>
              <a:t>William de </a:t>
            </a:r>
            <a:r>
              <a:rPr lang="en-US" sz="1400" dirty="0" err="1">
                <a:solidFill>
                  <a:schemeClr val="tx1">
                    <a:lumMod val="95000"/>
                  </a:schemeClr>
                </a:solidFill>
              </a:rPr>
              <a:t>Brailes</a:t>
            </a:r>
            <a:endParaRPr lang="en-US" sz="1400" dirty="0">
              <a:solidFill>
                <a:schemeClr val="tx1">
                  <a:lumMod val="95000"/>
                </a:schemeClr>
              </a:solidFill>
            </a:endParaRPr>
          </a:p>
          <a:p>
            <a:pPr algn="ctr"/>
            <a:r>
              <a:rPr lang="en-US" sz="1400" dirty="0">
                <a:solidFill>
                  <a:schemeClr val="tx1">
                    <a:lumMod val="95000"/>
                  </a:schemeClr>
                </a:solidFill>
              </a:rPr>
              <a:t>Walters Art Museum</a:t>
            </a:r>
          </a:p>
          <a:p>
            <a:pPr algn="ctr"/>
            <a:r>
              <a:rPr lang="en-US" sz="1400" dirty="0">
                <a:solidFill>
                  <a:schemeClr val="tx1">
                    <a:lumMod val="95000"/>
                  </a:schemeClr>
                </a:solidFill>
              </a:rPr>
              <a:t>Baltimore, MD</a:t>
            </a:r>
          </a:p>
        </p:txBody>
      </p:sp>
      <p:pic>
        <p:nvPicPr>
          <p:cNvPr id="5" name="Picture 4">
            <a:extLst>
              <a:ext uri="{FF2B5EF4-FFF2-40B4-BE49-F238E27FC236}">
                <a16:creationId xmlns:a16="http://schemas.microsoft.com/office/drawing/2014/main" id="{DA52118E-4C23-0D8B-946C-7F6DCBF531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04"/>
          <a:stretch/>
        </p:blipFill>
        <p:spPr>
          <a:xfrm>
            <a:off x="3124200" y="147918"/>
            <a:ext cx="5791200" cy="6557682"/>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81200"/>
            <a:ext cx="7467600" cy="2308324"/>
          </a:xfrm>
          <a:prstGeom prst="rect">
            <a:avLst/>
          </a:prstGeom>
        </p:spPr>
        <p:txBody>
          <a:bodyPr wrap="square">
            <a:spAutoFit/>
          </a:bodyPr>
          <a:lstStyle/>
          <a:p>
            <a:r>
              <a:rPr lang="en-US" sz="3600" dirty="0"/>
              <a:t>Then the Lord GOD will wipe away the tears from all faces … let us be glad and rejoice in his salvation.</a:t>
            </a:r>
          </a:p>
          <a:p>
            <a:endParaRPr lang="en-US" sz="3600" dirty="0">
              <a:cs typeface="Arial" pitchFamily="34" charset="0"/>
            </a:endParaRPr>
          </a:p>
        </p:txBody>
      </p:sp>
      <p:sp>
        <p:nvSpPr>
          <p:cNvPr id="5" name="TextBox 4"/>
          <p:cNvSpPr txBox="1"/>
          <p:nvPr/>
        </p:nvSpPr>
        <p:spPr>
          <a:xfrm>
            <a:off x="5791200" y="4648201"/>
            <a:ext cx="3352800" cy="461665"/>
          </a:xfrm>
          <a:prstGeom prst="rect">
            <a:avLst/>
          </a:prstGeom>
          <a:noFill/>
        </p:spPr>
        <p:txBody>
          <a:bodyPr wrap="square" rtlCol="0">
            <a:spAutoFit/>
          </a:bodyPr>
          <a:lstStyle/>
          <a:p>
            <a:pPr algn="ctr"/>
            <a:r>
              <a:rPr lang="en-US" sz="2400" dirty="0">
                <a:solidFill>
                  <a:schemeClr val="tx1">
                    <a:lumMod val="95000"/>
                  </a:schemeClr>
                </a:solidFill>
              </a:rPr>
              <a:t>Isaiah 25:8a, 9b</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0927" y="6172200"/>
            <a:ext cx="8839200" cy="338554"/>
          </a:xfrm>
          <a:prstGeom prst="rect">
            <a:avLst/>
          </a:prstGeom>
          <a:noFill/>
        </p:spPr>
        <p:txBody>
          <a:bodyPr wrap="square" rtlCol="0">
            <a:spAutoFit/>
          </a:bodyPr>
          <a:lstStyle/>
          <a:p>
            <a:pPr algn="ctr"/>
            <a:r>
              <a:rPr lang="en-US" sz="1600" dirty="0">
                <a:solidFill>
                  <a:schemeClr val="tx1">
                    <a:lumMod val="95000"/>
                  </a:schemeClr>
                </a:solidFill>
              </a:rPr>
              <a:t>“As Single, Kind Word Wipes Away the Tears…”  --  Swedish embroidery</a:t>
            </a:r>
          </a:p>
        </p:txBody>
      </p:sp>
      <p:pic>
        <p:nvPicPr>
          <p:cNvPr id="3" name="Picture 2">
            <a:extLst>
              <a:ext uri="{FF2B5EF4-FFF2-40B4-BE49-F238E27FC236}">
                <a16:creationId xmlns:a16="http://schemas.microsoft.com/office/drawing/2014/main" id="{5A451322-416E-4DB4-96B9-B3DC3176A3E0}"/>
              </a:ext>
            </a:extLst>
          </p:cNvPr>
          <p:cNvPicPr>
            <a:picLocks noChangeAspect="1"/>
          </p:cNvPicPr>
          <p:nvPr/>
        </p:nvPicPr>
        <p:blipFill>
          <a:blip r:embed="rId2"/>
          <a:stretch>
            <a:fillRect/>
          </a:stretch>
        </p:blipFill>
        <p:spPr>
          <a:xfrm>
            <a:off x="2743200" y="609600"/>
            <a:ext cx="6705600" cy="50292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209801"/>
            <a:ext cx="6629400" cy="1200329"/>
          </a:xfrm>
          <a:prstGeom prst="rect">
            <a:avLst/>
          </a:prstGeom>
        </p:spPr>
        <p:txBody>
          <a:bodyPr wrap="square">
            <a:spAutoFit/>
          </a:bodyPr>
          <a:lstStyle/>
          <a:p>
            <a:r>
              <a:rPr lang="en-US" sz="3600" dirty="0"/>
              <a:t>The LORD is my shepherd, I shall not want.</a:t>
            </a:r>
            <a:endParaRPr lang="en-US" sz="3600" dirty="0">
              <a:cs typeface="Arial" pitchFamily="34" charset="0"/>
            </a:endParaRPr>
          </a:p>
        </p:txBody>
      </p:sp>
      <p:sp>
        <p:nvSpPr>
          <p:cNvPr id="5" name="TextBox 4"/>
          <p:cNvSpPr txBox="1"/>
          <p:nvPr/>
        </p:nvSpPr>
        <p:spPr>
          <a:xfrm>
            <a:off x="5410200" y="4038601"/>
            <a:ext cx="3352800" cy="461665"/>
          </a:xfrm>
          <a:prstGeom prst="rect">
            <a:avLst/>
          </a:prstGeom>
          <a:noFill/>
        </p:spPr>
        <p:txBody>
          <a:bodyPr wrap="square" rtlCol="0">
            <a:spAutoFit/>
          </a:bodyPr>
          <a:lstStyle/>
          <a:p>
            <a:pPr algn="ctr"/>
            <a:r>
              <a:rPr lang="en-US" sz="2400" dirty="0">
                <a:solidFill>
                  <a:schemeClr val="tx1">
                    <a:lumMod val="95000"/>
                  </a:schemeClr>
                </a:solidFill>
              </a:rPr>
              <a:t>Psalm 23:1</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38554"/>
          </a:xfrm>
          <a:prstGeom prst="rect">
            <a:avLst/>
          </a:prstGeom>
          <a:noFill/>
        </p:spPr>
        <p:txBody>
          <a:bodyPr wrap="square" rtlCol="0">
            <a:spAutoFit/>
          </a:bodyPr>
          <a:lstStyle/>
          <a:p>
            <a:pPr algn="ctr"/>
            <a:r>
              <a:rPr lang="en-US" sz="1600" dirty="0">
                <a:solidFill>
                  <a:schemeClr val="tx1">
                    <a:lumMod val="95000"/>
                  </a:schemeClr>
                </a:solidFill>
              </a:rPr>
              <a:t>The Good Shepherd  --  Julien Dupre, Legion of Honor Museum, San Francisco, CA</a:t>
            </a:r>
          </a:p>
        </p:txBody>
      </p:sp>
      <p:pic>
        <p:nvPicPr>
          <p:cNvPr id="2" name="Picture 1"/>
          <p:cNvPicPr>
            <a:picLocks noChangeAspect="1"/>
          </p:cNvPicPr>
          <p:nvPr/>
        </p:nvPicPr>
        <p:blipFill>
          <a:blip r:embed="rId2"/>
          <a:stretch>
            <a:fillRect/>
          </a:stretch>
        </p:blipFill>
        <p:spPr>
          <a:xfrm>
            <a:off x="1758926" y="300229"/>
            <a:ext cx="8756675" cy="5538597"/>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536</TotalTime>
  <Words>766</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Twentieth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78</cp:revision>
  <dcterms:created xsi:type="dcterms:W3CDTF">2016-08-31T16:46:43Z</dcterms:created>
  <dcterms:modified xsi:type="dcterms:W3CDTF">2022-10-06T14:51:47Z</dcterms:modified>
</cp:coreProperties>
</file>