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82" r:id="rId3"/>
    <p:sldId id="383" r:id="rId4"/>
    <p:sldId id="384" r:id="rId5"/>
    <p:sldId id="387" r:id="rId6"/>
    <p:sldId id="388" r:id="rId7"/>
    <p:sldId id="389" r:id="rId8"/>
    <p:sldId id="390" r:id="rId9"/>
    <p:sldId id="419" r:id="rId10"/>
    <p:sldId id="420" r:id="rId11"/>
    <p:sldId id="425" r:id="rId12"/>
    <p:sldId id="421" r:id="rId13"/>
    <p:sldId id="426" r:id="rId14"/>
    <p:sldId id="393" r:id="rId15"/>
    <p:sldId id="394" r:id="rId16"/>
    <p:sldId id="395" r:id="rId17"/>
    <p:sldId id="396" r:id="rId18"/>
    <p:sldId id="397" r:id="rId19"/>
    <p:sldId id="398" r:id="rId20"/>
    <p:sldId id="403" r:id="rId21"/>
    <p:sldId id="404" r:id="rId22"/>
    <p:sldId id="405" r:id="rId23"/>
    <p:sldId id="406" r:id="rId24"/>
    <p:sldId id="407" r:id="rId25"/>
    <p:sldId id="409" r:id="rId26"/>
    <p:sldId id="410" r:id="rId27"/>
    <p:sldId id="412" r:id="rId28"/>
    <p:sldId id="408"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5D55"/>
    <a:srgbClr val="989E9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15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425575"/>
            <a:ext cx="8458200" cy="1774825"/>
          </a:xfrm>
        </p:spPr>
        <p:txBody>
          <a:bodyPr>
            <a:noAutofit/>
          </a:bodyPr>
          <a:lstStyle/>
          <a:p>
            <a:r>
              <a:rPr lang="en-US" sz="7200" dirty="0"/>
              <a:t>Seventeenth Sunday after Pentecost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903894"/>
            <a:ext cx="9144000" cy="954107"/>
          </a:xfrm>
          <a:prstGeom prst="rect">
            <a:avLst/>
          </a:prstGeom>
          <a:solidFill>
            <a:srgbClr val="615D55">
              <a:alpha val="75000"/>
            </a:srgbClr>
          </a:solidFill>
        </p:spPr>
        <p:txBody>
          <a:bodyPr wrap="square">
            <a:spAutoFit/>
          </a:bodyPr>
          <a:lstStyle/>
          <a:p>
            <a:pPr algn="ctr"/>
            <a:r>
              <a:rPr lang="en-US" sz="2800" dirty="0"/>
              <a:t>Exodus 16:2-15 and Psalm 105:1-6, 37-45  •  Jonah 3:10-4:11 and Psalm 145:1-8  •  Philippians 1:21-30  •  Matthew 20:1-16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86001"/>
            <a:ext cx="7467600" cy="1200329"/>
          </a:xfrm>
          <a:prstGeom prst="rect">
            <a:avLst/>
          </a:prstGeom>
        </p:spPr>
        <p:txBody>
          <a:bodyPr wrap="square">
            <a:spAutoFit/>
          </a:bodyPr>
          <a:lstStyle/>
          <a:p>
            <a:r>
              <a:rPr lang="en-US" sz="3600" dirty="0">
                <a:cs typeface="Arial" pitchFamily="34" charset="0"/>
              </a:rPr>
              <a:t>But this was very displeasing to Jonah, and he became angry.</a:t>
            </a: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Jonah 4:1</a:t>
            </a:r>
          </a:p>
        </p:txBody>
      </p:sp>
    </p:spTree>
    <p:extLst>
      <p:ext uri="{BB962C8B-B14F-4D97-AF65-F5344CB8AC3E}">
        <p14:creationId xmlns:p14="http://schemas.microsoft.com/office/powerpoint/2010/main" val="143519358"/>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181601"/>
            <a:ext cx="2438400" cy="1354217"/>
          </a:xfrm>
          <a:prstGeom prst="rect">
            <a:avLst/>
          </a:prstGeom>
          <a:noFill/>
        </p:spPr>
        <p:txBody>
          <a:bodyPr wrap="square" rtlCol="0">
            <a:spAutoFit/>
          </a:bodyPr>
          <a:lstStyle/>
          <a:p>
            <a:pPr algn="ctr"/>
            <a:r>
              <a:rPr lang="en-US" sz="1600" dirty="0">
                <a:solidFill>
                  <a:schemeClr val="tx1">
                    <a:lumMod val="95000"/>
                  </a:schemeClr>
                </a:solidFill>
              </a:rPr>
              <a:t>Jonah</a:t>
            </a:r>
          </a:p>
          <a:p>
            <a:pPr algn="ctr"/>
            <a:endParaRPr lang="en-US" sz="1600" dirty="0">
              <a:solidFill>
                <a:schemeClr val="tx1">
                  <a:lumMod val="95000"/>
                </a:schemeClr>
              </a:solidFill>
            </a:endParaRPr>
          </a:p>
          <a:p>
            <a:pPr algn="ctr"/>
            <a:r>
              <a:rPr lang="en-US" sz="1600" dirty="0">
                <a:solidFill>
                  <a:schemeClr val="tx1">
                    <a:lumMod val="95000"/>
                  </a:schemeClr>
                </a:solidFill>
              </a:rPr>
              <a:t>George Frederick Watts</a:t>
            </a:r>
          </a:p>
          <a:p>
            <a:pPr algn="ctr"/>
            <a:r>
              <a:rPr lang="en-US" sz="1600" dirty="0">
                <a:solidFill>
                  <a:schemeClr val="tx1">
                    <a:lumMod val="95000"/>
                  </a:schemeClr>
                </a:solidFill>
              </a:rPr>
              <a:t>Tate Britain</a:t>
            </a:r>
          </a:p>
          <a:p>
            <a:pPr algn="ctr"/>
            <a:r>
              <a:rPr lang="en-US" sz="1600" dirty="0">
                <a:solidFill>
                  <a:schemeClr val="tx1">
                    <a:lumMod val="95000"/>
                  </a:schemeClr>
                </a:solidFill>
              </a:rPr>
              <a:t>London, England</a:t>
            </a:r>
          </a:p>
        </p:txBody>
      </p:sp>
      <p:pic>
        <p:nvPicPr>
          <p:cNvPr id="1026" name="Picture 2" descr="https://upload.wikimedia.org/wikipedia/commons/thumb/1/1c/George_Frederic_Watts_-_Jonah_-_Google_Art_Project.jpg/447px-George_Frederic_Watts_-_Jonah_-_Google_Art_Projec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1" y="0"/>
            <a:ext cx="399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6309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86000"/>
            <a:ext cx="7467600" cy="1754326"/>
          </a:xfrm>
          <a:prstGeom prst="rect">
            <a:avLst/>
          </a:prstGeom>
        </p:spPr>
        <p:txBody>
          <a:bodyPr wrap="square">
            <a:spAutoFit/>
          </a:bodyPr>
          <a:lstStyle/>
          <a:p>
            <a:r>
              <a:rPr lang="en-US" sz="3600" dirty="0">
                <a:cs typeface="Arial" pitchFamily="34" charset="0"/>
              </a:rPr>
              <a:t>"O LORD, please take my life from me, for it is better for me to die than to live."</a:t>
            </a: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Jonah 4:3</a:t>
            </a:r>
          </a:p>
        </p:txBody>
      </p:sp>
    </p:spTree>
    <p:extLst>
      <p:ext uri="{BB962C8B-B14F-4D97-AF65-F5344CB8AC3E}">
        <p14:creationId xmlns:p14="http://schemas.microsoft.com/office/powerpoint/2010/main" val="2939418642"/>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05400"/>
            <a:ext cx="2209800" cy="1569660"/>
          </a:xfrm>
          <a:prstGeom prst="rect">
            <a:avLst/>
          </a:prstGeom>
          <a:noFill/>
        </p:spPr>
        <p:txBody>
          <a:bodyPr wrap="square" rtlCol="0">
            <a:spAutoFit/>
          </a:bodyPr>
          <a:lstStyle/>
          <a:p>
            <a:pPr algn="ctr"/>
            <a:r>
              <a:rPr lang="en-US" sz="1600" dirty="0">
                <a:solidFill>
                  <a:schemeClr val="tx1">
                    <a:lumMod val="95000"/>
                  </a:schemeClr>
                </a:solidFill>
              </a:rPr>
              <a:t>Prophet Jonah Before the Walls of </a:t>
            </a:r>
            <a:r>
              <a:rPr lang="en-US" sz="1600" dirty="0" err="1">
                <a:solidFill>
                  <a:schemeClr val="tx1">
                    <a:lumMod val="95000"/>
                  </a:schemeClr>
                </a:solidFill>
              </a:rPr>
              <a:t>Ninevah</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Albertina Museum</a:t>
            </a:r>
          </a:p>
          <a:p>
            <a:pPr algn="ctr"/>
            <a:r>
              <a:rPr lang="en-US" sz="1600" dirty="0">
                <a:solidFill>
                  <a:schemeClr val="tx1">
                    <a:lumMod val="95000"/>
                  </a:schemeClr>
                </a:solidFill>
              </a:rPr>
              <a:t>Vienna, Austria</a:t>
            </a:r>
          </a:p>
        </p:txBody>
      </p:sp>
      <p:pic>
        <p:nvPicPr>
          <p:cNvPr id="3" name="Picture 2">
            <a:extLst>
              <a:ext uri="{FF2B5EF4-FFF2-40B4-BE49-F238E27FC236}">
                <a16:creationId xmlns:a16="http://schemas.microsoft.com/office/drawing/2014/main" id="{AD5F089C-3DF3-4DE7-9E80-B4F8B94509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8522" y="76200"/>
            <a:ext cx="5453678" cy="6858000"/>
          </a:xfrm>
          <a:prstGeom prst="rect">
            <a:avLst/>
          </a:prstGeom>
        </p:spPr>
      </p:pic>
    </p:spTree>
    <p:extLst>
      <p:ext uri="{BB962C8B-B14F-4D97-AF65-F5344CB8AC3E}">
        <p14:creationId xmlns:p14="http://schemas.microsoft.com/office/powerpoint/2010/main" val="3681994349"/>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LORD is gracious and merciful, slow to anger and abounding in steadfast love.</a:t>
            </a:r>
            <a:endParaRPr lang="en-US" sz="3600" dirty="0">
              <a:cs typeface="Arial" pitchFamily="34" charset="0"/>
            </a:endParaRP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145:8</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2600" y="5410200"/>
            <a:ext cx="2286000" cy="1169551"/>
          </a:xfrm>
          <a:prstGeom prst="rect">
            <a:avLst/>
          </a:prstGeom>
          <a:noFill/>
        </p:spPr>
        <p:txBody>
          <a:bodyPr wrap="square" rtlCol="0">
            <a:spAutoFit/>
          </a:bodyPr>
          <a:lstStyle/>
          <a:p>
            <a:pPr algn="ctr"/>
            <a:r>
              <a:rPr lang="en-US" sz="1400" dirty="0">
                <a:solidFill>
                  <a:schemeClr val="tx1">
                    <a:lumMod val="95000"/>
                  </a:schemeClr>
                </a:solidFill>
              </a:rPr>
              <a:t>Angelus Novus</a:t>
            </a:r>
          </a:p>
          <a:p>
            <a:pPr algn="ctr"/>
            <a:endParaRPr lang="en-US" sz="1400" dirty="0">
              <a:solidFill>
                <a:schemeClr val="tx1">
                  <a:lumMod val="95000"/>
                </a:schemeClr>
              </a:solidFill>
            </a:endParaRPr>
          </a:p>
          <a:p>
            <a:pPr algn="ctr"/>
            <a:r>
              <a:rPr lang="en-US" sz="1400" dirty="0">
                <a:solidFill>
                  <a:schemeClr val="tx1">
                    <a:lumMod val="95000"/>
                  </a:schemeClr>
                </a:solidFill>
              </a:rPr>
              <a:t>Paul Klee</a:t>
            </a:r>
          </a:p>
          <a:p>
            <a:pPr algn="ctr"/>
            <a:r>
              <a:rPr lang="en-US" sz="1400" dirty="0">
                <a:solidFill>
                  <a:schemeClr val="tx1">
                    <a:lumMod val="95000"/>
                  </a:schemeClr>
                </a:solidFill>
              </a:rPr>
              <a:t>Israel Museum</a:t>
            </a:r>
          </a:p>
          <a:p>
            <a:pPr algn="ctr"/>
            <a:r>
              <a:rPr lang="en-US" sz="1400" dirty="0">
                <a:solidFill>
                  <a:schemeClr val="tx1">
                    <a:lumMod val="95000"/>
                  </a:schemeClr>
                </a:solidFill>
              </a:rPr>
              <a:t>Jerusalem</a:t>
            </a:r>
          </a:p>
        </p:txBody>
      </p:sp>
      <p:pic>
        <p:nvPicPr>
          <p:cNvPr id="5" name="Picture 4">
            <a:extLst>
              <a:ext uri="{FF2B5EF4-FFF2-40B4-BE49-F238E27FC236}">
                <a16:creationId xmlns:a16="http://schemas.microsoft.com/office/drawing/2014/main" id="{A2277D26-CC87-CF99-A0CD-5997F9561EC2}"/>
              </a:ext>
            </a:extLst>
          </p:cNvPr>
          <p:cNvPicPr>
            <a:picLocks noChangeAspect="1"/>
          </p:cNvPicPr>
          <p:nvPr/>
        </p:nvPicPr>
        <p:blipFill>
          <a:blip r:embed="rId2"/>
          <a:stretch>
            <a:fillRect/>
          </a:stretch>
        </p:blipFill>
        <p:spPr>
          <a:xfrm>
            <a:off x="3657600" y="10160"/>
            <a:ext cx="5638643"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944469"/>
            <a:ext cx="7772400" cy="2308324"/>
          </a:xfrm>
          <a:prstGeom prst="rect">
            <a:avLst/>
          </a:prstGeom>
        </p:spPr>
        <p:txBody>
          <a:bodyPr wrap="square">
            <a:spAutoFit/>
          </a:bodyPr>
          <a:lstStyle/>
          <a:p>
            <a:r>
              <a:rPr lang="en-US" sz="3600" dirty="0"/>
              <a:t>… live your life in a manner worthy of the gospel of Christ, so that … I will know that you are standing firm in one spirit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1:27ab</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10200"/>
            <a:ext cx="1524000" cy="1169551"/>
          </a:xfrm>
          <a:prstGeom prst="rect">
            <a:avLst/>
          </a:prstGeom>
          <a:noFill/>
        </p:spPr>
        <p:txBody>
          <a:bodyPr wrap="square" rtlCol="0">
            <a:spAutoFit/>
          </a:bodyPr>
          <a:lstStyle/>
          <a:p>
            <a:pPr algn="ctr"/>
            <a:r>
              <a:rPr lang="en-US" sz="1400" dirty="0">
                <a:solidFill>
                  <a:schemeClr val="tx1">
                    <a:lumMod val="95000"/>
                  </a:schemeClr>
                </a:solidFill>
              </a:rPr>
              <a:t>African-American Church, Rural South</a:t>
            </a:r>
          </a:p>
          <a:p>
            <a:pPr algn="ctr"/>
            <a:endParaRPr lang="en-US" sz="1400" dirty="0">
              <a:solidFill>
                <a:schemeClr val="tx1">
                  <a:lumMod val="95000"/>
                </a:schemeClr>
              </a:solidFill>
            </a:endParaRPr>
          </a:p>
          <a:p>
            <a:pPr algn="ctr"/>
            <a:r>
              <a:rPr lang="en-US" sz="1400" dirty="0">
                <a:solidFill>
                  <a:schemeClr val="tx1">
                    <a:lumMod val="95000"/>
                  </a:schemeClr>
                </a:solidFill>
              </a:rPr>
              <a:t>Doris Ullman</a:t>
            </a:r>
          </a:p>
        </p:txBody>
      </p:sp>
      <p:pic>
        <p:nvPicPr>
          <p:cNvPr id="7" name="Picture 6">
            <a:extLst>
              <a:ext uri="{FF2B5EF4-FFF2-40B4-BE49-F238E27FC236}">
                <a16:creationId xmlns:a16="http://schemas.microsoft.com/office/drawing/2014/main" id="{7C2DB469-CD67-8C14-F8F8-53AFAEFEC757}"/>
              </a:ext>
            </a:extLst>
          </p:cNvPr>
          <p:cNvPicPr>
            <a:picLocks noChangeAspect="1"/>
          </p:cNvPicPr>
          <p:nvPr/>
        </p:nvPicPr>
        <p:blipFill>
          <a:blip r:embed="rId2"/>
          <a:stretch>
            <a:fillRect/>
          </a:stretch>
        </p:blipFill>
        <p:spPr>
          <a:xfrm>
            <a:off x="3945835" y="0"/>
            <a:ext cx="4969565"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the kingdom of heaven is like a landowner who went out early in the morning to hire laborers for his vineyard.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20:1</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802328" cy="307777"/>
          </a:xfrm>
          <a:prstGeom prst="rect">
            <a:avLst/>
          </a:prstGeom>
          <a:noFill/>
        </p:spPr>
        <p:txBody>
          <a:bodyPr wrap="square" rtlCol="0">
            <a:spAutoFit/>
          </a:bodyPr>
          <a:lstStyle/>
          <a:p>
            <a:pPr algn="ctr"/>
            <a:r>
              <a:rPr lang="en-US" sz="1400" dirty="0">
                <a:solidFill>
                  <a:schemeClr val="tx1">
                    <a:lumMod val="95000"/>
                  </a:schemeClr>
                </a:solidFill>
              </a:rPr>
              <a:t>Day Laborers Brought In By Truck From Nearby Towns, 1939  --  Marion Post Wolcott  </a:t>
            </a:r>
          </a:p>
        </p:txBody>
      </p:sp>
      <p:pic>
        <p:nvPicPr>
          <p:cNvPr id="2" name="Picture 1">
            <a:extLst>
              <a:ext uri="{FF2B5EF4-FFF2-40B4-BE49-F238E27FC236}">
                <a16:creationId xmlns:a16="http://schemas.microsoft.com/office/drawing/2014/main" id="{1895CADC-F021-4665-A504-4DD4738601E7}"/>
              </a:ext>
            </a:extLst>
          </p:cNvPr>
          <p:cNvPicPr>
            <a:picLocks noChangeAspect="1"/>
          </p:cNvPicPr>
          <p:nvPr/>
        </p:nvPicPr>
        <p:blipFill>
          <a:blip r:embed="rId2"/>
          <a:stretch>
            <a:fillRect/>
          </a:stretch>
        </p:blipFill>
        <p:spPr>
          <a:xfrm>
            <a:off x="2133601" y="0"/>
            <a:ext cx="7964129" cy="61722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934200" cy="1789331"/>
          </a:xfrm>
          <a:prstGeom prst="rect">
            <a:avLst/>
          </a:prstGeom>
        </p:spPr>
        <p:txBody>
          <a:bodyPr wrap="square">
            <a:spAutoFit/>
          </a:bodyPr>
          <a:lstStyle/>
          <a:p>
            <a:r>
              <a:rPr lang="en-US" sz="3600" dirty="0"/>
              <a:t>The LORD spoke to Moses and said, "I have heard the complaining of the Israelites; say to them …</a:t>
            </a:r>
            <a:endParaRPr lang="en-US" sz="3600" dirty="0">
              <a:cs typeface="Arial" pitchFamily="34" charset="0"/>
            </a:endParaRPr>
          </a:p>
        </p:txBody>
      </p:sp>
      <p:sp>
        <p:nvSpPr>
          <p:cNvPr id="4" name="TextBox 3"/>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Exodus 16:11, 12a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When those hired about five o'clock came, each of them received the usual daily wage.</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20:9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Orthodox Icon of Laborers in the Vineyard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4634" y="381000"/>
            <a:ext cx="9123367" cy="57912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81200"/>
            <a:ext cx="7467600" cy="2308324"/>
          </a:xfrm>
          <a:prstGeom prst="rect">
            <a:avLst/>
          </a:prstGeom>
        </p:spPr>
        <p:txBody>
          <a:bodyPr wrap="square">
            <a:spAutoFit/>
          </a:bodyPr>
          <a:lstStyle/>
          <a:p>
            <a:r>
              <a:rPr lang="en-US" sz="3600" dirty="0"/>
              <a:t>Now when the first came, they thought they would receive more; but each of them also received the usual daily wage.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20:10</a:t>
            </a:r>
          </a:p>
        </p:txBody>
      </p:sp>
    </p:spTree>
    <p:extLst>
      <p:ext uri="{BB962C8B-B14F-4D97-AF65-F5344CB8AC3E}">
        <p14:creationId xmlns:p14="http://schemas.microsoft.com/office/powerpoint/2010/main" val="184432561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'These last worked only one hour, and you have made them equal to us who have borne the burden of the day and the scorching heat.'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20:12</a:t>
            </a:r>
          </a:p>
        </p:txBody>
      </p:sp>
    </p:spTree>
    <p:extLst>
      <p:ext uri="{BB962C8B-B14F-4D97-AF65-F5344CB8AC3E}">
        <p14:creationId xmlns:p14="http://schemas.microsoft.com/office/powerpoint/2010/main" val="3934289951"/>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Parable of the Workers in the Vineyard  --  Christian Dietrich, Baths Palace, Warsaw, Poland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19050"/>
            <a:ext cx="8305800" cy="622935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cs typeface="Arial" pitchFamily="34" charset="0"/>
              </a:rPr>
              <a:t>But he replied to one of them, 'Friend, I am doing you no wrong; did you not agree with me for the usual daily wage?</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20:13</a:t>
            </a:r>
          </a:p>
        </p:txBody>
      </p:sp>
    </p:spTree>
    <p:extLst>
      <p:ext uri="{BB962C8B-B14F-4D97-AF65-F5344CB8AC3E}">
        <p14:creationId xmlns:p14="http://schemas.microsoft.com/office/powerpoint/2010/main" val="41646169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cs typeface="Arial" pitchFamily="34" charset="0"/>
              </a:rPr>
              <a:t>Am I not allowed to do what I choose with what belongs to me? Or are you envious because I am generous?'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20:15</a:t>
            </a:r>
          </a:p>
        </p:txBody>
      </p:sp>
    </p:spTree>
    <p:extLst>
      <p:ext uri="{BB962C8B-B14F-4D97-AF65-F5344CB8AC3E}">
        <p14:creationId xmlns:p14="http://schemas.microsoft.com/office/powerpoint/2010/main" val="1889699783"/>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86001"/>
            <a:ext cx="7467600" cy="1200329"/>
          </a:xfrm>
          <a:prstGeom prst="rect">
            <a:avLst/>
          </a:prstGeom>
        </p:spPr>
        <p:txBody>
          <a:bodyPr wrap="square">
            <a:spAutoFit/>
          </a:bodyPr>
          <a:lstStyle/>
          <a:p>
            <a:r>
              <a:rPr lang="en-US" sz="3600" dirty="0">
                <a:cs typeface="Arial" pitchFamily="34" charset="0"/>
              </a:rPr>
              <a:t>So the last will be first, and the first will be last."</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20:16</a:t>
            </a:r>
          </a:p>
        </p:txBody>
      </p:sp>
    </p:spTree>
    <p:extLst>
      <p:ext uri="{BB962C8B-B14F-4D97-AF65-F5344CB8AC3E}">
        <p14:creationId xmlns:p14="http://schemas.microsoft.com/office/powerpoint/2010/main" val="4282694487"/>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6443246"/>
            <a:ext cx="7848600" cy="338554"/>
          </a:xfrm>
          <a:prstGeom prst="rect">
            <a:avLst/>
          </a:prstGeom>
          <a:noFill/>
        </p:spPr>
        <p:txBody>
          <a:bodyPr wrap="square" rtlCol="0">
            <a:spAutoFit/>
          </a:bodyPr>
          <a:lstStyle/>
          <a:p>
            <a:pPr algn="ctr"/>
            <a:r>
              <a:rPr lang="en-US" sz="1600" dirty="0">
                <a:solidFill>
                  <a:schemeClr val="tx1">
                    <a:lumMod val="95000"/>
                  </a:schemeClr>
                </a:solidFill>
              </a:rPr>
              <a:t>Dorothy Day with Homeless Christ  --  Kelly Latimore</a:t>
            </a:r>
          </a:p>
        </p:txBody>
      </p:sp>
      <p:pic>
        <p:nvPicPr>
          <p:cNvPr id="5" name="Picture 4">
            <a:extLst>
              <a:ext uri="{FF2B5EF4-FFF2-40B4-BE49-F238E27FC236}">
                <a16:creationId xmlns:a16="http://schemas.microsoft.com/office/drawing/2014/main" id="{BD8D84CD-E743-6268-749B-4F15D6ABF2BC}"/>
              </a:ext>
            </a:extLst>
          </p:cNvPr>
          <p:cNvPicPr>
            <a:picLocks noChangeAspect="1"/>
          </p:cNvPicPr>
          <p:nvPr/>
        </p:nvPicPr>
        <p:blipFill>
          <a:blip r:embed="rId2"/>
          <a:stretch>
            <a:fillRect/>
          </a:stretch>
        </p:blipFill>
        <p:spPr>
          <a:xfrm>
            <a:off x="2819400" y="228600"/>
            <a:ext cx="6705600" cy="6037712"/>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4572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https://commons.wikimedia.org/wiki/File:Leopold_Layer_-_Mana_v_pu%C5%A1%C4%8Davi.jpg</a:t>
            </a:r>
          </a:p>
          <a:p>
            <a:pPr>
              <a:buNone/>
            </a:pPr>
            <a:r>
              <a:rPr lang="en-US" sz="1400" dirty="0"/>
              <a:t>shttps://commons.wikimedia.org/wiki/File:FEMA_-_39022_-_Overview_of_Baptist_Men_mobile_kitchen_and_commodity_point_of_distribution_in_Texas.jpg</a:t>
            </a:r>
          </a:p>
          <a:p>
            <a:pPr>
              <a:buNone/>
            </a:pPr>
            <a:r>
              <a:rPr lang="fr-FR" sz="1400" dirty="0"/>
              <a:t>Mike </a:t>
            </a:r>
            <a:r>
              <a:rPr lang="fr-FR" sz="1400" dirty="0" err="1"/>
              <a:t>Moyers</a:t>
            </a:r>
            <a:r>
              <a:rPr lang="fr-FR" sz="1400" dirty="0"/>
              <a:t>, https://www.mikemoyersfineart.com/</a:t>
            </a:r>
            <a:endParaRPr lang="en-US" sz="1400" dirty="0"/>
          </a:p>
          <a:p>
            <a:pPr>
              <a:buNone/>
            </a:pPr>
            <a:r>
              <a:rPr lang="en-US" sz="1400" dirty="0"/>
              <a:t>https://commons.wikimedia.org/wiki/File:George_Frederic_Watts_-_Jonah_-_Google_Art_Project.jpg</a:t>
            </a:r>
          </a:p>
          <a:p>
            <a:pPr>
              <a:buNone/>
            </a:pPr>
            <a:r>
              <a:rPr lang="en-US" sz="1400" dirty="0"/>
              <a:t>https://commons.m.wikimedia.org/wiki/File:Rembrandt_Harmenszoon_van_Rijn_-_The_Prophet_Jonah_before_the_Walls_of_Nineveh,_c._1655_-_Google_Art_Project.jpg</a:t>
            </a:r>
          </a:p>
          <a:p>
            <a:pPr>
              <a:buNone/>
            </a:pPr>
            <a:r>
              <a:rPr lang="en-US" sz="1400" dirty="0"/>
              <a:t>https://commons.wikimedia.org/wiki/File:The_thrones_and_palaces_of_Babylon_and_Ninevah_from_sea_to_sea;_a_thousand_miles_on_horseback_(1876)_(14591339829).jpg</a:t>
            </a:r>
          </a:p>
          <a:p>
            <a:pPr>
              <a:buNone/>
            </a:pPr>
            <a:r>
              <a:rPr lang="en-US" sz="1400" dirty="0"/>
              <a:t>https://commons.wikimedia.org/wiki/File:Klee-angelus-novus.jpg</a:t>
            </a:r>
          </a:p>
          <a:p>
            <a:pPr>
              <a:buNone/>
            </a:pPr>
            <a:r>
              <a:rPr lang="en-US" sz="1400" dirty="0"/>
              <a:t>https://commons.wikimedia.org/wiki/File:Ulmann,_African-American_Church.jpg</a:t>
            </a:r>
          </a:p>
          <a:p>
            <a:pPr>
              <a:buNone/>
            </a:pPr>
            <a:r>
              <a:rPr lang="en-US" sz="1400" dirty="0"/>
              <a:t>https://commons.wikimedia.org/wiki/File:Negro_day_laborers_brought_in_by_truck_from_nearby_towns,_wa..._(3110578766).jpg</a:t>
            </a:r>
          </a:p>
          <a:p>
            <a:pPr>
              <a:buNone/>
            </a:pPr>
            <a:r>
              <a:rPr lang="en-US" sz="1400" dirty="0"/>
              <a:t>https://www.flickr.com/photos/frted/6995563197</a:t>
            </a:r>
          </a:p>
          <a:p>
            <a:pPr>
              <a:buNone/>
            </a:pPr>
            <a:r>
              <a:rPr lang="en-US" sz="1400" dirty="0"/>
              <a:t>https://commons.wikimedia.org/wiki/File:Dietrich_Workers_in_the_vineyard.jpg</a:t>
            </a:r>
          </a:p>
          <a:p>
            <a:pPr>
              <a:buNone/>
            </a:pPr>
            <a:r>
              <a:rPr lang="en-US" sz="1400" dirty="0"/>
              <a:t>Kelly Latimore Icons, https://kellylatimoreicons.com/</a:t>
            </a:r>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7400"/>
            <a:ext cx="7467600" cy="1754326"/>
          </a:xfrm>
          <a:prstGeom prst="rect">
            <a:avLst/>
          </a:prstGeom>
        </p:spPr>
        <p:txBody>
          <a:bodyPr wrap="square">
            <a:spAutoFit/>
          </a:bodyPr>
          <a:lstStyle/>
          <a:p>
            <a:r>
              <a:rPr lang="en-US" sz="3600" dirty="0"/>
              <a:t>in the morning you shall have your fill of bread" …  and in the morning there was a layer of dew around the camp.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16:12b, 13b</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69332"/>
          </a:xfrm>
          <a:prstGeom prst="rect">
            <a:avLst/>
          </a:prstGeom>
          <a:noFill/>
        </p:spPr>
        <p:txBody>
          <a:bodyPr wrap="square" rtlCol="0">
            <a:spAutoFit/>
          </a:bodyPr>
          <a:lstStyle/>
          <a:p>
            <a:pPr algn="ctr"/>
            <a:r>
              <a:rPr lang="en-US" dirty="0">
                <a:solidFill>
                  <a:schemeClr val="tx1">
                    <a:lumMod val="95000"/>
                  </a:schemeClr>
                </a:solidFill>
              </a:rPr>
              <a:t>Moses and the Israelites  --  Slovenia Ethnographic Museum, Ljubljana, Slovenia</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3252" y="762001"/>
            <a:ext cx="9036421" cy="4800599"/>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When the Israelites saw it, they said to one another, "What is it?"  Moses said to them, "It is the bread that the LORD has given you to eat.</a:t>
            </a:r>
            <a:endParaRPr lang="en-US" sz="3600" dirty="0">
              <a:cs typeface="Arial" pitchFamily="34" charset="0"/>
            </a:endParaRPr>
          </a:p>
        </p:txBody>
      </p:sp>
      <p:sp>
        <p:nvSpPr>
          <p:cNvPr id="5" name="TextBox 4"/>
          <p:cNvSpPr txBox="1"/>
          <p:nvPr/>
        </p:nvSpPr>
        <p:spPr>
          <a:xfrm>
            <a:off x="6019800" y="5029201"/>
            <a:ext cx="3352800" cy="461665"/>
          </a:xfrm>
          <a:prstGeom prst="rect">
            <a:avLst/>
          </a:prstGeom>
          <a:noFill/>
        </p:spPr>
        <p:txBody>
          <a:bodyPr wrap="square" rtlCol="0">
            <a:spAutoFit/>
          </a:bodyPr>
          <a:lstStyle/>
          <a:p>
            <a:pPr algn="ctr"/>
            <a:r>
              <a:rPr lang="en-US" sz="2400" dirty="0">
                <a:solidFill>
                  <a:schemeClr val="tx1">
                    <a:lumMod val="95000"/>
                  </a:schemeClr>
                </a:solidFill>
              </a:rPr>
              <a:t>Exodus 16:15ac</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324600"/>
            <a:ext cx="9067800" cy="338554"/>
          </a:xfrm>
          <a:prstGeom prst="rect">
            <a:avLst/>
          </a:prstGeom>
          <a:noFill/>
        </p:spPr>
        <p:txBody>
          <a:bodyPr wrap="square" rtlCol="0">
            <a:spAutoFit/>
          </a:bodyPr>
          <a:lstStyle/>
          <a:p>
            <a:pPr algn="ctr"/>
            <a:r>
              <a:rPr lang="en-US" sz="1600" dirty="0">
                <a:solidFill>
                  <a:schemeClr val="tx1">
                    <a:lumMod val="95000"/>
                  </a:schemeClr>
                </a:solidFill>
              </a:rPr>
              <a:t>"Manna 1"  --  An aerial view of the North Carolina Baptist Men's disaster kitchens, Texas floods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1" y="234557"/>
            <a:ext cx="8735291" cy="5800780"/>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1"/>
            <a:ext cx="7010400" cy="1200329"/>
          </a:xfrm>
          <a:prstGeom prst="rect">
            <a:avLst/>
          </a:prstGeom>
        </p:spPr>
        <p:txBody>
          <a:bodyPr wrap="square">
            <a:spAutoFit/>
          </a:bodyPr>
          <a:lstStyle/>
          <a:p>
            <a:r>
              <a:rPr lang="en-US" sz="3600" dirty="0"/>
              <a:t>He spread a cloud for a covering, and fire to give light by night.</a:t>
            </a:r>
            <a:endParaRPr lang="en-US" sz="3600" dirty="0">
              <a:cs typeface="Arial" pitchFamily="34" charset="0"/>
            </a:endParaRPr>
          </a:p>
        </p:txBody>
      </p:sp>
      <p:sp>
        <p:nvSpPr>
          <p:cNvPr id="5" name="TextBox 4"/>
          <p:cNvSpPr txBox="1"/>
          <p:nvPr/>
        </p:nvSpPr>
        <p:spPr>
          <a:xfrm>
            <a:off x="5943600" y="4038601"/>
            <a:ext cx="3352800" cy="461665"/>
          </a:xfrm>
          <a:prstGeom prst="rect">
            <a:avLst/>
          </a:prstGeom>
          <a:noFill/>
        </p:spPr>
        <p:txBody>
          <a:bodyPr wrap="square" rtlCol="0">
            <a:spAutoFit/>
          </a:bodyPr>
          <a:lstStyle/>
          <a:p>
            <a:pPr algn="ctr"/>
            <a:r>
              <a:rPr lang="en-US" sz="2400" dirty="0">
                <a:solidFill>
                  <a:schemeClr val="tx1">
                    <a:lumMod val="95000"/>
                  </a:schemeClr>
                </a:solidFill>
              </a:rPr>
              <a:t>Psalm 105:39</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562600"/>
            <a:ext cx="1524000" cy="954107"/>
          </a:xfrm>
          <a:prstGeom prst="rect">
            <a:avLst/>
          </a:prstGeom>
          <a:noFill/>
        </p:spPr>
        <p:txBody>
          <a:bodyPr wrap="square" rtlCol="0">
            <a:spAutoFit/>
          </a:bodyPr>
          <a:lstStyle/>
          <a:p>
            <a:pPr algn="ctr"/>
            <a:r>
              <a:rPr lang="en-US" sz="1400" dirty="0">
                <a:solidFill>
                  <a:schemeClr val="tx1">
                    <a:lumMod val="95000"/>
                  </a:schemeClr>
                </a:solidFill>
              </a:rPr>
              <a:t>Guidance Day and Night</a:t>
            </a:r>
          </a:p>
          <a:p>
            <a:pPr algn="ctr"/>
            <a:endParaRPr lang="en-US" sz="1400" dirty="0">
              <a:solidFill>
                <a:schemeClr val="tx1">
                  <a:lumMod val="95000"/>
                </a:schemeClr>
              </a:solidFill>
            </a:endParaRPr>
          </a:p>
          <a:p>
            <a:pPr algn="ctr"/>
            <a:r>
              <a:rPr lang="en-US" sz="1400" dirty="0">
                <a:solidFill>
                  <a:schemeClr val="tx1">
                    <a:lumMod val="95000"/>
                  </a:schemeClr>
                </a:solidFill>
              </a:rPr>
              <a:t>Mike Moyers</a:t>
            </a:r>
          </a:p>
        </p:txBody>
      </p:sp>
      <p:pic>
        <p:nvPicPr>
          <p:cNvPr id="5" name="Picture 4">
            <a:extLst>
              <a:ext uri="{FF2B5EF4-FFF2-40B4-BE49-F238E27FC236}">
                <a16:creationId xmlns:a16="http://schemas.microsoft.com/office/drawing/2014/main" id="{31129A68-76B3-9B13-31A8-6B9866880EAC}"/>
              </a:ext>
            </a:extLst>
          </p:cNvPr>
          <p:cNvPicPr>
            <a:picLocks noChangeAspect="1"/>
          </p:cNvPicPr>
          <p:nvPr/>
        </p:nvPicPr>
        <p:blipFill>
          <a:blip r:embed="rId2"/>
          <a:stretch>
            <a:fillRect/>
          </a:stretch>
        </p:blipFill>
        <p:spPr>
          <a:xfrm>
            <a:off x="3886200" y="-10160"/>
            <a:ext cx="5299484" cy="685800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cs typeface="Arial" pitchFamily="34" charset="0"/>
              </a:rPr>
              <a:t>When God saw what they did, how they turned from their evil ways, God changed his mind about the calamity; and he did not do it.</a:t>
            </a:r>
          </a:p>
        </p:txBody>
      </p:sp>
      <p:sp>
        <p:nvSpPr>
          <p:cNvPr id="5" name="TextBox 4"/>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Jonah 3:10ac</a:t>
            </a:r>
          </a:p>
        </p:txBody>
      </p:sp>
    </p:spTree>
    <p:extLst>
      <p:ext uri="{BB962C8B-B14F-4D97-AF65-F5344CB8AC3E}">
        <p14:creationId xmlns:p14="http://schemas.microsoft.com/office/powerpoint/2010/main" val="66859982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549</TotalTime>
  <Words>959</Words>
  <Application>Microsoft Office PowerPoint</Application>
  <PresentationFormat>Widescreen</PresentationFormat>
  <Paragraphs>80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First Sunday after Christmas Day Year A</vt:lpstr>
      <vt:lpstr>Seventeenth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103</cp:revision>
  <dcterms:created xsi:type="dcterms:W3CDTF">2016-08-31T16:46:43Z</dcterms:created>
  <dcterms:modified xsi:type="dcterms:W3CDTF">2022-10-02T19:40:00Z</dcterms:modified>
</cp:coreProperties>
</file>