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9"/>
  </p:notesMasterIdLst>
  <p:sldIdLst>
    <p:sldId id="256" r:id="rId2"/>
    <p:sldId id="385" r:id="rId3"/>
    <p:sldId id="386" r:id="rId4"/>
    <p:sldId id="387" r:id="rId5"/>
    <p:sldId id="388" r:id="rId6"/>
    <p:sldId id="389" r:id="rId7"/>
    <p:sldId id="390" r:id="rId8"/>
    <p:sldId id="409" r:id="rId9"/>
    <p:sldId id="396" r:id="rId10"/>
    <p:sldId id="391" r:id="rId11"/>
    <p:sldId id="394" r:id="rId12"/>
    <p:sldId id="395" r:id="rId13"/>
    <p:sldId id="410" r:id="rId14"/>
    <p:sldId id="397" r:id="rId15"/>
    <p:sldId id="398" r:id="rId16"/>
    <p:sldId id="399" r:id="rId17"/>
    <p:sldId id="400" r:id="rId18"/>
    <p:sldId id="401" r:id="rId19"/>
    <p:sldId id="402" r:id="rId20"/>
    <p:sldId id="403" r:id="rId21"/>
    <p:sldId id="404" r:id="rId22"/>
    <p:sldId id="405" r:id="rId23"/>
    <p:sldId id="407" r:id="rId24"/>
    <p:sldId id="406" r:id="rId25"/>
    <p:sldId id="408" r:id="rId26"/>
    <p:sldId id="411" r:id="rId27"/>
    <p:sldId id="2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3F6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1" autoAdjust="0"/>
    <p:restoredTop sz="93946" autoAdjust="0"/>
  </p:normalViewPr>
  <p:slideViewPr>
    <p:cSldViewPr>
      <p:cViewPr varScale="1">
        <p:scale>
          <a:sx n="75" d="100"/>
          <a:sy n="75" d="100"/>
        </p:scale>
        <p:origin x="158" y="43"/>
      </p:cViewPr>
      <p:guideLst>
        <p:guide orient="horz" pos="2160"/>
        <p:guide pos="3840"/>
      </p:guideLst>
    </p:cSldViewPr>
  </p:slideViewPr>
  <p:outlineViewPr>
    <p:cViewPr>
      <p:scale>
        <a:sx n="33" d="100"/>
        <a:sy n="33" d="100"/>
      </p:scale>
      <p:origin x="0" y="-264"/>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600201"/>
            <a:ext cx="8458200" cy="1470025"/>
          </a:xfrm>
        </p:spPr>
        <p:txBody>
          <a:bodyPr>
            <a:noAutofit/>
          </a:bodyPr>
          <a:lstStyle/>
          <a:p>
            <a:r>
              <a:rPr lang="en-US" sz="8800"/>
              <a:t>Sixteenth </a:t>
            </a:r>
            <a:r>
              <a:rPr lang="en-US" sz="8800" dirty="0"/>
              <a:t>Sunday after Pentecost</a:t>
            </a:r>
          </a:p>
        </p:txBody>
      </p:sp>
      <p:sp>
        <p:nvSpPr>
          <p:cNvPr id="3" name="Subtitle 2"/>
          <p:cNvSpPr>
            <a:spLocks noGrp="1"/>
          </p:cNvSpPr>
          <p:nvPr>
            <p:ph type="subTitle" idx="1"/>
          </p:nvPr>
        </p:nvSpPr>
        <p:spPr>
          <a:xfrm>
            <a:off x="2933700" y="38862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524000" y="5473006"/>
            <a:ext cx="9144000" cy="1384995"/>
          </a:xfrm>
          <a:prstGeom prst="rect">
            <a:avLst/>
          </a:prstGeom>
          <a:solidFill>
            <a:srgbClr val="603F61">
              <a:alpha val="70000"/>
            </a:srgbClr>
          </a:solidFill>
        </p:spPr>
        <p:txBody>
          <a:bodyPr wrap="square">
            <a:spAutoFit/>
          </a:bodyPr>
          <a:lstStyle/>
          <a:p>
            <a:pPr algn="ctr"/>
            <a:r>
              <a:rPr lang="en-US" sz="2800" dirty="0"/>
              <a:t>Exodus 14:19-31 and Psalm 114 or Exodus 15:1b-11, 20-21  •  Genesis 50:15-21 and Psalm 103:(1-7), 8-13</a:t>
            </a:r>
          </a:p>
          <a:p>
            <a:pPr algn="ctr"/>
            <a:r>
              <a:rPr lang="en-US" sz="2800" dirty="0"/>
              <a:t>Romans 14:1-12  •  Matthew 18:21-35</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67400" y="4495801"/>
            <a:ext cx="3352800" cy="461665"/>
          </a:xfrm>
          <a:prstGeom prst="rect">
            <a:avLst/>
          </a:prstGeom>
          <a:noFill/>
        </p:spPr>
        <p:txBody>
          <a:bodyPr wrap="square" rtlCol="0">
            <a:spAutoFit/>
          </a:bodyPr>
          <a:lstStyle/>
          <a:p>
            <a:pPr algn="ctr"/>
            <a:r>
              <a:rPr lang="en-US" sz="2400" dirty="0">
                <a:solidFill>
                  <a:schemeClr val="tx1">
                    <a:lumMod val="95000"/>
                  </a:schemeClr>
                </a:solidFill>
              </a:rPr>
              <a:t>Psalm 114:5a, 6</a:t>
            </a:r>
          </a:p>
        </p:txBody>
      </p:sp>
      <p:sp>
        <p:nvSpPr>
          <p:cNvPr id="3" name="Rectangle 2"/>
          <p:cNvSpPr/>
          <p:nvPr/>
        </p:nvSpPr>
        <p:spPr>
          <a:xfrm>
            <a:off x="2667000" y="1905000"/>
            <a:ext cx="8534400" cy="1938992"/>
          </a:xfrm>
          <a:prstGeom prst="rect">
            <a:avLst/>
          </a:prstGeom>
        </p:spPr>
        <p:txBody>
          <a:bodyPr wrap="square">
            <a:spAutoFit/>
          </a:bodyPr>
          <a:lstStyle/>
          <a:p>
            <a:r>
              <a:rPr lang="en-US" sz="4000" dirty="0"/>
              <a:t>Why is it, O sea, that you flee?  </a:t>
            </a:r>
          </a:p>
          <a:p>
            <a:r>
              <a:rPr lang="en-US" sz="4000" dirty="0"/>
              <a:t>O mountains, that you skip like rams? </a:t>
            </a:r>
          </a:p>
          <a:p>
            <a:r>
              <a:rPr lang="en-US" sz="4000" dirty="0"/>
              <a:t>O hills, like lambs?</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A Rocky Mountain Sheep, </a:t>
            </a:r>
            <a:r>
              <a:rPr lang="en-US" sz="1600" dirty="0" err="1">
                <a:solidFill>
                  <a:schemeClr val="tx1">
                    <a:lumMod val="95000"/>
                  </a:schemeClr>
                </a:solidFill>
              </a:rPr>
              <a:t>Ovis</a:t>
            </a:r>
            <a:r>
              <a:rPr lang="en-US" sz="1600" dirty="0">
                <a:solidFill>
                  <a:schemeClr val="tx1">
                    <a:lumMod val="95000"/>
                  </a:schemeClr>
                </a:solidFill>
              </a:rPr>
              <a:t>, Montana  --  Albert Bierstadt, lithograph</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62986" y="381000"/>
            <a:ext cx="8324015" cy="5564710"/>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The LORD is merciful and gracious … He does not deal with us according to our sins, nor repay us according to our iniquities.</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Psalm 103:8a, 10</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5638800"/>
            <a:ext cx="1767840" cy="861774"/>
          </a:xfrm>
          <a:prstGeom prst="rect">
            <a:avLst/>
          </a:prstGeom>
          <a:noFill/>
        </p:spPr>
        <p:txBody>
          <a:bodyPr wrap="square" rtlCol="0">
            <a:spAutoFit/>
          </a:bodyPr>
          <a:lstStyle/>
          <a:p>
            <a:pPr algn="ctr"/>
            <a:r>
              <a:rPr lang="en-US" sz="1600" dirty="0">
                <a:solidFill>
                  <a:schemeClr val="tx1">
                    <a:lumMod val="95000"/>
                  </a:schemeClr>
                </a:solidFill>
              </a:rPr>
              <a:t>Merciful Mother </a:t>
            </a:r>
          </a:p>
          <a:p>
            <a:pPr algn="ctr"/>
            <a:endParaRPr lang="en-US" sz="1600" dirty="0">
              <a:solidFill>
                <a:schemeClr val="tx1">
                  <a:lumMod val="95000"/>
                </a:schemeClr>
              </a:solidFill>
            </a:endParaRPr>
          </a:p>
          <a:p>
            <a:pPr algn="ctr"/>
            <a:r>
              <a:rPr lang="en-US" sz="1600" dirty="0">
                <a:solidFill>
                  <a:schemeClr val="tx1">
                    <a:lumMod val="95000"/>
                  </a:schemeClr>
                </a:solidFill>
              </a:rPr>
              <a:t>Multi-media</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7640" y="102412"/>
            <a:ext cx="6614160" cy="6679389"/>
          </a:xfrm>
          <a:prstGeom prst="rect">
            <a:avLst/>
          </a:prstGeom>
        </p:spPr>
      </p:pic>
    </p:spTree>
    <p:extLst>
      <p:ext uri="{BB962C8B-B14F-4D97-AF65-F5344CB8AC3E}">
        <p14:creationId xmlns:p14="http://schemas.microsoft.com/office/powerpoint/2010/main" val="4231916508"/>
      </p:ext>
    </p:extLst>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As a father has compassion for his children, so the LORD has compassion for those who fear him.</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Psalm 103:13</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6367046"/>
            <a:ext cx="8686800" cy="338554"/>
          </a:xfrm>
          <a:prstGeom prst="rect">
            <a:avLst/>
          </a:prstGeom>
          <a:noFill/>
        </p:spPr>
        <p:txBody>
          <a:bodyPr wrap="square" rtlCol="0">
            <a:spAutoFit/>
          </a:bodyPr>
          <a:lstStyle/>
          <a:p>
            <a:pPr algn="ctr"/>
            <a:r>
              <a:rPr lang="en-US" sz="1600" dirty="0">
                <a:solidFill>
                  <a:schemeClr val="tx1">
                    <a:lumMod val="95000"/>
                  </a:schemeClr>
                </a:solidFill>
              </a:rPr>
              <a:t>Depending on God  --  Liz Valente</a:t>
            </a:r>
          </a:p>
        </p:txBody>
      </p:sp>
      <p:pic>
        <p:nvPicPr>
          <p:cNvPr id="3" name="Picture 2">
            <a:extLst>
              <a:ext uri="{FF2B5EF4-FFF2-40B4-BE49-F238E27FC236}">
                <a16:creationId xmlns:a16="http://schemas.microsoft.com/office/drawing/2014/main" id="{9026F93F-26AA-20EE-BF95-53817080A8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52800" y="381000"/>
            <a:ext cx="6081113" cy="5791200"/>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057400"/>
            <a:ext cx="7467600" cy="1754326"/>
          </a:xfrm>
          <a:prstGeom prst="rect">
            <a:avLst/>
          </a:prstGeom>
        </p:spPr>
        <p:txBody>
          <a:bodyPr wrap="square">
            <a:spAutoFit/>
          </a:bodyPr>
          <a:lstStyle/>
          <a:p>
            <a:r>
              <a:rPr lang="en-US" sz="3600" dirty="0"/>
              <a:t>Why do you pass judgment on your brother or sister? Or you, why do you despise your brother or sister?</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Romans 14:10</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5867400"/>
            <a:ext cx="8763000" cy="338554"/>
          </a:xfrm>
          <a:prstGeom prst="rect">
            <a:avLst/>
          </a:prstGeom>
          <a:noFill/>
        </p:spPr>
        <p:txBody>
          <a:bodyPr wrap="square" rtlCol="0">
            <a:spAutoFit/>
          </a:bodyPr>
          <a:lstStyle/>
          <a:p>
            <a:pPr algn="ctr"/>
            <a:r>
              <a:rPr lang="en-US" sz="1600" dirty="0">
                <a:solidFill>
                  <a:schemeClr val="tx1">
                    <a:lumMod val="95000"/>
                  </a:schemeClr>
                </a:solidFill>
              </a:rPr>
              <a:t>Tangled Blessing - Jacob and Esau  --   Lauren Wright Pittman </a:t>
            </a:r>
          </a:p>
        </p:txBody>
      </p:sp>
      <p:pic>
        <p:nvPicPr>
          <p:cNvPr id="5" name="Picture 4">
            <a:extLst>
              <a:ext uri="{FF2B5EF4-FFF2-40B4-BE49-F238E27FC236}">
                <a16:creationId xmlns:a16="http://schemas.microsoft.com/office/drawing/2014/main" id="{05EEF469-D68B-DAE2-C143-02A045CE49B3}"/>
              </a:ext>
            </a:extLst>
          </p:cNvPr>
          <p:cNvPicPr>
            <a:picLocks noChangeAspect="1"/>
          </p:cNvPicPr>
          <p:nvPr/>
        </p:nvPicPr>
        <p:blipFill>
          <a:blip r:embed="rId2"/>
          <a:stretch>
            <a:fillRect/>
          </a:stretch>
        </p:blipFill>
        <p:spPr>
          <a:xfrm>
            <a:off x="4140200" y="1156434"/>
            <a:ext cx="3860800" cy="3860800"/>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981200"/>
            <a:ext cx="7696200" cy="2308324"/>
          </a:xfrm>
          <a:prstGeom prst="rect">
            <a:avLst/>
          </a:prstGeom>
        </p:spPr>
        <p:txBody>
          <a:bodyPr wrap="square">
            <a:spAutoFit/>
          </a:bodyPr>
          <a:lstStyle/>
          <a:p>
            <a:r>
              <a:rPr lang="en-US" sz="3600" dirty="0"/>
              <a:t>Then Peter came and said to him, "Lord, if another member of the church sins against me, how often should I forgive? As many as seven times?</a:t>
            </a:r>
            <a:endParaRPr lang="en-US" sz="3600" dirty="0">
              <a:cs typeface="Arial" pitchFamily="34" charset="0"/>
            </a:endParaRPr>
          </a:p>
        </p:txBody>
      </p:sp>
      <p:sp>
        <p:nvSpPr>
          <p:cNvPr id="5" name="TextBox 4"/>
          <p:cNvSpPr txBox="1"/>
          <p:nvPr/>
        </p:nvSpPr>
        <p:spPr>
          <a:xfrm>
            <a:off x="6096000" y="5029201"/>
            <a:ext cx="3352800" cy="461665"/>
          </a:xfrm>
          <a:prstGeom prst="rect">
            <a:avLst/>
          </a:prstGeom>
          <a:noFill/>
        </p:spPr>
        <p:txBody>
          <a:bodyPr wrap="square" rtlCol="0">
            <a:spAutoFit/>
          </a:bodyPr>
          <a:lstStyle/>
          <a:p>
            <a:pPr algn="ctr"/>
            <a:r>
              <a:rPr lang="en-US" sz="2400" dirty="0">
                <a:solidFill>
                  <a:schemeClr val="tx1">
                    <a:lumMod val="95000"/>
                  </a:schemeClr>
                </a:solidFill>
              </a:rPr>
              <a:t>Matthew 18:21</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4904364"/>
            <a:ext cx="2971800" cy="1877437"/>
          </a:xfrm>
          <a:prstGeom prst="rect">
            <a:avLst/>
          </a:prstGeom>
          <a:noFill/>
        </p:spPr>
        <p:txBody>
          <a:bodyPr wrap="square" rtlCol="0">
            <a:spAutoFit/>
          </a:bodyPr>
          <a:lstStyle/>
          <a:p>
            <a:pPr algn="ctr"/>
            <a:r>
              <a:rPr lang="en-US" sz="1600" dirty="0">
                <a:solidFill>
                  <a:schemeClr val="tx1">
                    <a:lumMod val="95000"/>
                  </a:schemeClr>
                </a:solidFill>
              </a:rPr>
              <a:t>"It is easier to forgive an enemy than to forgive a friend…"</a:t>
            </a:r>
          </a:p>
          <a:p>
            <a:pPr algn="ctr"/>
            <a:r>
              <a:rPr lang="en-US" sz="1600" dirty="0">
                <a:solidFill>
                  <a:schemeClr val="tx1">
                    <a:lumMod val="95000"/>
                  </a:schemeClr>
                </a:solidFill>
              </a:rPr>
              <a:t>from </a:t>
            </a:r>
            <a:r>
              <a:rPr lang="en-US" sz="1600" i="1" dirty="0">
                <a:solidFill>
                  <a:schemeClr val="tx1">
                    <a:lumMod val="95000"/>
                  </a:schemeClr>
                </a:solidFill>
              </a:rPr>
              <a:t>Jerusalem</a:t>
            </a:r>
          </a:p>
          <a:p>
            <a:pPr algn="ctr"/>
            <a:endParaRPr lang="en-US" sz="1600" i="1" dirty="0">
              <a:solidFill>
                <a:schemeClr val="tx1">
                  <a:lumMod val="95000"/>
                </a:schemeClr>
              </a:solidFill>
            </a:endParaRPr>
          </a:p>
          <a:p>
            <a:pPr algn="ctr"/>
            <a:r>
              <a:rPr lang="en-US" sz="1600" dirty="0">
                <a:solidFill>
                  <a:schemeClr val="tx1">
                    <a:lumMod val="95000"/>
                  </a:schemeClr>
                </a:solidFill>
              </a:rPr>
              <a:t>William Blake</a:t>
            </a:r>
          </a:p>
          <a:p>
            <a:pPr algn="ctr"/>
            <a:r>
              <a:rPr lang="en-US" sz="1600" dirty="0">
                <a:solidFill>
                  <a:schemeClr val="tx1">
                    <a:lumMod val="95000"/>
                  </a:schemeClr>
                </a:solidFill>
              </a:rPr>
              <a:t>Yale Center for British Art</a:t>
            </a:r>
          </a:p>
          <a:p>
            <a:pPr algn="ctr"/>
            <a:r>
              <a:rPr lang="en-US" sz="1600" dirty="0">
                <a:solidFill>
                  <a:schemeClr val="tx1">
                    <a:lumMod val="95000"/>
                  </a:schemeClr>
                </a:solidFill>
              </a:rPr>
              <a:t>New Haven, CT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5400" y="0"/>
            <a:ext cx="5139682" cy="6858000"/>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Then Moses stretched out his hand over the sea. The LORD drove the sea back … and the waters were divided.</a:t>
            </a:r>
          </a:p>
          <a:p>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Exodus 14:21ac</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286001"/>
            <a:ext cx="7467600" cy="1200329"/>
          </a:xfrm>
          <a:prstGeom prst="rect">
            <a:avLst/>
          </a:prstGeom>
        </p:spPr>
        <p:txBody>
          <a:bodyPr wrap="square">
            <a:spAutoFit/>
          </a:bodyPr>
          <a:lstStyle/>
          <a:p>
            <a:r>
              <a:rPr lang="en-US" sz="3600" dirty="0"/>
              <a:t>Jesus said to him, "Not seven times, but, I tell you, seventy-seven times.</a:t>
            </a:r>
            <a:endParaRPr lang="en-US" sz="3600" dirty="0">
              <a:cs typeface="Arial" pitchFamily="34" charset="0"/>
            </a:endParaRPr>
          </a:p>
        </p:txBody>
      </p:sp>
      <p:sp>
        <p:nvSpPr>
          <p:cNvPr id="5" name="TextBox 4"/>
          <p:cNvSpPr txBox="1"/>
          <p:nvPr/>
        </p:nvSpPr>
        <p:spPr>
          <a:xfrm>
            <a:off x="6019800" y="4419601"/>
            <a:ext cx="3352800" cy="461665"/>
          </a:xfrm>
          <a:prstGeom prst="rect">
            <a:avLst/>
          </a:prstGeom>
          <a:noFill/>
        </p:spPr>
        <p:txBody>
          <a:bodyPr wrap="square" rtlCol="0">
            <a:spAutoFit/>
          </a:bodyPr>
          <a:lstStyle/>
          <a:p>
            <a:pPr algn="ctr"/>
            <a:r>
              <a:rPr lang="en-US" sz="2400" dirty="0">
                <a:solidFill>
                  <a:schemeClr val="tx1">
                    <a:lumMod val="95000"/>
                  </a:schemeClr>
                </a:solidFill>
              </a:rPr>
              <a:t>Matthew 18:22</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486400"/>
            <a:ext cx="3276600" cy="1169551"/>
          </a:xfrm>
          <a:prstGeom prst="rect">
            <a:avLst/>
          </a:prstGeom>
          <a:noFill/>
        </p:spPr>
        <p:txBody>
          <a:bodyPr wrap="square" rtlCol="0">
            <a:spAutoFit/>
          </a:bodyPr>
          <a:lstStyle/>
          <a:p>
            <a:pPr algn="ctr"/>
            <a:r>
              <a:rPr lang="en-US" sz="1400" dirty="0">
                <a:solidFill>
                  <a:schemeClr val="tx1">
                    <a:lumMod val="95000"/>
                  </a:schemeClr>
                </a:solidFill>
              </a:rPr>
              <a:t>Reconciliation of Jacob and Esau</a:t>
            </a:r>
          </a:p>
          <a:p>
            <a:pPr algn="ctr"/>
            <a:endParaRPr lang="en-US" sz="1400" dirty="0">
              <a:solidFill>
                <a:schemeClr val="tx1">
                  <a:lumMod val="95000"/>
                </a:schemeClr>
              </a:solidFill>
            </a:endParaRPr>
          </a:p>
          <a:p>
            <a:pPr algn="ctr"/>
            <a:r>
              <a:rPr lang="en-US" sz="1400" dirty="0">
                <a:solidFill>
                  <a:schemeClr val="tx1">
                    <a:lumMod val="95000"/>
                  </a:schemeClr>
                </a:solidFill>
              </a:rPr>
              <a:t>Peter Paul Rubens</a:t>
            </a:r>
          </a:p>
          <a:p>
            <a:pPr algn="ctr"/>
            <a:r>
              <a:rPr lang="en-US" sz="1400" dirty="0">
                <a:solidFill>
                  <a:schemeClr val="tx1">
                    <a:lumMod val="95000"/>
                  </a:schemeClr>
                </a:solidFill>
              </a:rPr>
              <a:t>National Gallery</a:t>
            </a:r>
          </a:p>
          <a:p>
            <a:pPr algn="ctr"/>
            <a:r>
              <a:rPr lang="en-US" sz="1400" dirty="0">
                <a:solidFill>
                  <a:schemeClr val="tx1">
                    <a:lumMod val="95000"/>
                  </a:schemeClr>
                </a:solidFill>
              </a:rPr>
              <a:t>Edinburgh, Scotland</a:t>
            </a:r>
          </a:p>
        </p:txBody>
      </p:sp>
      <p:pic>
        <p:nvPicPr>
          <p:cNvPr id="5" name="Picture 4">
            <a:extLst>
              <a:ext uri="{FF2B5EF4-FFF2-40B4-BE49-F238E27FC236}">
                <a16:creationId xmlns:a16="http://schemas.microsoft.com/office/drawing/2014/main" id="{DCEE408D-717A-E361-540D-87A10E003224}"/>
              </a:ext>
            </a:extLst>
          </p:cNvPr>
          <p:cNvPicPr>
            <a:picLocks noChangeAspect="1"/>
          </p:cNvPicPr>
          <p:nvPr/>
        </p:nvPicPr>
        <p:blipFill>
          <a:blip r:embed="rId2"/>
          <a:stretch>
            <a:fillRect/>
          </a:stretch>
        </p:blipFill>
        <p:spPr>
          <a:xfrm>
            <a:off x="3825707" y="0"/>
            <a:ext cx="6308893" cy="6858000"/>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286000"/>
            <a:ext cx="7467600" cy="1754326"/>
          </a:xfrm>
          <a:prstGeom prst="rect">
            <a:avLst/>
          </a:prstGeom>
        </p:spPr>
        <p:txBody>
          <a:bodyPr wrap="square">
            <a:spAutoFit/>
          </a:bodyPr>
          <a:lstStyle/>
          <a:p>
            <a:r>
              <a:rPr lang="en-US" sz="3600" dirty="0"/>
              <a:t>And out of pity for him, the lord of that slave released him and forgave him the debt.</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18:27</a:t>
            </a:r>
          </a:p>
        </p:txBody>
      </p:sp>
    </p:spTree>
    <p:extLst>
      <p:ext uri="{BB962C8B-B14F-4D97-AF65-F5344CB8AC3E}">
        <p14:creationId xmlns:p14="http://schemas.microsoft.com/office/powerpoint/2010/main" val="1844325615"/>
      </p:ext>
    </p:extLst>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9382" y="6242448"/>
            <a:ext cx="8991600" cy="584775"/>
          </a:xfrm>
          <a:prstGeom prst="rect">
            <a:avLst/>
          </a:prstGeom>
          <a:noFill/>
        </p:spPr>
        <p:txBody>
          <a:bodyPr wrap="square" rtlCol="0">
            <a:spAutoFit/>
          </a:bodyPr>
          <a:lstStyle/>
          <a:p>
            <a:pPr algn="ctr"/>
            <a:r>
              <a:rPr lang="en-US" sz="1600" dirty="0">
                <a:solidFill>
                  <a:schemeClr val="tx1">
                    <a:lumMod val="95000"/>
                  </a:schemeClr>
                </a:solidFill>
              </a:rPr>
              <a:t>St. Lawrence Distributing the Riches of the Church  --  Master of the </a:t>
            </a:r>
            <a:r>
              <a:rPr lang="en-US" sz="1600" dirty="0" err="1">
                <a:solidFill>
                  <a:schemeClr val="tx1">
                    <a:lumMod val="95000"/>
                  </a:schemeClr>
                </a:solidFill>
              </a:rPr>
              <a:t>Osservanza</a:t>
            </a:r>
            <a:r>
              <a:rPr lang="en-US" sz="1600" dirty="0">
                <a:solidFill>
                  <a:schemeClr val="tx1">
                    <a:lumMod val="95000"/>
                  </a:schemeClr>
                </a:solidFill>
              </a:rPr>
              <a:t>, National Gallery, Washington, DC</a:t>
            </a:r>
          </a:p>
        </p:txBody>
      </p:sp>
      <p:pic>
        <p:nvPicPr>
          <p:cNvPr id="3" name="Picture 2"/>
          <p:cNvPicPr>
            <a:picLocks noChangeAspect="1"/>
          </p:cNvPicPr>
          <p:nvPr/>
        </p:nvPicPr>
        <p:blipFill>
          <a:blip r:embed="rId2"/>
          <a:stretch>
            <a:fillRect/>
          </a:stretch>
        </p:blipFill>
        <p:spPr>
          <a:xfrm>
            <a:off x="1524000" y="76200"/>
            <a:ext cx="9144000" cy="6125378"/>
          </a:xfrm>
          <a:prstGeom prst="rect">
            <a:avLst/>
          </a:prstGeom>
        </p:spPr>
      </p:pic>
    </p:spTree>
    <p:extLst>
      <p:ext uri="{BB962C8B-B14F-4D97-AF65-F5344CB8AC3E}">
        <p14:creationId xmlns:p14="http://schemas.microsoft.com/office/powerpoint/2010/main" val="3836252076"/>
      </p:ext>
    </p:extLst>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But that same slave, as he went out, came upon one of his fellow slaves … and seizing him by the throat, he said, 'Pay what you owe.'</a:t>
            </a:r>
            <a:endParaRPr lang="en-US" sz="3600" dirty="0">
              <a:cs typeface="Arial" pitchFamily="34" charset="0"/>
            </a:endParaRPr>
          </a:p>
        </p:txBody>
      </p:sp>
      <p:sp>
        <p:nvSpPr>
          <p:cNvPr id="5" name="TextBox 4"/>
          <p:cNvSpPr txBox="1"/>
          <p:nvPr/>
        </p:nvSpPr>
        <p:spPr>
          <a:xfrm>
            <a:off x="6096000" y="5105401"/>
            <a:ext cx="3352800" cy="461665"/>
          </a:xfrm>
          <a:prstGeom prst="rect">
            <a:avLst/>
          </a:prstGeom>
          <a:noFill/>
        </p:spPr>
        <p:txBody>
          <a:bodyPr wrap="square" rtlCol="0">
            <a:spAutoFit/>
          </a:bodyPr>
          <a:lstStyle/>
          <a:p>
            <a:pPr algn="ctr"/>
            <a:r>
              <a:rPr lang="en-US" sz="2400" dirty="0">
                <a:solidFill>
                  <a:schemeClr val="tx1">
                    <a:lumMod val="95000"/>
                  </a:schemeClr>
                </a:solidFill>
              </a:rPr>
              <a:t>Matthew 18:28ac</a:t>
            </a:r>
          </a:p>
        </p:txBody>
      </p:sp>
    </p:spTree>
    <p:extLst>
      <p:ext uri="{BB962C8B-B14F-4D97-AF65-F5344CB8AC3E}">
        <p14:creationId xmlns:p14="http://schemas.microsoft.com/office/powerpoint/2010/main" val="3934289951"/>
      </p:ext>
    </p:extLst>
  </p:cSld>
  <p:clrMapOvr>
    <a:masterClrMapping/>
  </p:clrMapOvr>
  <p:transition advTm="8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8691" y="6214646"/>
            <a:ext cx="7924800" cy="338554"/>
          </a:xfrm>
          <a:prstGeom prst="rect">
            <a:avLst/>
          </a:prstGeom>
          <a:noFill/>
        </p:spPr>
        <p:txBody>
          <a:bodyPr wrap="square" rtlCol="0">
            <a:spAutoFit/>
          </a:bodyPr>
          <a:lstStyle/>
          <a:p>
            <a:pPr algn="ctr"/>
            <a:r>
              <a:rPr lang="en-US" sz="1600" dirty="0">
                <a:solidFill>
                  <a:schemeClr val="tx1">
                    <a:lumMod val="95000"/>
                  </a:schemeClr>
                </a:solidFill>
              </a:rPr>
              <a:t>The Unforgiving Servant  --  JESUS MAFA, Cameroon</a:t>
            </a:r>
          </a:p>
        </p:txBody>
      </p:sp>
      <p:pic>
        <p:nvPicPr>
          <p:cNvPr id="5" name="Picture 4">
            <a:extLst>
              <a:ext uri="{FF2B5EF4-FFF2-40B4-BE49-F238E27FC236}">
                <a16:creationId xmlns:a16="http://schemas.microsoft.com/office/drawing/2014/main" id="{2259C804-CDE7-F388-9D40-0B79C71DFBD9}"/>
              </a:ext>
            </a:extLst>
          </p:cNvPr>
          <p:cNvPicPr>
            <a:picLocks noChangeAspect="1"/>
          </p:cNvPicPr>
          <p:nvPr/>
        </p:nvPicPr>
        <p:blipFill>
          <a:blip r:embed="rId2"/>
          <a:stretch>
            <a:fillRect/>
          </a:stretch>
        </p:blipFill>
        <p:spPr>
          <a:xfrm>
            <a:off x="2209800" y="304800"/>
            <a:ext cx="8090182" cy="5443537"/>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5105401"/>
            <a:ext cx="3352800" cy="461665"/>
          </a:xfrm>
          <a:prstGeom prst="rect">
            <a:avLst/>
          </a:prstGeom>
          <a:noFill/>
        </p:spPr>
        <p:txBody>
          <a:bodyPr wrap="square" rtlCol="0">
            <a:spAutoFit/>
          </a:bodyPr>
          <a:lstStyle/>
          <a:p>
            <a:pPr algn="ctr"/>
            <a:r>
              <a:rPr lang="en-US" sz="2400" dirty="0">
                <a:solidFill>
                  <a:schemeClr val="tx1">
                    <a:lumMod val="95000"/>
                  </a:schemeClr>
                </a:solidFill>
              </a:rPr>
              <a:t>Matthew 18:32a, 33</a:t>
            </a:r>
          </a:p>
        </p:txBody>
      </p:sp>
      <p:sp>
        <p:nvSpPr>
          <p:cNvPr id="3" name="Rectangle 2"/>
          <p:cNvSpPr/>
          <p:nvPr/>
        </p:nvSpPr>
        <p:spPr>
          <a:xfrm>
            <a:off x="3581400" y="1600200"/>
            <a:ext cx="5410200" cy="2862322"/>
          </a:xfrm>
          <a:prstGeom prst="rect">
            <a:avLst/>
          </a:prstGeom>
        </p:spPr>
        <p:txBody>
          <a:bodyPr wrap="square">
            <a:spAutoFit/>
          </a:bodyPr>
          <a:lstStyle/>
          <a:p>
            <a:r>
              <a:rPr lang="en-US" sz="3600" dirty="0"/>
              <a:t>Then his lord summoned him and said to him … Should you not have had mercy on your fellow slave, as I had mercy on you?'</a:t>
            </a:r>
          </a:p>
        </p:txBody>
      </p:sp>
    </p:spTree>
    <p:extLst>
      <p:ext uri="{BB962C8B-B14F-4D97-AF65-F5344CB8AC3E}">
        <p14:creationId xmlns:p14="http://schemas.microsoft.com/office/powerpoint/2010/main" val="2774917137"/>
      </p:ext>
    </p:extLst>
  </p:cSld>
  <p:clrMapOvr>
    <a:masterClrMapping/>
  </p:clrMapOvr>
  <p:transition advTm="8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400" dirty="0"/>
              <a:t>New Revised Standard Version Bible, copyright 1989, Division of Christian Education of the National Council of the Churches of Christ in the United States of America. Used by permission. All rights reserved.</a:t>
            </a:r>
          </a:p>
          <a:p>
            <a:pPr>
              <a:buNone/>
            </a:pPr>
            <a:endParaRPr lang="en-US" sz="1400" dirty="0"/>
          </a:p>
          <a:p>
            <a:pPr>
              <a:buNone/>
            </a:pPr>
            <a:r>
              <a:rPr lang="en-US" sz="1400" dirty="0"/>
              <a:t>www.JohnAugustSwanson.com - copyright 1983 by John August </a:t>
            </a:r>
            <a:r>
              <a:rPr lang="en-US" sz="1400" dirty="0" err="1"/>
              <a:t>Swansons</a:t>
            </a:r>
            <a:endParaRPr lang="en-US" sz="1400" dirty="0"/>
          </a:p>
          <a:p>
            <a:pPr>
              <a:buNone/>
            </a:pPr>
            <a:r>
              <a:rPr lang="en-US" sz="1400" dirty="0"/>
              <a:t>https://commons.wikimedia.org/wiki/File:Hortus_Deliciarum,_Moses_f%C3%BChrt_das_Volk_Israel_durch_das_Rote_Meer.JPG</a:t>
            </a:r>
          </a:p>
          <a:p>
            <a:pPr>
              <a:buNone/>
            </a:pPr>
            <a:r>
              <a:rPr lang="en-US" sz="1400" dirty="0"/>
              <a:t>https://www.flickr.com/photos/zeevveez/8043033236 - Ze'ev </a:t>
            </a:r>
            <a:r>
              <a:rPr lang="en-US" sz="1400" dirty="0" err="1"/>
              <a:t>Barkan</a:t>
            </a:r>
            <a:endParaRPr lang="en-US" sz="1400" dirty="0"/>
          </a:p>
          <a:p>
            <a:pPr>
              <a:buNone/>
            </a:pPr>
            <a:r>
              <a:rPr lang="en-US" sz="1400" dirty="0"/>
              <a:t>https://www.flickr.com/photos/paullew/33172410852</a:t>
            </a:r>
          </a:p>
          <a:p>
            <a:pPr>
              <a:buNone/>
            </a:pPr>
            <a:r>
              <a:rPr lang="en-US" sz="1400" dirty="0"/>
              <a:t>https://commons.wikimedia.org/wiki/File:Feuerbach_Mirjam_2.jpg</a:t>
            </a:r>
          </a:p>
          <a:p>
            <a:pPr>
              <a:buNone/>
            </a:pPr>
            <a:r>
              <a:rPr lang="en-US" sz="1400" dirty="0"/>
              <a:t>https://commons.wikimedia.org/wiki/File:Bierstadt_Albert_A_Rocky_Mountain_Sheep_Ovis_Montana.jpg</a:t>
            </a:r>
          </a:p>
          <a:p>
            <a:pPr>
              <a:buNone/>
            </a:pPr>
            <a:r>
              <a:rPr lang="en-US" sz="1400" dirty="0"/>
              <a:t>https://www.flickr.com/photos/angelisms/4679661269 - Jessica Jane Lynch</a:t>
            </a:r>
          </a:p>
          <a:p>
            <a:pPr>
              <a:buNone/>
            </a:pPr>
            <a:r>
              <a:rPr lang="pt-BR" sz="1400" dirty="0"/>
              <a:t>Liz Valente, https://www.instagram.com/donalizvalente/</a:t>
            </a:r>
            <a:endParaRPr lang="en-US" sz="1400" dirty="0"/>
          </a:p>
          <a:p>
            <a:pPr>
              <a:buNone/>
            </a:pPr>
            <a:r>
              <a:rPr lang="en-US" sz="1400" dirty="0"/>
              <a:t>Lauren Wright Pittman, http://www.lewpstudio.com/</a:t>
            </a:r>
          </a:p>
          <a:p>
            <a:pPr>
              <a:buNone/>
            </a:pPr>
            <a:r>
              <a:rPr lang="en-US" sz="1400" dirty="0"/>
              <a:t>https://commons.wikimedia.org/wiki/File:William_Blake_-_Jerusalem,_Plate_91,_%22It_is_easier_to_forgive_an_enemy....%22_-_Google_Art_Project.jpg</a:t>
            </a:r>
          </a:p>
          <a:p>
            <a:pPr>
              <a:buNone/>
            </a:pPr>
            <a:r>
              <a:rPr lang="en-US" sz="1400" dirty="0"/>
              <a:t>http://commons.wikimedia.org/wiki/File:Rubens_Reconciliation_of_Jacob_and_Esau.jpg</a:t>
            </a:r>
          </a:p>
          <a:p>
            <a:pPr>
              <a:buNone/>
            </a:pPr>
            <a:r>
              <a:rPr lang="en-US" sz="1400" dirty="0"/>
              <a:t>http://commons.wikimedia.org/wiki/File:Master_Of_The_Osservanza_-_St_Anthony_Distributing_his_Wealth_to_the_Poor_-_WGA14603.jpgs</a:t>
            </a:r>
          </a:p>
          <a:p>
            <a:pPr>
              <a:buNone/>
            </a:pPr>
            <a:r>
              <a:rPr lang="fr-FR" sz="1400" dirty="0"/>
              <a:t>http://www.librairie-emmanuel.fr (contact page: https://www.librairie-emmanuel.fr/contact)</a:t>
            </a:r>
          </a:p>
          <a:p>
            <a:pPr>
              <a:buNone/>
            </a:pPr>
            <a:endParaRPr lang="en-US" sz="1400" dirty="0"/>
          </a:p>
          <a:p>
            <a:pPr>
              <a:buNone/>
            </a:pPr>
            <a:r>
              <a:rPr lang="en-US" sz="1400" dirty="0"/>
              <a:t>Additional descriptions can be found at the Art in the Christian Tradition image library, a service of the Vanderbilt Divinity Library, http://diglib.library.vanderbilt.edu/.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43246"/>
            <a:ext cx="8763000" cy="338554"/>
          </a:xfrm>
          <a:prstGeom prst="rect">
            <a:avLst/>
          </a:prstGeom>
          <a:noFill/>
        </p:spPr>
        <p:txBody>
          <a:bodyPr wrap="square" rtlCol="0">
            <a:spAutoFit/>
          </a:bodyPr>
          <a:lstStyle/>
          <a:p>
            <a:pPr algn="ctr"/>
            <a:r>
              <a:rPr lang="en-US" sz="1600" dirty="0">
                <a:solidFill>
                  <a:schemeClr val="tx1">
                    <a:lumMod val="95000"/>
                  </a:schemeClr>
                </a:solidFill>
              </a:rPr>
              <a:t>Moses and the Crossing of the Red Sea --  John August Swanson</a:t>
            </a:r>
          </a:p>
        </p:txBody>
      </p:sp>
      <p:pic>
        <p:nvPicPr>
          <p:cNvPr id="2" name="Picture 1">
            <a:extLst>
              <a:ext uri="{FF2B5EF4-FFF2-40B4-BE49-F238E27FC236}">
                <a16:creationId xmlns:a16="http://schemas.microsoft.com/office/drawing/2014/main" id="{66563090-66E9-42A1-AC99-B4E3D0E67D6E}"/>
              </a:ext>
            </a:extLst>
          </p:cNvPr>
          <p:cNvPicPr>
            <a:picLocks noChangeAspect="1"/>
          </p:cNvPicPr>
          <p:nvPr/>
        </p:nvPicPr>
        <p:blipFill>
          <a:blip r:embed="rId2"/>
          <a:stretch>
            <a:fillRect/>
          </a:stretch>
        </p:blipFill>
        <p:spPr>
          <a:xfrm>
            <a:off x="1641410" y="1"/>
            <a:ext cx="8950390" cy="6381297"/>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209800"/>
            <a:ext cx="7467600" cy="1754326"/>
          </a:xfrm>
          <a:prstGeom prst="rect">
            <a:avLst/>
          </a:prstGeom>
        </p:spPr>
        <p:txBody>
          <a:bodyPr wrap="square">
            <a:spAutoFit/>
          </a:bodyPr>
          <a:lstStyle/>
          <a:p>
            <a:r>
              <a:rPr lang="en-US" sz="3600" dirty="0"/>
              <a:t>The Israelites went into the sea on dry ground, the waters forming a wall for them on their right and on their left.</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Exodus 14:22</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400800"/>
            <a:ext cx="8991600" cy="338554"/>
          </a:xfrm>
          <a:prstGeom prst="rect">
            <a:avLst/>
          </a:prstGeom>
          <a:noFill/>
        </p:spPr>
        <p:txBody>
          <a:bodyPr wrap="square" rtlCol="0">
            <a:spAutoFit/>
          </a:bodyPr>
          <a:lstStyle/>
          <a:p>
            <a:pPr algn="ctr"/>
            <a:r>
              <a:rPr lang="en-US" sz="1600" dirty="0">
                <a:solidFill>
                  <a:schemeClr val="tx1">
                    <a:lumMod val="95000"/>
                  </a:schemeClr>
                </a:solidFill>
              </a:rPr>
              <a:t>Crossing of the Red Sea  --  Abbess of </a:t>
            </a:r>
            <a:r>
              <a:rPr lang="en-US" sz="1600" dirty="0" err="1">
                <a:solidFill>
                  <a:schemeClr val="tx1">
                    <a:lumMod val="95000"/>
                  </a:schemeClr>
                </a:solidFill>
              </a:rPr>
              <a:t>Hohenburg</a:t>
            </a:r>
            <a:r>
              <a:rPr lang="en-US" sz="1600" dirty="0">
                <a:solidFill>
                  <a:schemeClr val="tx1">
                    <a:lumMod val="95000"/>
                  </a:schemeClr>
                </a:solidFill>
              </a:rPr>
              <a:t>, Hortus </a:t>
            </a:r>
            <a:r>
              <a:rPr lang="en-US" sz="1600" dirty="0" err="1">
                <a:solidFill>
                  <a:schemeClr val="tx1">
                    <a:lumMod val="95000"/>
                  </a:schemeClr>
                </a:solidFill>
              </a:rPr>
              <a:t>Deliciarum</a:t>
            </a:r>
            <a:endParaRPr lang="en-US" sz="1600" dirty="0">
              <a:solidFill>
                <a:schemeClr val="tx1">
                  <a:lumMod val="95000"/>
                </a:schemeClr>
              </a:solidFill>
            </a:endParaRPr>
          </a:p>
        </p:txBody>
      </p:sp>
      <p:pic>
        <p:nvPicPr>
          <p:cNvPr id="5" name="Picture 4">
            <a:extLst>
              <a:ext uri="{FF2B5EF4-FFF2-40B4-BE49-F238E27FC236}">
                <a16:creationId xmlns:a16="http://schemas.microsoft.com/office/drawing/2014/main" id="{1F3E9270-472E-4378-9C06-24C4504F69F2}"/>
              </a:ext>
            </a:extLst>
          </p:cNvPr>
          <p:cNvPicPr>
            <a:picLocks noChangeAspect="1"/>
          </p:cNvPicPr>
          <p:nvPr/>
        </p:nvPicPr>
        <p:blipFill>
          <a:blip r:embed="rId2"/>
          <a:stretch>
            <a:fillRect/>
          </a:stretch>
        </p:blipFill>
        <p:spPr>
          <a:xfrm>
            <a:off x="1828801" y="142890"/>
            <a:ext cx="8524273" cy="6105511"/>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514601"/>
            <a:ext cx="7467600" cy="646331"/>
          </a:xfrm>
          <a:prstGeom prst="rect">
            <a:avLst/>
          </a:prstGeom>
        </p:spPr>
        <p:txBody>
          <a:bodyPr wrap="square">
            <a:spAutoFit/>
          </a:bodyPr>
          <a:lstStyle/>
          <a:p>
            <a:r>
              <a:rPr lang="en-US" sz="3600" dirty="0"/>
              <a:t>Thus the LORD saved Israel that day …</a:t>
            </a:r>
            <a:endParaRPr lang="en-US" sz="3600" dirty="0">
              <a:cs typeface="Arial" pitchFamily="34" charset="0"/>
            </a:endParaRPr>
          </a:p>
        </p:txBody>
      </p:sp>
      <p:sp>
        <p:nvSpPr>
          <p:cNvPr id="5" name="TextBox 4"/>
          <p:cNvSpPr txBox="1"/>
          <p:nvPr/>
        </p:nvSpPr>
        <p:spPr>
          <a:xfrm>
            <a:off x="5943600" y="3962401"/>
            <a:ext cx="3352800" cy="461665"/>
          </a:xfrm>
          <a:prstGeom prst="rect">
            <a:avLst/>
          </a:prstGeom>
          <a:noFill/>
        </p:spPr>
        <p:txBody>
          <a:bodyPr wrap="square" rtlCol="0">
            <a:spAutoFit/>
          </a:bodyPr>
          <a:lstStyle/>
          <a:p>
            <a:pPr algn="ctr"/>
            <a:r>
              <a:rPr lang="en-US" sz="2400" dirty="0">
                <a:solidFill>
                  <a:schemeClr val="tx1">
                    <a:lumMod val="95000"/>
                  </a:schemeClr>
                </a:solidFill>
              </a:rPr>
              <a:t>Exodus 14:30a</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Star of David  --  Fourth century C.E., Byzantine Basilica, </a:t>
            </a:r>
            <a:r>
              <a:rPr lang="en-US" sz="1600" dirty="0" err="1">
                <a:solidFill>
                  <a:schemeClr val="tx1">
                    <a:lumMod val="95000"/>
                  </a:schemeClr>
                </a:solidFill>
              </a:rPr>
              <a:t>Shilo</a:t>
            </a:r>
            <a:r>
              <a:rPr lang="en-US" sz="1600" dirty="0">
                <a:solidFill>
                  <a:schemeClr val="tx1">
                    <a:lumMod val="95000"/>
                  </a:schemeClr>
                </a:solidFill>
              </a:rPr>
              <a:t>, Israel</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33600" y="381000"/>
            <a:ext cx="7797800" cy="5823982"/>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Then the prophet Miriam, Aaron's sister, took a tambourine in her hand; and all the women went out after her with tambourines and with dancing.</a:t>
            </a:r>
            <a:endParaRPr lang="en-US" sz="3600" dirty="0">
              <a:cs typeface="Arial" pitchFamily="34" charset="0"/>
            </a:endParaRPr>
          </a:p>
        </p:txBody>
      </p:sp>
      <p:sp>
        <p:nvSpPr>
          <p:cNvPr id="5" name="TextBox 4"/>
          <p:cNvSpPr txBox="1"/>
          <p:nvPr/>
        </p:nvSpPr>
        <p:spPr>
          <a:xfrm>
            <a:off x="6019800" y="4953001"/>
            <a:ext cx="3352800" cy="461665"/>
          </a:xfrm>
          <a:prstGeom prst="rect">
            <a:avLst/>
          </a:prstGeom>
          <a:noFill/>
        </p:spPr>
        <p:txBody>
          <a:bodyPr wrap="square" rtlCol="0">
            <a:spAutoFit/>
          </a:bodyPr>
          <a:lstStyle/>
          <a:p>
            <a:pPr algn="ctr"/>
            <a:r>
              <a:rPr lang="en-US" sz="2400" dirty="0">
                <a:solidFill>
                  <a:schemeClr val="tx1">
                    <a:lumMod val="95000"/>
                  </a:schemeClr>
                </a:solidFill>
              </a:rPr>
              <a:t>Exodus 15:20</a:t>
            </a:r>
          </a:p>
        </p:txBody>
      </p:sp>
    </p:spTree>
    <p:extLst>
      <p:ext uri="{BB962C8B-B14F-4D97-AF65-F5344CB8AC3E}">
        <p14:creationId xmlns:p14="http://schemas.microsoft.com/office/powerpoint/2010/main" val="1628127367"/>
      </p:ext>
    </p:extLst>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5382161"/>
            <a:ext cx="2057400" cy="1169551"/>
          </a:xfrm>
          <a:prstGeom prst="rect">
            <a:avLst/>
          </a:prstGeom>
          <a:noFill/>
        </p:spPr>
        <p:txBody>
          <a:bodyPr wrap="square" rtlCol="0">
            <a:spAutoFit/>
          </a:bodyPr>
          <a:lstStyle/>
          <a:p>
            <a:pPr algn="ctr"/>
            <a:r>
              <a:rPr lang="en-US" sz="1400" dirty="0">
                <a:solidFill>
                  <a:schemeClr val="tx1">
                    <a:lumMod val="95000"/>
                  </a:schemeClr>
                </a:solidFill>
              </a:rPr>
              <a:t>The Prophet Miriam</a:t>
            </a:r>
          </a:p>
          <a:p>
            <a:pPr algn="ctr"/>
            <a:endParaRPr lang="en-US" sz="1400" dirty="0">
              <a:solidFill>
                <a:schemeClr val="tx1">
                  <a:lumMod val="95000"/>
                </a:schemeClr>
              </a:solidFill>
            </a:endParaRPr>
          </a:p>
          <a:p>
            <a:pPr algn="ctr"/>
            <a:r>
              <a:rPr lang="en-US" sz="1400" dirty="0">
                <a:solidFill>
                  <a:schemeClr val="tx1">
                    <a:lumMod val="95000"/>
                  </a:schemeClr>
                </a:solidFill>
              </a:rPr>
              <a:t>Anselm Feuerbach</a:t>
            </a:r>
          </a:p>
          <a:p>
            <a:pPr algn="ctr"/>
            <a:r>
              <a:rPr lang="en-US" sz="1400" dirty="0">
                <a:solidFill>
                  <a:schemeClr val="tx1">
                    <a:lumMod val="95000"/>
                  </a:schemeClr>
                </a:solidFill>
              </a:rPr>
              <a:t>Berlin State Museums</a:t>
            </a:r>
          </a:p>
          <a:p>
            <a:pPr algn="ctr"/>
            <a:r>
              <a:rPr lang="en-US" sz="1400" dirty="0">
                <a:solidFill>
                  <a:schemeClr val="tx1">
                    <a:lumMod val="95000"/>
                  </a:schemeClr>
                </a:solidFill>
              </a:rPr>
              <a:t>Berlin, Germany</a:t>
            </a:r>
          </a:p>
        </p:txBody>
      </p:sp>
      <p:pic>
        <p:nvPicPr>
          <p:cNvPr id="3" name="Picture 2">
            <a:extLst>
              <a:ext uri="{FF2B5EF4-FFF2-40B4-BE49-F238E27FC236}">
                <a16:creationId xmlns:a16="http://schemas.microsoft.com/office/drawing/2014/main" id="{C639C3DB-2186-386D-4A92-EDB004C0F969}"/>
              </a:ext>
            </a:extLst>
          </p:cNvPr>
          <p:cNvPicPr>
            <a:picLocks noChangeAspect="1"/>
          </p:cNvPicPr>
          <p:nvPr/>
        </p:nvPicPr>
        <p:blipFill>
          <a:blip r:embed="rId2"/>
          <a:stretch>
            <a:fillRect/>
          </a:stretch>
        </p:blipFill>
        <p:spPr>
          <a:xfrm>
            <a:off x="4191000" y="282677"/>
            <a:ext cx="4876800" cy="6292645"/>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856</TotalTime>
  <Words>908</Words>
  <Application>Microsoft Office PowerPoint</Application>
  <PresentationFormat>Widescreen</PresentationFormat>
  <Paragraphs>78</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First Sunday after Christmas Day Year A</vt:lpstr>
      <vt:lpstr>Sixteenth Sunday after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106</cp:revision>
  <dcterms:created xsi:type="dcterms:W3CDTF">2016-08-31T16:46:43Z</dcterms:created>
  <dcterms:modified xsi:type="dcterms:W3CDTF">2022-10-01T17:07:27Z</dcterms:modified>
</cp:coreProperties>
</file>