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6" r:id="rId6"/>
    <p:sldId id="385" r:id="rId7"/>
    <p:sldId id="384" r:id="rId8"/>
    <p:sldId id="387" r:id="rId9"/>
    <p:sldId id="388" r:id="rId10"/>
    <p:sldId id="389" r:id="rId11"/>
    <p:sldId id="390" r:id="rId12"/>
    <p:sldId id="409" r:id="rId13"/>
    <p:sldId id="410" r:id="rId14"/>
    <p:sldId id="391" r:id="rId15"/>
    <p:sldId id="392" r:id="rId16"/>
    <p:sldId id="393" r:id="rId17"/>
    <p:sldId id="394" r:id="rId18"/>
    <p:sldId id="395" r:id="rId19"/>
    <p:sldId id="396" r:id="rId20"/>
    <p:sldId id="397" r:id="rId21"/>
    <p:sldId id="398"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4839"/>
    <a:srgbClr val="B16436"/>
    <a:srgbClr val="70361D"/>
    <a:srgbClr val="53322A"/>
    <a:srgbClr val="51312A"/>
    <a:srgbClr val="4F81B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5" d="100"/>
          <a:sy n="75" d="100"/>
        </p:scale>
        <p:origin x="158"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3</a:t>
            </a:fld>
            <a:endParaRPr lang="en-US"/>
          </a:p>
        </p:txBody>
      </p:sp>
    </p:spTree>
    <p:extLst>
      <p:ext uri="{BB962C8B-B14F-4D97-AF65-F5344CB8AC3E}">
        <p14:creationId xmlns:p14="http://schemas.microsoft.com/office/powerpoint/2010/main" val="330772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21</a:t>
            </a:fld>
            <a:endParaRPr lang="en-US"/>
          </a:p>
        </p:txBody>
      </p:sp>
    </p:spTree>
    <p:extLst>
      <p:ext uri="{BB962C8B-B14F-4D97-AF65-F5344CB8AC3E}">
        <p14:creationId xmlns:p14="http://schemas.microsoft.com/office/powerpoint/2010/main" val="296059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19564" y="1219201"/>
            <a:ext cx="8848436" cy="1622425"/>
          </a:xfrm>
        </p:spPr>
        <p:txBody>
          <a:bodyPr>
            <a:noAutofit/>
          </a:bodyPr>
          <a:lstStyle/>
          <a:p>
            <a:r>
              <a:rPr lang="en-US" sz="8800"/>
              <a:t>Fifthteenth</a:t>
            </a:r>
            <a:r>
              <a:rPr lang="en-US" sz="8800" dirty="0"/>
              <a:t> Sunday after Pentecost</a:t>
            </a:r>
          </a:p>
        </p:txBody>
      </p:sp>
      <p:sp>
        <p:nvSpPr>
          <p:cNvPr id="3" name="Subtitle 2"/>
          <p:cNvSpPr>
            <a:spLocks noGrp="1"/>
          </p:cNvSpPr>
          <p:nvPr>
            <p:ph type="subTitle" idx="1"/>
          </p:nvPr>
        </p:nvSpPr>
        <p:spPr>
          <a:xfrm>
            <a:off x="28956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903894"/>
            <a:ext cx="9144000" cy="954107"/>
          </a:xfrm>
          <a:prstGeom prst="rect">
            <a:avLst/>
          </a:prstGeom>
          <a:solidFill>
            <a:srgbClr val="704839">
              <a:alpha val="70000"/>
            </a:srgbClr>
          </a:solidFill>
        </p:spPr>
        <p:txBody>
          <a:bodyPr wrap="square">
            <a:spAutoFit/>
          </a:bodyPr>
          <a:lstStyle/>
          <a:p>
            <a:pPr algn="ctr"/>
            <a:r>
              <a:rPr lang="en-US" sz="2800" dirty="0"/>
              <a:t>Exodus 12:1-14 and Psalm 149  •  Ezekiel 33:7-11 and Psalm 119:33-40  •  Romans 13:8-14  •  Matthew 18:15-20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For the LORD takes pleasure in his people; he adorns the humble with victory.</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Psalm 149:4</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A70187-299F-7B63-A598-B9E8BE9BD233}"/>
              </a:ext>
            </a:extLst>
          </p:cNvPr>
          <p:cNvPicPr>
            <a:picLocks noChangeAspect="1"/>
          </p:cNvPicPr>
          <p:nvPr/>
        </p:nvPicPr>
        <p:blipFill>
          <a:blip r:embed="rId2"/>
          <a:stretch>
            <a:fillRect/>
          </a:stretch>
        </p:blipFill>
        <p:spPr>
          <a:xfrm>
            <a:off x="1676400" y="0"/>
            <a:ext cx="9302857" cy="6432053"/>
          </a:xfrm>
          <a:prstGeom prst="rect">
            <a:avLst/>
          </a:prstGeom>
        </p:spPr>
      </p:pic>
      <p:sp>
        <p:nvSpPr>
          <p:cNvPr id="4" name="TextBox 3"/>
          <p:cNvSpPr txBox="1"/>
          <p:nvPr/>
        </p:nvSpPr>
        <p:spPr>
          <a:xfrm>
            <a:off x="2057400" y="6477000"/>
            <a:ext cx="8763000" cy="307777"/>
          </a:xfrm>
          <a:prstGeom prst="rect">
            <a:avLst/>
          </a:prstGeom>
          <a:noFill/>
        </p:spPr>
        <p:txBody>
          <a:bodyPr wrap="square" rtlCol="0">
            <a:spAutoFit/>
          </a:bodyPr>
          <a:lstStyle/>
          <a:p>
            <a:pPr algn="ctr"/>
            <a:r>
              <a:rPr lang="en-US" sz="1400" dirty="0">
                <a:solidFill>
                  <a:schemeClr val="tx1">
                    <a:lumMod val="95000"/>
                  </a:schemeClr>
                </a:solidFill>
              </a:rPr>
              <a:t>Peasant Wedding--  Pieter Brueghel, </a:t>
            </a:r>
            <a:r>
              <a:rPr lang="en-US" sz="1400" dirty="0" err="1">
                <a:solidFill>
                  <a:schemeClr val="tx1">
                    <a:lumMod val="95000"/>
                  </a:schemeClr>
                </a:solidFill>
              </a:rPr>
              <a:t>Kunsthistorisches</a:t>
            </a:r>
            <a:r>
              <a:rPr lang="en-US" sz="1400" dirty="0">
                <a:solidFill>
                  <a:schemeClr val="tx1">
                    <a:lumMod val="95000"/>
                  </a:schemeClr>
                </a:solidFill>
              </a:rPr>
              <a:t> Museum, Vienna, Austria </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286001"/>
            <a:ext cx="5486400" cy="1200329"/>
          </a:xfrm>
          <a:prstGeom prst="rect">
            <a:avLst/>
          </a:prstGeom>
        </p:spPr>
        <p:txBody>
          <a:bodyPr wrap="square">
            <a:spAutoFit/>
          </a:bodyPr>
          <a:lstStyle/>
          <a:p>
            <a:r>
              <a:rPr lang="en-US" sz="3600" dirty="0"/>
              <a:t>Let the high praises of God be in their throats …</a:t>
            </a:r>
            <a:endParaRPr lang="en-US" sz="3600" dirty="0">
              <a:cs typeface="Arial" pitchFamily="34" charset="0"/>
            </a:endParaRP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Psalm 149:6</a:t>
            </a:r>
          </a:p>
        </p:txBody>
      </p:sp>
    </p:spTree>
    <p:extLst>
      <p:ext uri="{BB962C8B-B14F-4D97-AF65-F5344CB8AC3E}">
        <p14:creationId xmlns:p14="http://schemas.microsoft.com/office/powerpoint/2010/main" val="2292598061"/>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8000" y="5486400"/>
            <a:ext cx="2514600" cy="1077218"/>
          </a:xfrm>
          <a:prstGeom prst="rect">
            <a:avLst/>
          </a:prstGeom>
          <a:noFill/>
        </p:spPr>
        <p:txBody>
          <a:bodyPr wrap="square" rtlCol="0">
            <a:spAutoFit/>
          </a:bodyPr>
          <a:lstStyle/>
          <a:p>
            <a:pPr algn="ctr"/>
            <a:r>
              <a:rPr lang="en-US" sz="1600" dirty="0">
                <a:solidFill>
                  <a:schemeClr val="tx1">
                    <a:lumMod val="95000"/>
                  </a:schemeClr>
                </a:solidFill>
              </a:rPr>
              <a:t>Lift Every Voice and Sing</a:t>
            </a:r>
          </a:p>
          <a:p>
            <a:pPr algn="ctr"/>
            <a:endParaRPr lang="en-US" sz="1600" dirty="0">
              <a:solidFill>
                <a:schemeClr val="tx1">
                  <a:lumMod val="95000"/>
                </a:schemeClr>
              </a:solidFill>
            </a:endParaRPr>
          </a:p>
          <a:p>
            <a:pPr algn="ctr"/>
            <a:r>
              <a:rPr lang="en-US" sz="1600" dirty="0">
                <a:solidFill>
                  <a:schemeClr val="tx1">
                    <a:lumMod val="95000"/>
                  </a:schemeClr>
                </a:solidFill>
              </a:rPr>
              <a:t>Augusta Savage</a:t>
            </a:r>
          </a:p>
          <a:p>
            <a:pPr algn="ctr"/>
            <a:r>
              <a:rPr lang="en-US" sz="1600" dirty="0">
                <a:solidFill>
                  <a:schemeClr val="tx1">
                    <a:lumMod val="95000"/>
                  </a:schemeClr>
                </a:solidFill>
              </a:rPr>
              <a:t>1939 New York World’s Fair</a:t>
            </a:r>
          </a:p>
        </p:txBody>
      </p:sp>
      <p:pic>
        <p:nvPicPr>
          <p:cNvPr id="1026" name="Picture 2" descr="Title: Lift Every Voice and Sing, or, The Harp&#10;[Click for larger image view]">
            <a:extLst>
              <a:ext uri="{FF2B5EF4-FFF2-40B4-BE49-F238E27FC236}">
                <a16:creationId xmlns:a16="http://schemas.microsoft.com/office/drawing/2014/main" id="{E0CFB398-A4E9-4D7C-B60A-10418A775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107554"/>
            <a:ext cx="5715000" cy="659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58157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As I live, says the Lord GOD, I have no pleasure in the death of the wicked, but that the wicked turn from their ways and live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Ezekiel 33:11b</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00800"/>
            <a:ext cx="8763000" cy="307777"/>
          </a:xfrm>
          <a:prstGeom prst="rect">
            <a:avLst/>
          </a:prstGeom>
          <a:noFill/>
        </p:spPr>
        <p:txBody>
          <a:bodyPr wrap="square" rtlCol="0">
            <a:spAutoFit/>
          </a:bodyPr>
          <a:lstStyle/>
          <a:p>
            <a:pPr algn="ctr"/>
            <a:r>
              <a:rPr lang="en-US" sz="1400" dirty="0">
                <a:solidFill>
                  <a:schemeClr val="tx1">
                    <a:lumMod val="95000"/>
                  </a:schemeClr>
                </a:solidFill>
              </a:rPr>
              <a:t>Cell of the Condemned  --  </a:t>
            </a:r>
            <a:r>
              <a:rPr lang="en-US" sz="1400" dirty="0" err="1">
                <a:solidFill>
                  <a:schemeClr val="tx1">
                    <a:lumMod val="95000"/>
                  </a:schemeClr>
                </a:solidFill>
              </a:rPr>
              <a:t>Mihaly</a:t>
            </a:r>
            <a:r>
              <a:rPr lang="en-US" sz="1400" dirty="0">
                <a:solidFill>
                  <a:schemeClr val="tx1">
                    <a:lumMod val="95000"/>
                  </a:schemeClr>
                </a:solidFill>
              </a:rPr>
              <a:t> </a:t>
            </a:r>
            <a:r>
              <a:rPr lang="en-US" sz="1400" dirty="0" err="1">
                <a:solidFill>
                  <a:schemeClr val="tx1">
                    <a:lumMod val="95000"/>
                  </a:schemeClr>
                </a:solidFill>
              </a:rPr>
              <a:t>Munkacsy</a:t>
            </a:r>
            <a:r>
              <a:rPr lang="en-US" sz="1400" dirty="0">
                <a:solidFill>
                  <a:schemeClr val="tx1">
                    <a:lumMod val="95000"/>
                  </a:schemeClr>
                </a:solidFill>
              </a:rPr>
              <a:t>, Hungarian National Gallery, Budapest, Hungary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582" y="33338"/>
            <a:ext cx="9035418" cy="6291263"/>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Give me understanding, that I may keep your law and observe it with my whole heart.</a:t>
            </a:r>
          </a:p>
        </p:txBody>
      </p:sp>
      <p:sp>
        <p:nvSpPr>
          <p:cNvPr id="5" name="TextBox 4"/>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119:34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638800"/>
            <a:ext cx="3886200" cy="861774"/>
          </a:xfrm>
          <a:prstGeom prst="rect">
            <a:avLst/>
          </a:prstGeom>
          <a:noFill/>
        </p:spPr>
        <p:txBody>
          <a:bodyPr wrap="square" rtlCol="0">
            <a:spAutoFit/>
          </a:bodyPr>
          <a:lstStyle/>
          <a:p>
            <a:pPr algn="ctr"/>
            <a:r>
              <a:rPr lang="en-US" sz="1600" dirty="0">
                <a:solidFill>
                  <a:schemeClr val="tx1">
                    <a:lumMod val="95000"/>
                  </a:schemeClr>
                </a:solidFill>
              </a:rPr>
              <a:t>Woman Asking God for Wisdom</a:t>
            </a:r>
          </a:p>
          <a:p>
            <a:pPr algn="ctr"/>
            <a:endParaRPr lang="en-US" sz="1600" dirty="0">
              <a:solidFill>
                <a:schemeClr val="tx1">
                  <a:lumMod val="95000"/>
                </a:schemeClr>
              </a:solidFill>
            </a:endParaRPr>
          </a:p>
          <a:p>
            <a:pPr algn="ctr"/>
            <a:r>
              <a:rPr lang="en-US" sz="1600" dirty="0">
                <a:solidFill>
                  <a:schemeClr val="tx1">
                    <a:lumMod val="95000"/>
                  </a:schemeClr>
                </a:solidFill>
              </a:rPr>
              <a:t>David </a:t>
            </a:r>
            <a:r>
              <a:rPr lang="en-US" sz="1600" dirty="0" err="1">
                <a:solidFill>
                  <a:schemeClr val="tx1">
                    <a:lumMod val="95000"/>
                  </a:schemeClr>
                </a:solidFill>
              </a:rPr>
              <a:t>Ayibiowu</a:t>
            </a:r>
            <a:r>
              <a:rPr lang="en-US" sz="1600" dirty="0">
                <a:solidFill>
                  <a:schemeClr val="tx1">
                    <a:lumMod val="95000"/>
                  </a:schemeClr>
                </a:solidFill>
              </a:rPr>
              <a:t> </a:t>
            </a:r>
            <a:r>
              <a:rPr lang="en-US" sz="1600" dirty="0" err="1">
                <a:solidFill>
                  <a:schemeClr val="tx1">
                    <a:lumMod val="95000"/>
                  </a:schemeClr>
                </a:solidFill>
              </a:rPr>
              <a:t>Olusola</a:t>
            </a:r>
            <a:endParaRPr lang="en-US" sz="1600" dirty="0">
              <a:solidFill>
                <a:schemeClr val="tx1">
                  <a:lumMod val="95000"/>
                </a:schemeClr>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57922" y="143470"/>
            <a:ext cx="3743278" cy="656213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858000" cy="1754326"/>
          </a:xfrm>
          <a:prstGeom prst="rect">
            <a:avLst/>
          </a:prstGeom>
        </p:spPr>
        <p:txBody>
          <a:bodyPr wrap="square">
            <a:spAutoFit/>
          </a:bodyPr>
          <a:lstStyle/>
          <a:p>
            <a:r>
              <a:rPr lang="en-US" sz="3600" dirty="0"/>
              <a:t>The commandments … are summed up in this word, "Love your neighbor as yourself."</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Romans 13:9ac</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Street Art Response to George Floyd’s Death  --  St. Paul, MN</a:t>
            </a:r>
          </a:p>
        </p:txBody>
      </p:sp>
      <p:pic>
        <p:nvPicPr>
          <p:cNvPr id="5" name="Picture 4">
            <a:extLst>
              <a:ext uri="{FF2B5EF4-FFF2-40B4-BE49-F238E27FC236}">
                <a16:creationId xmlns:a16="http://schemas.microsoft.com/office/drawing/2014/main" id="{F129EFC8-D1BF-4DAD-B53E-8DA679D7E0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298872"/>
            <a:ext cx="9131820" cy="5797129"/>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 The LORD said to Moses and Aaron in the land of Egypt … Tell the whole congregation of Israel that … they are to take a lamb for each family …</a:t>
            </a:r>
          </a:p>
          <a:p>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12:1, 3a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09801"/>
            <a:ext cx="7467600" cy="1200329"/>
          </a:xfrm>
          <a:prstGeom prst="rect">
            <a:avLst/>
          </a:prstGeom>
        </p:spPr>
        <p:txBody>
          <a:bodyPr wrap="square">
            <a:spAutoFit/>
          </a:bodyPr>
          <a:lstStyle/>
          <a:p>
            <a:r>
              <a:rPr lang="en-US" sz="3600" dirty="0"/>
              <a:t>"For where two or three are gathered in my name, I am there among them."</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Matthew 18:20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0"/>
            <a:ext cx="8763000" cy="6392540"/>
          </a:xfrm>
          <a:prstGeom prst="rect">
            <a:avLst/>
          </a:prstGeom>
        </p:spPr>
      </p:pic>
      <p:sp>
        <p:nvSpPr>
          <p:cNvPr id="4" name="TextBox 3"/>
          <p:cNvSpPr txBox="1"/>
          <p:nvPr/>
        </p:nvSpPr>
        <p:spPr>
          <a:xfrm>
            <a:off x="1905000" y="6488668"/>
            <a:ext cx="8763000" cy="307777"/>
          </a:xfrm>
          <a:prstGeom prst="rect">
            <a:avLst/>
          </a:prstGeom>
          <a:noFill/>
        </p:spPr>
        <p:txBody>
          <a:bodyPr wrap="square" rtlCol="0">
            <a:spAutoFit/>
          </a:bodyPr>
          <a:lstStyle/>
          <a:p>
            <a:pPr algn="ctr"/>
            <a:r>
              <a:rPr lang="en-US" sz="1400" dirty="0">
                <a:solidFill>
                  <a:schemeClr val="tx1">
                    <a:lumMod val="95000"/>
                  </a:schemeClr>
                </a:solidFill>
              </a:rPr>
              <a:t>The Mealtime Prayer  --  Fritz von </a:t>
            </a:r>
            <a:r>
              <a:rPr lang="en-US" sz="1400" dirty="0" err="1">
                <a:solidFill>
                  <a:schemeClr val="tx1">
                    <a:lumMod val="95000"/>
                  </a:schemeClr>
                </a:solidFill>
              </a:rPr>
              <a:t>Uhde</a:t>
            </a:r>
            <a:r>
              <a:rPr lang="en-US" sz="1400" dirty="0">
                <a:solidFill>
                  <a:schemeClr val="tx1">
                    <a:lumMod val="95000"/>
                  </a:schemeClr>
                </a:solidFill>
              </a:rPr>
              <a:t>, Alte </a:t>
            </a:r>
            <a:r>
              <a:rPr lang="en-US" sz="1400" dirty="0" err="1">
                <a:solidFill>
                  <a:schemeClr val="tx1">
                    <a:lumMod val="95000"/>
                  </a:schemeClr>
                </a:solidFill>
              </a:rPr>
              <a:t>Nationalgalerie</a:t>
            </a:r>
            <a:r>
              <a:rPr lang="en-US" sz="1400" dirty="0">
                <a:solidFill>
                  <a:schemeClr val="tx1">
                    <a:lumMod val="95000"/>
                  </a:schemeClr>
                </a:solidFill>
              </a:rPr>
              <a:t>, Berlin, Germany</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https://commons.wikimedia.org/wiki/File:Francisco_de_Zurbar%C3%A1n_006.jpg</a:t>
            </a:r>
          </a:p>
          <a:p>
            <a:pPr>
              <a:buNone/>
            </a:pPr>
            <a:r>
              <a:rPr lang="en-US" sz="1600" dirty="0"/>
              <a:t>http://commons.wikimedia.org/wiki/File:Tissot_The_Signs_on_the_Door.jpg</a:t>
            </a:r>
          </a:p>
          <a:p>
            <a:pPr>
              <a:buNone/>
            </a:pPr>
            <a:r>
              <a:rPr lang="en-US" sz="1600" dirty="0"/>
              <a:t>https://commons.wikimedia.org/wiki/File:Saint_Mary_Magdalene_Church_(Columbus,_Ohio)_-_mosaic,_Israelites_apply_blood_of_the_paschal_lamb_to_the_doorpost.jpg</a:t>
            </a:r>
          </a:p>
          <a:p>
            <a:pPr>
              <a:buNone/>
            </a:pPr>
            <a:r>
              <a:rPr lang="en-US" sz="1600" dirty="0"/>
              <a:t>http://www.flickr.com/photos/28268439@N04/3478029092/</a:t>
            </a:r>
          </a:p>
          <a:p>
            <a:pPr>
              <a:buNone/>
            </a:pPr>
            <a:r>
              <a:rPr lang="en-US" sz="1600" dirty="0"/>
              <a:t>https://commons.wikimedia.org/wiki/File:Dante_Gabriel_Rossetti_-_The_Passover_in_the_Holy_Family.jpg</a:t>
            </a:r>
          </a:p>
          <a:p>
            <a:pPr>
              <a:buNone/>
            </a:pPr>
            <a:r>
              <a:rPr lang="en-US" sz="1600" dirty="0"/>
              <a:t>https://commons.wikimedia.org/wiki/File:Pieter_Bruegel_the_Elder_-_Peasant_Wedding_-_Google_Art_Project_2.jpg</a:t>
            </a:r>
          </a:p>
          <a:p>
            <a:pPr>
              <a:buNone/>
            </a:pPr>
            <a:r>
              <a:rPr lang="en-US" sz="1600" dirty="0"/>
              <a:t>https://books.google.com/books?id=5VoEAAAAMBAJ&amp;printsec=frontcover&amp;dq=the+crisis+magazine+1939&amp;hl=en&amp;sa=X&amp;ved=0ahUKEwiy8rT1_d_QAhVL8WMKHWw1AKA4ChDoAQgZMAA#v=onepage&amp;q&amp;f=false</a:t>
            </a:r>
          </a:p>
          <a:p>
            <a:pPr>
              <a:buNone/>
            </a:pPr>
            <a:r>
              <a:rPr lang="en-US" sz="1600" dirty="0"/>
              <a:t>https://commons.wikimedia.org/wiki/File:Munk%C3%A1csy,_Mih%C3%A1ly_-_Condemned_Cell_I_-_Google_Art_Project.jpg</a:t>
            </a:r>
          </a:p>
          <a:p>
            <a:pPr>
              <a:buNone/>
            </a:pPr>
            <a:r>
              <a:rPr lang="en-US" sz="1600" dirty="0"/>
              <a:t>https://commons.wikimedia.org/wiki/File:Artist_Olusola_David_Ayibiowu_Title_WISDOM.jpg</a:t>
            </a:r>
          </a:p>
          <a:p>
            <a:pPr>
              <a:buNone/>
            </a:pPr>
            <a:r>
              <a:rPr lang="en-US" sz="1600" dirty="0"/>
              <a:t>https://www.flickr.com/photos/number7cloud/50022634161</a:t>
            </a:r>
          </a:p>
          <a:p>
            <a:pPr>
              <a:buNone/>
            </a:pPr>
            <a:r>
              <a:rPr lang="en-US" sz="1600" dirty="0"/>
              <a:t>https://upload.wikimedia.org/wikipedia/commons/b/bb/Fritz_von_Uhde_Das_Tischgebet_01.jpg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6062246"/>
            <a:ext cx="7772400" cy="338554"/>
          </a:xfrm>
          <a:prstGeom prst="rect">
            <a:avLst/>
          </a:prstGeom>
          <a:noFill/>
        </p:spPr>
        <p:txBody>
          <a:bodyPr wrap="square" rtlCol="0">
            <a:spAutoFit/>
          </a:bodyPr>
          <a:lstStyle/>
          <a:p>
            <a:pPr algn="ctr"/>
            <a:r>
              <a:rPr lang="en-US" sz="1400" dirty="0">
                <a:solidFill>
                  <a:schemeClr val="tx1">
                    <a:lumMod val="95000"/>
                  </a:schemeClr>
                </a:solidFill>
              </a:rPr>
              <a:t>A Lamb  --  Francisco Zurbaran, Prado Museum, Madrid, Spain</a:t>
            </a:r>
            <a:r>
              <a:rPr lang="en-US" sz="1600" dirty="0">
                <a:solidFill>
                  <a:schemeClr val="tx1">
                    <a:lumMod val="95000"/>
                  </a:schemeClr>
                </a:solidFill>
              </a:rPr>
              <a:t> </a:t>
            </a:r>
          </a:p>
        </p:txBody>
      </p:sp>
      <p:pic>
        <p:nvPicPr>
          <p:cNvPr id="7" name="Picture 6">
            <a:extLst>
              <a:ext uri="{FF2B5EF4-FFF2-40B4-BE49-F238E27FC236}">
                <a16:creationId xmlns:a16="http://schemas.microsoft.com/office/drawing/2014/main" id="{EDDE4584-AD0C-777C-E130-6E86EDE09F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6504" y="381000"/>
            <a:ext cx="8997696" cy="5334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81200"/>
            <a:ext cx="7543800" cy="1754326"/>
          </a:xfrm>
          <a:prstGeom prst="rect">
            <a:avLst/>
          </a:prstGeom>
        </p:spPr>
        <p:txBody>
          <a:bodyPr wrap="square">
            <a:spAutoFit/>
          </a:bodyPr>
          <a:lstStyle/>
          <a:p>
            <a:r>
              <a:rPr lang="en-US" sz="3600" dirty="0"/>
              <a:t>They shall take some of the blood and put it on the two doorposts and the lintel of the houses in which they eat it.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12:7</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6400800"/>
            <a:ext cx="7924800" cy="307777"/>
          </a:xfrm>
          <a:prstGeom prst="rect">
            <a:avLst/>
          </a:prstGeom>
          <a:noFill/>
        </p:spPr>
        <p:txBody>
          <a:bodyPr wrap="square" rtlCol="0">
            <a:spAutoFit/>
          </a:bodyPr>
          <a:lstStyle/>
          <a:p>
            <a:pPr algn="ctr"/>
            <a:r>
              <a:rPr lang="en-US" sz="1400" dirty="0">
                <a:solidFill>
                  <a:schemeClr val="tx1">
                    <a:lumMod val="95000"/>
                  </a:schemeClr>
                </a:solidFill>
              </a:rPr>
              <a:t>Signs on the Door  --  James Tissot, Jewish Museum, New York City</a:t>
            </a:r>
          </a:p>
        </p:txBody>
      </p:sp>
      <p:pic>
        <p:nvPicPr>
          <p:cNvPr id="5" name="Picture 4">
            <a:extLst>
              <a:ext uri="{FF2B5EF4-FFF2-40B4-BE49-F238E27FC236}">
                <a16:creationId xmlns:a16="http://schemas.microsoft.com/office/drawing/2014/main" id="{9A67C26C-4EB7-0847-DE70-EF7ED4BF96CB}"/>
              </a:ext>
            </a:extLst>
          </p:cNvPr>
          <p:cNvPicPr>
            <a:picLocks noChangeAspect="1"/>
          </p:cNvPicPr>
          <p:nvPr/>
        </p:nvPicPr>
        <p:blipFill>
          <a:blip r:embed="rId2"/>
          <a:stretch>
            <a:fillRect/>
          </a:stretch>
        </p:blipFill>
        <p:spPr>
          <a:xfrm>
            <a:off x="4495800" y="301711"/>
            <a:ext cx="2933700" cy="5946689"/>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05000"/>
            <a:ext cx="7467600" cy="1754326"/>
          </a:xfrm>
          <a:prstGeom prst="rect">
            <a:avLst/>
          </a:prstGeom>
        </p:spPr>
        <p:txBody>
          <a:bodyPr wrap="square">
            <a:spAutoFit/>
          </a:bodyPr>
          <a:lstStyle/>
          <a:p>
            <a:r>
              <a:rPr lang="en-US" sz="3600" dirty="0"/>
              <a:t>when I see the blood, I will pass over you, and no plague shall destroy you when I strike the land of Egypt.</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Exodus 12:13</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Blood of the Paschal Lamb Applied to Doorpost  --  St. Mary Magdalene, Columbus, OH</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7599" y="-9237"/>
            <a:ext cx="6253002" cy="628330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This day shall be a day of remembrance for you … throughout your generations you shall observe it as a perpetual ordinance.</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12:14</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367046"/>
            <a:ext cx="9525000" cy="338554"/>
          </a:xfrm>
          <a:prstGeom prst="rect">
            <a:avLst/>
          </a:prstGeom>
          <a:noFill/>
        </p:spPr>
        <p:txBody>
          <a:bodyPr wrap="square" rtlCol="0">
            <a:spAutoFit/>
          </a:bodyPr>
          <a:lstStyle/>
          <a:p>
            <a:pPr algn="ctr"/>
            <a:r>
              <a:rPr lang="en-US" sz="1600" dirty="0">
                <a:solidFill>
                  <a:schemeClr val="tx1">
                    <a:lumMod val="95000"/>
                  </a:schemeClr>
                </a:solidFill>
              </a:rPr>
              <a:t>The Passover in the Holy Family  --  Dante Rossetti, Tate Britain, London, England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00400" y="252723"/>
            <a:ext cx="5943600" cy="5867401"/>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654</TotalTime>
  <Words>810</Words>
  <Application>Microsoft Office PowerPoint</Application>
  <PresentationFormat>Widescreen</PresentationFormat>
  <Paragraphs>55</Paragraphs>
  <Slides>22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Fifthteenth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94</cp:revision>
  <dcterms:created xsi:type="dcterms:W3CDTF">2016-08-31T16:46:43Z</dcterms:created>
  <dcterms:modified xsi:type="dcterms:W3CDTF">2022-09-30T19:36:16Z</dcterms:modified>
</cp:coreProperties>
</file>