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8"/>
  </p:notesMasterIdLst>
  <p:sldIdLst>
    <p:sldId id="256" r:id="rId2"/>
    <p:sldId id="282" r:id="rId3"/>
    <p:sldId id="384" r:id="rId4"/>
    <p:sldId id="383" r:id="rId5"/>
    <p:sldId id="382" r:id="rId6"/>
    <p:sldId id="389" r:id="rId7"/>
    <p:sldId id="390" r:id="rId8"/>
    <p:sldId id="391" r:id="rId9"/>
    <p:sldId id="392" r:id="rId10"/>
    <p:sldId id="393" r:id="rId11"/>
    <p:sldId id="394" r:id="rId12"/>
    <p:sldId id="395" r:id="rId13"/>
    <p:sldId id="396" r:id="rId14"/>
    <p:sldId id="397" r:id="rId15"/>
    <p:sldId id="398" r:id="rId16"/>
    <p:sldId id="399" r:id="rId17"/>
    <p:sldId id="400" r:id="rId18"/>
    <p:sldId id="401" r:id="rId19"/>
    <p:sldId id="402" r:id="rId20"/>
    <p:sldId id="403" r:id="rId21"/>
    <p:sldId id="404" r:id="rId22"/>
    <p:sldId id="405" r:id="rId23"/>
    <p:sldId id="407" r:id="rId24"/>
    <p:sldId id="406" r:id="rId25"/>
    <p:sldId id="408" r:id="rId26"/>
    <p:sldId id="29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4C37"/>
    <a:srgbClr val="2A517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94"/>
  </p:normalViewPr>
  <p:slideViewPr>
    <p:cSldViewPr>
      <p:cViewPr varScale="1">
        <p:scale>
          <a:sx n="75" d="100"/>
          <a:sy n="75" d="100"/>
        </p:scale>
        <p:origin x="878" y="72"/>
      </p:cViewPr>
      <p:guideLst>
        <p:guide orient="horz" pos="2160"/>
        <p:guide pos="3840"/>
      </p:guideLst>
    </p:cSldViewPr>
  </p:slideViewPr>
  <p:notesTextViewPr>
    <p:cViewPr>
      <p:scale>
        <a:sx n="100" d="100"/>
        <a:sy n="100" d="100"/>
      </p:scale>
      <p:origin x="0" y="0"/>
    </p:cViewPr>
  </p:notesTextViewPr>
  <p:sorterViewPr>
    <p:cViewPr>
      <p:scale>
        <a:sx n="40" d="100"/>
        <a:sy n="40" d="100"/>
      </p:scale>
      <p:origin x="0" y="-5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10/6/2022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10/6/2022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10/6/2022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10/6/2022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10/6/2022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10/6/2022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10/6/2022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600201"/>
            <a:ext cx="8458200" cy="1470025"/>
          </a:xfrm>
        </p:spPr>
        <p:txBody>
          <a:bodyPr>
            <a:noAutofit/>
          </a:bodyPr>
          <a:lstStyle/>
          <a:p>
            <a:r>
              <a:rPr lang="en-US" sz="8000" dirty="0"/>
              <a:t>Thirteenth Sunday after Pentecost</a:t>
            </a:r>
          </a:p>
        </p:txBody>
      </p:sp>
      <p:sp>
        <p:nvSpPr>
          <p:cNvPr id="3" name="Subtitle 2"/>
          <p:cNvSpPr>
            <a:spLocks noGrp="1"/>
          </p:cNvSpPr>
          <p:nvPr>
            <p:ph type="subTitle" idx="1"/>
          </p:nvPr>
        </p:nvSpPr>
        <p:spPr>
          <a:xfrm>
            <a:off x="2743200" y="38862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0" y="5903893"/>
            <a:ext cx="12192000" cy="954107"/>
          </a:xfrm>
          <a:prstGeom prst="rect">
            <a:avLst/>
          </a:prstGeom>
          <a:solidFill>
            <a:srgbClr val="7F4C37">
              <a:alpha val="60000"/>
            </a:srgbClr>
          </a:solidFill>
        </p:spPr>
        <p:txBody>
          <a:bodyPr wrap="square">
            <a:spAutoFit/>
          </a:bodyPr>
          <a:lstStyle/>
          <a:p>
            <a:pPr algn="ctr"/>
            <a:r>
              <a:rPr lang="en-US" sz="2800" dirty="0"/>
              <a:t>Exodus 1:8-2:10 and Psalm 124 • Isaiah 51:1-6 and Psalm 138  •  Romans 12:1-8  </a:t>
            </a:r>
          </a:p>
          <a:p>
            <a:pPr algn="ctr"/>
            <a:r>
              <a:rPr lang="en-US" sz="2800" dirty="0"/>
              <a:t>Matthew 16:13-20</a:t>
            </a:r>
            <a:r>
              <a:rPr lang="sv-SE" sz="2800" dirty="0"/>
              <a:t> </a:t>
            </a:r>
            <a:r>
              <a:rPr lang="en-US" sz="2800" dirty="0"/>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209800"/>
            <a:ext cx="7467600" cy="1754326"/>
          </a:xfrm>
          <a:prstGeom prst="rect">
            <a:avLst/>
          </a:prstGeom>
        </p:spPr>
        <p:txBody>
          <a:bodyPr wrap="square">
            <a:spAutoFit/>
          </a:bodyPr>
          <a:lstStyle/>
          <a:p>
            <a:r>
              <a:rPr lang="en-US" sz="3600" dirty="0"/>
              <a:t>For the LORD will comfort Zion; he will comfort all her waste places, and will make her wilderness like Eden …</a:t>
            </a:r>
            <a:endParaRPr lang="en-US" sz="3600" dirty="0">
              <a:cs typeface="Arial" pitchFamily="34" charset="0"/>
            </a:endParaRPr>
          </a:p>
        </p:txBody>
      </p:sp>
      <p:sp>
        <p:nvSpPr>
          <p:cNvPr id="5" name="TextBox 4"/>
          <p:cNvSpPr txBox="1"/>
          <p:nvPr/>
        </p:nvSpPr>
        <p:spPr>
          <a:xfrm>
            <a:off x="6096000" y="4724401"/>
            <a:ext cx="3352800" cy="461665"/>
          </a:xfrm>
          <a:prstGeom prst="rect">
            <a:avLst/>
          </a:prstGeom>
          <a:noFill/>
        </p:spPr>
        <p:txBody>
          <a:bodyPr wrap="square" rtlCol="0">
            <a:spAutoFit/>
          </a:bodyPr>
          <a:lstStyle/>
          <a:p>
            <a:pPr algn="ctr"/>
            <a:r>
              <a:rPr lang="en-US" sz="2400" dirty="0">
                <a:solidFill>
                  <a:schemeClr val="tx1">
                    <a:lumMod val="95000"/>
                  </a:schemeClr>
                </a:solidFill>
              </a:rPr>
              <a:t>Isaiah 51:3a</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12468"/>
            <a:ext cx="8763000" cy="338554"/>
          </a:xfrm>
          <a:prstGeom prst="rect">
            <a:avLst/>
          </a:prstGeom>
          <a:noFill/>
        </p:spPr>
        <p:txBody>
          <a:bodyPr wrap="square" rtlCol="0">
            <a:spAutoFit/>
          </a:bodyPr>
          <a:lstStyle/>
          <a:p>
            <a:pPr algn="ctr"/>
            <a:r>
              <a:rPr lang="en-US" sz="1600" dirty="0"/>
              <a:t>Scissor-tailed Flycatcher  --   Former Landfill, </a:t>
            </a:r>
            <a:r>
              <a:rPr lang="en-US" sz="1600" dirty="0" err="1"/>
              <a:t>Techny</a:t>
            </a:r>
            <a:r>
              <a:rPr lang="en-US" sz="1600" dirty="0"/>
              <a:t> Overlay District, Northbrook, IL</a:t>
            </a:r>
            <a:endParaRPr lang="en-US" sz="1600" dirty="0">
              <a:solidFill>
                <a:schemeClr val="tx1">
                  <a:lumMod val="95000"/>
                </a:schemeClr>
              </a:solidFill>
            </a:endParaRPr>
          </a:p>
        </p:txBody>
      </p:sp>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14600" y="0"/>
            <a:ext cx="7162800" cy="6299344"/>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133600"/>
            <a:ext cx="7467600" cy="1754326"/>
          </a:xfrm>
          <a:prstGeom prst="rect">
            <a:avLst/>
          </a:prstGeom>
        </p:spPr>
        <p:txBody>
          <a:bodyPr wrap="square">
            <a:spAutoFit/>
          </a:bodyPr>
          <a:lstStyle/>
          <a:p>
            <a:r>
              <a:rPr lang="en-US" sz="3600" dirty="0"/>
              <a:t>The LORD will fulfill his purpose for me; your steadfast love, O LORD, endures forever.</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138:8</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486400"/>
            <a:ext cx="2133600" cy="1169551"/>
          </a:xfrm>
          <a:prstGeom prst="rect">
            <a:avLst/>
          </a:prstGeom>
          <a:noFill/>
        </p:spPr>
        <p:txBody>
          <a:bodyPr wrap="square" rtlCol="0">
            <a:spAutoFit/>
          </a:bodyPr>
          <a:lstStyle/>
          <a:p>
            <a:pPr algn="ctr"/>
            <a:r>
              <a:rPr lang="en-US" sz="1400" dirty="0">
                <a:solidFill>
                  <a:schemeClr val="tx1">
                    <a:lumMod val="95000"/>
                  </a:schemeClr>
                </a:solidFill>
              </a:rPr>
              <a:t>St Teresa of Avila</a:t>
            </a:r>
          </a:p>
          <a:p>
            <a:pPr algn="ctr"/>
            <a:endParaRPr lang="en-US" sz="1400" dirty="0">
              <a:solidFill>
                <a:schemeClr val="tx1">
                  <a:lumMod val="95000"/>
                </a:schemeClr>
              </a:solidFill>
            </a:endParaRPr>
          </a:p>
          <a:p>
            <a:pPr algn="ctr"/>
            <a:r>
              <a:rPr lang="en-US" sz="1400" dirty="0">
                <a:solidFill>
                  <a:schemeClr val="tx1">
                    <a:lumMod val="95000"/>
                  </a:schemeClr>
                </a:solidFill>
              </a:rPr>
              <a:t>Kelly Latimore</a:t>
            </a:r>
          </a:p>
          <a:p>
            <a:pPr algn="ctr"/>
            <a:r>
              <a:rPr lang="en-US" sz="1400" dirty="0">
                <a:solidFill>
                  <a:schemeClr val="tx1">
                    <a:lumMod val="95000"/>
                  </a:schemeClr>
                </a:solidFill>
              </a:rPr>
              <a:t>St. Paul's Episcopal Church</a:t>
            </a:r>
          </a:p>
          <a:p>
            <a:pPr algn="ctr"/>
            <a:r>
              <a:rPr lang="en-US" sz="1400" dirty="0">
                <a:solidFill>
                  <a:schemeClr val="tx1">
                    <a:lumMod val="95000"/>
                  </a:schemeClr>
                </a:solidFill>
              </a:rPr>
              <a:t>Gallipoli, OH</a:t>
            </a:r>
          </a:p>
        </p:txBody>
      </p:sp>
      <p:pic>
        <p:nvPicPr>
          <p:cNvPr id="5" name="Picture 4">
            <a:extLst>
              <a:ext uri="{FF2B5EF4-FFF2-40B4-BE49-F238E27FC236}">
                <a16:creationId xmlns:a16="http://schemas.microsoft.com/office/drawing/2014/main" id="{ADAB3D54-57F2-0961-2AB8-E3289581D8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7200" y="35396"/>
            <a:ext cx="4840941" cy="6858000"/>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905000"/>
            <a:ext cx="7467600" cy="2308324"/>
          </a:xfrm>
          <a:prstGeom prst="rect">
            <a:avLst/>
          </a:prstGeom>
        </p:spPr>
        <p:txBody>
          <a:bodyPr wrap="square">
            <a:spAutoFit/>
          </a:bodyPr>
          <a:lstStyle/>
          <a:p>
            <a:r>
              <a:rPr lang="en-US" sz="3600" dirty="0"/>
              <a:t>Do not be conformed to this world, but be transformed by the renewing of your minds, so that you may discern what is the will of God.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Romans 12:2</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427584"/>
            <a:ext cx="2667000" cy="1354217"/>
          </a:xfrm>
          <a:prstGeom prst="rect">
            <a:avLst/>
          </a:prstGeom>
          <a:noFill/>
        </p:spPr>
        <p:txBody>
          <a:bodyPr wrap="square" rtlCol="0">
            <a:spAutoFit/>
          </a:bodyPr>
          <a:lstStyle/>
          <a:p>
            <a:pPr algn="ctr"/>
            <a:r>
              <a:rPr lang="en-US" sz="1600" dirty="0">
                <a:solidFill>
                  <a:schemeClr val="tx1">
                    <a:lumMod val="95000"/>
                  </a:schemeClr>
                </a:solidFill>
              </a:rPr>
              <a:t>Moses the Black</a:t>
            </a:r>
          </a:p>
          <a:p>
            <a:pPr algn="ctr"/>
            <a:r>
              <a:rPr lang="en-US" sz="1600" dirty="0">
                <a:solidFill>
                  <a:schemeClr val="tx1">
                    <a:lumMod val="95000"/>
                  </a:schemeClr>
                </a:solidFill>
              </a:rPr>
              <a:t>(Desert Church Father)</a:t>
            </a:r>
          </a:p>
          <a:p>
            <a:pPr algn="ctr"/>
            <a:endParaRPr lang="en-US" sz="1600" dirty="0">
              <a:solidFill>
                <a:schemeClr val="tx1">
                  <a:lumMod val="95000"/>
                </a:schemeClr>
              </a:solidFill>
            </a:endParaRPr>
          </a:p>
          <a:p>
            <a:pPr algn="ctr"/>
            <a:r>
              <a:rPr lang="en-US" sz="1600" dirty="0">
                <a:solidFill>
                  <a:schemeClr val="tx1">
                    <a:lumMod val="95000"/>
                  </a:schemeClr>
                </a:solidFill>
              </a:rPr>
              <a:t>Kelly Latimore</a:t>
            </a:r>
          </a:p>
          <a:p>
            <a:pPr algn="ctr"/>
            <a:r>
              <a:rPr lang="en-US" sz="1600" dirty="0">
                <a:solidFill>
                  <a:schemeClr val="tx1">
                    <a:lumMod val="95000"/>
                  </a:schemeClr>
                </a:solidFill>
              </a:rPr>
              <a:t>Kansas City, MO</a:t>
            </a:r>
          </a:p>
        </p:txBody>
      </p:sp>
      <p:pic>
        <p:nvPicPr>
          <p:cNvPr id="3" name="Picture 2">
            <a:extLst>
              <a:ext uri="{FF2B5EF4-FFF2-40B4-BE49-F238E27FC236}">
                <a16:creationId xmlns:a16="http://schemas.microsoft.com/office/drawing/2014/main" id="{E883FAE1-189B-4585-B4A2-528878F21D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73600" y="0"/>
            <a:ext cx="5080000" cy="68580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Now when Jesus came into the district of Caesarea Philippi, he asked his disciples, "Who do people say that the Son of Man is?"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16:13</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9322" y="6324600"/>
            <a:ext cx="9439564" cy="338554"/>
          </a:xfrm>
          <a:prstGeom prst="rect">
            <a:avLst/>
          </a:prstGeom>
          <a:noFill/>
        </p:spPr>
        <p:txBody>
          <a:bodyPr wrap="square" rtlCol="0">
            <a:spAutoFit/>
          </a:bodyPr>
          <a:lstStyle/>
          <a:p>
            <a:pPr algn="ctr"/>
            <a:r>
              <a:rPr lang="en-US" sz="1600" dirty="0">
                <a:solidFill>
                  <a:schemeClr val="tx1">
                    <a:lumMod val="95000"/>
                  </a:schemeClr>
                </a:solidFill>
              </a:rPr>
              <a:t>Jesus Praying  --  Mural, Louisville, KY</a:t>
            </a:r>
          </a:p>
        </p:txBody>
      </p:sp>
      <p:pic>
        <p:nvPicPr>
          <p:cNvPr id="3" name="Picture 2">
            <a:extLst>
              <a:ext uri="{FF2B5EF4-FFF2-40B4-BE49-F238E27FC236}">
                <a16:creationId xmlns:a16="http://schemas.microsoft.com/office/drawing/2014/main" id="{CA1171C8-928A-43DD-ADB8-C85AA9A3A083}"/>
              </a:ext>
            </a:extLst>
          </p:cNvPr>
          <p:cNvPicPr>
            <a:picLocks noChangeAspect="1"/>
          </p:cNvPicPr>
          <p:nvPr/>
        </p:nvPicPr>
        <p:blipFill>
          <a:blip r:embed="rId2"/>
          <a:stretch>
            <a:fillRect/>
          </a:stretch>
        </p:blipFill>
        <p:spPr>
          <a:xfrm>
            <a:off x="1524000" y="32657"/>
            <a:ext cx="9144000" cy="611505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2308324"/>
          </a:xfrm>
          <a:prstGeom prst="rect">
            <a:avLst/>
          </a:prstGeom>
        </p:spPr>
        <p:txBody>
          <a:bodyPr wrap="square">
            <a:spAutoFit/>
          </a:bodyPr>
          <a:lstStyle/>
          <a:p>
            <a:r>
              <a:rPr lang="en-US" sz="3600" dirty="0"/>
              <a:t>And they said, "Some say John the Baptist, but others Elijah, and still others Jeremiah or one of the prophets."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16:14</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410200"/>
            <a:ext cx="1981200" cy="1077218"/>
          </a:xfrm>
          <a:prstGeom prst="rect">
            <a:avLst/>
          </a:prstGeom>
          <a:noFill/>
        </p:spPr>
        <p:txBody>
          <a:bodyPr wrap="square" rtlCol="0">
            <a:spAutoFit/>
          </a:bodyPr>
          <a:lstStyle/>
          <a:p>
            <a:pPr algn="ctr"/>
            <a:r>
              <a:rPr lang="en-US" sz="1600" dirty="0">
                <a:solidFill>
                  <a:schemeClr val="tx1">
                    <a:lumMod val="95000"/>
                  </a:schemeClr>
                </a:solidFill>
              </a:rPr>
              <a:t>Jeremiah</a:t>
            </a:r>
          </a:p>
          <a:p>
            <a:pPr algn="ctr"/>
            <a:endParaRPr lang="en-US" sz="1600" dirty="0">
              <a:solidFill>
                <a:schemeClr val="tx1">
                  <a:lumMod val="95000"/>
                </a:schemeClr>
              </a:solidFill>
            </a:endParaRPr>
          </a:p>
          <a:p>
            <a:pPr algn="ctr"/>
            <a:r>
              <a:rPr lang="en-US" sz="1600" dirty="0">
                <a:solidFill>
                  <a:schemeClr val="tx1">
                    <a:lumMod val="95000"/>
                  </a:schemeClr>
                </a:solidFill>
              </a:rPr>
              <a:t>Abbey of St. Pierre</a:t>
            </a:r>
          </a:p>
          <a:p>
            <a:pPr algn="ctr"/>
            <a:r>
              <a:rPr lang="en-US" sz="1600" dirty="0" err="1">
                <a:solidFill>
                  <a:schemeClr val="tx1">
                    <a:lumMod val="95000"/>
                  </a:schemeClr>
                </a:solidFill>
              </a:rPr>
              <a:t>Moissac</a:t>
            </a:r>
            <a:r>
              <a:rPr lang="en-US" sz="1600" dirty="0">
                <a:solidFill>
                  <a:schemeClr val="tx1">
                    <a:lumMod val="95000"/>
                  </a:schemeClr>
                </a:solidFill>
              </a:rPr>
              <a:t>, France</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02751" y="2310"/>
            <a:ext cx="4261501" cy="6855691"/>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646331"/>
          </a:xfrm>
          <a:prstGeom prst="rect">
            <a:avLst/>
          </a:prstGeom>
        </p:spPr>
        <p:txBody>
          <a:bodyPr wrap="square">
            <a:spAutoFit/>
          </a:bodyPr>
          <a:lstStyle/>
          <a:p>
            <a:endParaRPr lang="en-US" sz="3600" dirty="0">
              <a:cs typeface="Arial" pitchFamily="34" charset="0"/>
            </a:endParaRPr>
          </a:p>
        </p:txBody>
      </p:sp>
      <p:sp>
        <p:nvSpPr>
          <p:cNvPr id="3" name="Rectangle 2"/>
          <p:cNvSpPr/>
          <p:nvPr/>
        </p:nvSpPr>
        <p:spPr>
          <a:xfrm>
            <a:off x="3073400" y="1752600"/>
            <a:ext cx="6375400" cy="2862322"/>
          </a:xfrm>
          <a:prstGeom prst="rect">
            <a:avLst/>
          </a:prstGeom>
        </p:spPr>
        <p:txBody>
          <a:bodyPr wrap="square">
            <a:spAutoFit/>
          </a:bodyPr>
          <a:lstStyle/>
          <a:p>
            <a:r>
              <a:rPr lang="en-US" sz="3600" dirty="0"/>
              <a:t>The king of Egypt said to the Hebrew midwives … "if it is a boy, kill him" … But the midwives feared God … they let the boys live.</a:t>
            </a:r>
          </a:p>
        </p:txBody>
      </p:sp>
      <p:sp>
        <p:nvSpPr>
          <p:cNvPr id="5" name="TextBox 4"/>
          <p:cNvSpPr txBox="1"/>
          <p:nvPr/>
        </p:nvSpPr>
        <p:spPr>
          <a:xfrm>
            <a:off x="6400800" y="4953000"/>
            <a:ext cx="2667000" cy="369332"/>
          </a:xfrm>
          <a:prstGeom prst="rect">
            <a:avLst/>
          </a:prstGeom>
          <a:noFill/>
        </p:spPr>
        <p:txBody>
          <a:bodyPr wrap="square" rtlCol="0">
            <a:spAutoFit/>
          </a:bodyPr>
          <a:lstStyle/>
          <a:p>
            <a:r>
              <a:rPr lang="en-US" dirty="0"/>
              <a:t>Exodus 1:15a, 16b, 17ac</a:t>
            </a: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676400"/>
            <a:ext cx="7467600" cy="2308324"/>
          </a:xfrm>
          <a:prstGeom prst="rect">
            <a:avLst/>
          </a:prstGeom>
        </p:spPr>
        <p:txBody>
          <a:bodyPr wrap="square">
            <a:spAutoFit/>
          </a:bodyPr>
          <a:lstStyle/>
          <a:p>
            <a:r>
              <a:rPr lang="en-US" sz="3600" dirty="0"/>
              <a:t>He said to them, "But who do you say that I am?"  Simon Peter answered, "You are the Messiah, the Son of the living God."</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Matthew 16:15-16</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Peter Proclaims the Christ  --  Raphael, Victoria and Albert Museum, London, England</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220980"/>
            <a:ext cx="9132000" cy="5798820"/>
          </a:xfrm>
          <a:prstGeom prst="rect">
            <a:avLst/>
          </a:prstGeom>
        </p:spPr>
      </p:pic>
    </p:spTree>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And Jesus answered him … "And I tell you, you are Peter, and on this rock I will build my church …"</a:t>
            </a:r>
            <a:endParaRPr lang="en-US" sz="3600" dirty="0">
              <a:cs typeface="Arial" pitchFamily="34" charset="0"/>
            </a:endParaRPr>
          </a:p>
        </p:txBody>
      </p:sp>
      <p:sp>
        <p:nvSpPr>
          <p:cNvPr id="5" name="TextBox 4"/>
          <p:cNvSpPr txBox="1"/>
          <p:nvPr/>
        </p:nvSpPr>
        <p:spPr>
          <a:xfrm>
            <a:off x="6019800" y="4343401"/>
            <a:ext cx="3352800" cy="461665"/>
          </a:xfrm>
          <a:prstGeom prst="rect">
            <a:avLst/>
          </a:prstGeom>
          <a:noFill/>
        </p:spPr>
        <p:txBody>
          <a:bodyPr wrap="square" rtlCol="0">
            <a:spAutoFit/>
          </a:bodyPr>
          <a:lstStyle/>
          <a:p>
            <a:pPr algn="ctr"/>
            <a:r>
              <a:rPr lang="en-US" sz="2400" dirty="0">
                <a:solidFill>
                  <a:schemeClr val="tx1">
                    <a:lumMod val="95000"/>
                  </a:schemeClr>
                </a:solidFill>
              </a:rPr>
              <a:t>Matthew 16:17a, 18a</a:t>
            </a:r>
          </a:p>
        </p:txBody>
      </p:sp>
    </p:spTree>
    <p:extLst>
      <p:ext uri="{BB962C8B-B14F-4D97-AF65-F5344CB8AC3E}">
        <p14:creationId xmlns:p14="http://schemas.microsoft.com/office/powerpoint/2010/main" val="1844325615"/>
      </p:ext>
    </p:extLst>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00800"/>
            <a:ext cx="8763000" cy="338554"/>
          </a:xfrm>
          <a:prstGeom prst="rect">
            <a:avLst/>
          </a:prstGeom>
          <a:noFill/>
        </p:spPr>
        <p:txBody>
          <a:bodyPr wrap="square" rtlCol="0">
            <a:spAutoFit/>
          </a:bodyPr>
          <a:lstStyle/>
          <a:p>
            <a:pPr algn="ctr"/>
            <a:r>
              <a:rPr lang="en-US" sz="1600" dirty="0">
                <a:solidFill>
                  <a:schemeClr val="tx1">
                    <a:lumMod val="95000"/>
                  </a:schemeClr>
                </a:solidFill>
              </a:rPr>
              <a:t>Church of St. Peter and St. Paul  --  </a:t>
            </a:r>
            <a:r>
              <a:rPr lang="en-US" sz="1600" dirty="0" err="1">
                <a:solidFill>
                  <a:schemeClr val="tx1">
                    <a:lumMod val="95000"/>
                  </a:schemeClr>
                </a:solidFill>
              </a:rPr>
              <a:t>Andahuaylillas</a:t>
            </a:r>
            <a:r>
              <a:rPr lang="en-US" sz="1600" dirty="0">
                <a:solidFill>
                  <a:schemeClr val="tx1">
                    <a:lumMod val="95000"/>
                  </a:schemeClr>
                </a:solidFill>
              </a:rPr>
              <a:t>, Peru</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52600" y="149424"/>
            <a:ext cx="8686800" cy="6098977"/>
          </a:xfrm>
          <a:prstGeom prst="rect">
            <a:avLst/>
          </a:prstGeom>
        </p:spPr>
      </p:pic>
    </p:spTree>
    <p:extLst>
      <p:ext uri="{BB962C8B-B14F-4D97-AF65-F5344CB8AC3E}">
        <p14:creationId xmlns:p14="http://schemas.microsoft.com/office/powerpoint/2010/main" val="3836252076"/>
      </p:ext>
    </p:extLst>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467600" cy="2862322"/>
          </a:xfrm>
          <a:prstGeom prst="rect">
            <a:avLst/>
          </a:prstGeom>
        </p:spPr>
        <p:txBody>
          <a:bodyPr wrap="square">
            <a:spAutoFit/>
          </a:bodyPr>
          <a:lstStyle/>
          <a:p>
            <a:r>
              <a:rPr lang="en-US" sz="3600" dirty="0"/>
              <a:t>"I will give you the keys of the kingdom of heaven, and whatever you bind on earth will be bound in heaven, and whatever you loose on earth will be loosed in heaven."</a:t>
            </a:r>
            <a:endParaRPr lang="en-US" sz="3600" dirty="0">
              <a:cs typeface="Arial" pitchFamily="34" charset="0"/>
            </a:endParaRPr>
          </a:p>
        </p:txBody>
      </p:sp>
      <p:sp>
        <p:nvSpPr>
          <p:cNvPr id="5" name="TextBox 4"/>
          <p:cNvSpPr txBox="1"/>
          <p:nvPr/>
        </p:nvSpPr>
        <p:spPr>
          <a:xfrm>
            <a:off x="6019800" y="4953001"/>
            <a:ext cx="3352800" cy="461665"/>
          </a:xfrm>
          <a:prstGeom prst="rect">
            <a:avLst/>
          </a:prstGeom>
          <a:noFill/>
        </p:spPr>
        <p:txBody>
          <a:bodyPr wrap="square" rtlCol="0">
            <a:spAutoFit/>
          </a:bodyPr>
          <a:lstStyle/>
          <a:p>
            <a:pPr algn="ctr"/>
            <a:r>
              <a:rPr lang="en-US" sz="2400" dirty="0">
                <a:solidFill>
                  <a:schemeClr val="tx1">
                    <a:lumMod val="95000"/>
                  </a:schemeClr>
                </a:solidFill>
              </a:rPr>
              <a:t>Matthew 16:19</a:t>
            </a:r>
          </a:p>
        </p:txBody>
      </p:sp>
    </p:spTree>
    <p:extLst>
      <p:ext uri="{BB962C8B-B14F-4D97-AF65-F5344CB8AC3E}">
        <p14:creationId xmlns:p14="http://schemas.microsoft.com/office/powerpoint/2010/main" val="3934289951"/>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6475512"/>
            <a:ext cx="9144000" cy="307777"/>
          </a:xfrm>
          <a:prstGeom prst="rect">
            <a:avLst/>
          </a:prstGeom>
          <a:noFill/>
        </p:spPr>
        <p:txBody>
          <a:bodyPr wrap="square" rtlCol="0">
            <a:spAutoFit/>
          </a:bodyPr>
          <a:lstStyle/>
          <a:p>
            <a:pPr algn="ctr"/>
            <a:r>
              <a:rPr lang="en-US" sz="1400" dirty="0">
                <a:solidFill>
                  <a:schemeClr val="tx1">
                    <a:lumMod val="95000"/>
                  </a:schemeClr>
                </a:solidFill>
              </a:rPr>
              <a:t>Christ Gives Keys of Kingdom to Peter  --  Perugino, Sistine Chapel, Vatican City</a:t>
            </a:r>
          </a:p>
        </p:txBody>
      </p:sp>
      <p:pic>
        <p:nvPicPr>
          <p:cNvPr id="5" name="Picture 4">
            <a:extLst>
              <a:ext uri="{FF2B5EF4-FFF2-40B4-BE49-F238E27FC236}">
                <a16:creationId xmlns:a16="http://schemas.microsoft.com/office/drawing/2014/main" id="{B1D2AE55-16AB-2E29-2103-F144C26F32A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43000" y="152400"/>
            <a:ext cx="10202333" cy="6121401"/>
          </a:xfrm>
          <a:prstGeom prst="rect">
            <a:avLst/>
          </a:prstGeom>
        </p:spPr>
      </p:pic>
    </p:spTree>
    <p:extLst>
      <p:ext uri="{BB962C8B-B14F-4D97-AF65-F5344CB8AC3E}">
        <p14:creationId xmlns:p14="http://schemas.microsoft.com/office/powerpoint/2010/main" val="224815764"/>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http://commons.wikimedia.org/wiki/File:Dura_Europos_fresco_Moses_from_river.jpg</a:t>
            </a:r>
          </a:p>
          <a:p>
            <a:pPr>
              <a:buNone/>
            </a:pPr>
            <a:r>
              <a:rPr lang="en-US" sz="1600" dirty="0"/>
              <a:t>https://commons.wikimedia.org/wiki/File:Simeon_Solomon_-_The_Mother_of_Moses.jpg</a:t>
            </a:r>
          </a:p>
          <a:p>
            <a:pPr>
              <a:buNone/>
            </a:pPr>
            <a:r>
              <a:rPr lang="en-US" sz="1600" dirty="0"/>
              <a:t>https://commons.wikimedia.org/wiki/File:Jacob_Jordaens_-_Moses_and_his_Ethiopian_wife_Sephora.jpg</a:t>
            </a:r>
          </a:p>
          <a:p>
            <a:pPr>
              <a:buNone/>
            </a:pPr>
            <a:r>
              <a:rPr lang="en-US" sz="1600" dirty="0"/>
              <a:t>https://www.flickr.com/photos/46721134@N04/6099939566/</a:t>
            </a:r>
          </a:p>
          <a:p>
            <a:pPr>
              <a:buNone/>
            </a:pPr>
            <a:r>
              <a:rPr lang="en-US" sz="1600" dirty="0"/>
              <a:t>https://www.flickr.com/photos/dharma_for_one/8111513291/ - </a:t>
            </a:r>
            <a:r>
              <a:rPr lang="en-US" sz="1600" dirty="0" err="1"/>
              <a:t>Janetandphil</a:t>
            </a:r>
            <a:endParaRPr lang="en-US" sz="1600" dirty="0"/>
          </a:p>
          <a:p>
            <a:pPr>
              <a:buNone/>
            </a:pPr>
            <a:r>
              <a:rPr lang="en-US" sz="1600" dirty="0"/>
              <a:t>https://kellylatimoreicons.com/contact/</a:t>
            </a:r>
          </a:p>
          <a:p>
            <a:pPr>
              <a:buNone/>
            </a:pPr>
            <a:r>
              <a:rPr lang="en-US" sz="1600" dirty="0"/>
              <a:t>https://kellylatimoreicons.com/contact/</a:t>
            </a:r>
          </a:p>
          <a:p>
            <a:pPr>
              <a:buNone/>
            </a:pPr>
            <a:r>
              <a:rPr lang="es-ES" sz="1600" dirty="0"/>
              <a:t>https://www.flickr.com/photos/talesoftaromeet/6867087845 - DL Duncan</a:t>
            </a:r>
          </a:p>
          <a:p>
            <a:pPr>
              <a:buNone/>
            </a:pPr>
            <a:r>
              <a:rPr lang="en-US" sz="1600" dirty="0"/>
              <a:t>http://commons.wikimedia.org/wiki/File:Moissac,_Jeremiah.JPG</a:t>
            </a:r>
          </a:p>
          <a:p>
            <a:pPr>
              <a:buNone/>
            </a:pPr>
            <a:r>
              <a:rPr lang="en-US" sz="1600" dirty="0"/>
              <a:t>http://www.vam.ac.uk/content/articles/t/raphael-cartoons/</a:t>
            </a:r>
          </a:p>
          <a:p>
            <a:pPr>
              <a:buNone/>
            </a:pPr>
            <a:r>
              <a:rPr lang="en-US" sz="1600" dirty="0"/>
              <a:t>https://www.flickr.com/photos/iheartpandas/5421843645/</a:t>
            </a:r>
          </a:p>
          <a:p>
            <a:pPr>
              <a:buNone/>
            </a:pPr>
            <a:r>
              <a:rPr lang="en-US" sz="1600" dirty="0"/>
              <a:t>http://commons.wikimedia.org/wiki/File:Entrega_de_las_llaves_a_San_Pedro_(Perugino).jpg</a:t>
            </a:r>
          </a:p>
          <a:p>
            <a:pPr>
              <a:buNone/>
            </a:pPr>
            <a:endParaRPr lang="en-US" sz="1600" dirty="0"/>
          </a:p>
          <a:p>
            <a:pPr>
              <a:buNone/>
            </a:pPr>
            <a:r>
              <a:rPr lang="en-US" sz="1600" dirty="0"/>
              <a:t>Additional descriptions can be found at the Art in the Christian Tradition image library, a service of the Vanderbilt Divinity Library, </a:t>
            </a:r>
            <a:r>
              <a:rPr lang="en-US" sz="1600" dirty="0" err="1"/>
              <a:t>http://diglib.library.vanderbilt.edu/</a:t>
            </a:r>
            <a:r>
              <a:rPr lang="en-US" sz="1600" dirty="0"/>
              <a:t>.  All images available via Creative Commons 3.0 License.</a:t>
            </a:r>
          </a:p>
          <a:p>
            <a:endParaRPr lang="en-US" sz="1400" dirty="0"/>
          </a:p>
          <a:p>
            <a:endParaRPr lang="en-US" sz="1400" dirty="0"/>
          </a:p>
          <a:p>
            <a:endParaRPr lang="en-US" sz="14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324600"/>
            <a:ext cx="9067800" cy="338554"/>
          </a:xfrm>
          <a:prstGeom prst="rect">
            <a:avLst/>
          </a:prstGeom>
          <a:noFill/>
        </p:spPr>
        <p:txBody>
          <a:bodyPr wrap="square" rtlCol="0">
            <a:spAutoFit/>
          </a:bodyPr>
          <a:lstStyle/>
          <a:p>
            <a:pPr algn="ctr"/>
            <a:r>
              <a:rPr lang="en-US" sz="1600" dirty="0" err="1">
                <a:solidFill>
                  <a:schemeClr val="tx1">
                    <a:lumMod val="95000"/>
                  </a:schemeClr>
                </a:solidFill>
              </a:rPr>
              <a:t>Shiphrah</a:t>
            </a:r>
            <a:r>
              <a:rPr lang="en-US" sz="1600" dirty="0">
                <a:solidFill>
                  <a:schemeClr val="tx1">
                    <a:lumMod val="95000"/>
                  </a:schemeClr>
                </a:solidFill>
              </a:rPr>
              <a:t>, </a:t>
            </a:r>
            <a:r>
              <a:rPr lang="en-US" sz="1600" dirty="0" err="1">
                <a:solidFill>
                  <a:schemeClr val="tx1">
                    <a:lumMod val="95000"/>
                  </a:schemeClr>
                </a:solidFill>
              </a:rPr>
              <a:t>Puah</a:t>
            </a:r>
            <a:r>
              <a:rPr lang="en-US" sz="1600" dirty="0">
                <a:solidFill>
                  <a:schemeClr val="tx1">
                    <a:lumMod val="95000"/>
                  </a:schemeClr>
                </a:solidFill>
              </a:rPr>
              <a:t>, </a:t>
            </a:r>
            <a:r>
              <a:rPr lang="en-US" sz="1600" dirty="0" err="1">
                <a:solidFill>
                  <a:schemeClr val="tx1">
                    <a:lumMod val="95000"/>
                  </a:schemeClr>
                </a:solidFill>
              </a:rPr>
              <a:t>Jocheved</a:t>
            </a:r>
            <a:r>
              <a:rPr lang="en-US" sz="1600" dirty="0">
                <a:solidFill>
                  <a:schemeClr val="tx1">
                    <a:lumMod val="95000"/>
                  </a:schemeClr>
                </a:solidFill>
              </a:rPr>
              <a:t>, Miriam, </a:t>
            </a:r>
            <a:r>
              <a:rPr lang="en-US" sz="1600" dirty="0" err="1">
                <a:solidFill>
                  <a:schemeClr val="tx1">
                    <a:lumMod val="95000"/>
                  </a:schemeClr>
                </a:solidFill>
              </a:rPr>
              <a:t>Pharoah's</a:t>
            </a:r>
            <a:r>
              <a:rPr lang="en-US" sz="1600" dirty="0">
                <a:solidFill>
                  <a:schemeClr val="tx1">
                    <a:lumMod val="95000"/>
                  </a:schemeClr>
                </a:solidFill>
              </a:rPr>
              <a:t> Daughter, and the infant Moses – Dura </a:t>
            </a:r>
            <a:r>
              <a:rPr lang="en-US" sz="1600" dirty="0" err="1">
                <a:solidFill>
                  <a:schemeClr val="tx1">
                    <a:lumMod val="95000"/>
                  </a:schemeClr>
                </a:solidFill>
              </a:rPr>
              <a:t>Europos</a:t>
            </a:r>
            <a:endParaRPr lang="en-US" sz="1600" dirty="0">
              <a:solidFill>
                <a:schemeClr val="tx1">
                  <a:lumMod val="95000"/>
                </a:schemeClr>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1" y="311671"/>
            <a:ext cx="9092078" cy="5671184"/>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524000"/>
            <a:ext cx="7467600" cy="3416320"/>
          </a:xfrm>
          <a:prstGeom prst="rect">
            <a:avLst/>
          </a:prstGeom>
        </p:spPr>
        <p:txBody>
          <a:bodyPr wrap="square">
            <a:spAutoFit/>
          </a:bodyPr>
          <a:lstStyle/>
          <a:p>
            <a:r>
              <a:rPr lang="en-US" sz="3600" dirty="0"/>
              <a:t>The woman conceived and bore a son … she got a papyrus basket for him, and put the child in it and placed it among the reeds on the bank of the river.</a:t>
            </a:r>
          </a:p>
          <a:p>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Exodus 2:2a, 3b</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5181601"/>
            <a:ext cx="2286000" cy="1354217"/>
          </a:xfrm>
          <a:prstGeom prst="rect">
            <a:avLst/>
          </a:prstGeom>
          <a:noFill/>
        </p:spPr>
        <p:txBody>
          <a:bodyPr wrap="square" rtlCol="0">
            <a:spAutoFit/>
          </a:bodyPr>
          <a:lstStyle/>
          <a:p>
            <a:pPr algn="ctr"/>
            <a:r>
              <a:rPr lang="en-US" sz="1600" dirty="0">
                <a:solidFill>
                  <a:schemeClr val="tx1">
                    <a:lumMod val="95000"/>
                  </a:schemeClr>
                </a:solidFill>
              </a:rPr>
              <a:t>The Mother of Moses</a:t>
            </a:r>
          </a:p>
          <a:p>
            <a:pPr algn="ctr"/>
            <a:endParaRPr lang="en-US" sz="1600" dirty="0">
              <a:solidFill>
                <a:schemeClr val="tx1">
                  <a:lumMod val="95000"/>
                </a:schemeClr>
              </a:solidFill>
            </a:endParaRPr>
          </a:p>
          <a:p>
            <a:pPr algn="ctr"/>
            <a:r>
              <a:rPr lang="en-US" sz="1600" dirty="0">
                <a:solidFill>
                  <a:schemeClr val="tx1">
                    <a:lumMod val="95000"/>
                  </a:schemeClr>
                </a:solidFill>
              </a:rPr>
              <a:t>Simeon Solomon</a:t>
            </a:r>
          </a:p>
          <a:p>
            <a:pPr algn="ctr"/>
            <a:r>
              <a:rPr lang="en-US" sz="1600" dirty="0">
                <a:solidFill>
                  <a:schemeClr val="tx1">
                    <a:lumMod val="95000"/>
                  </a:schemeClr>
                </a:solidFill>
              </a:rPr>
              <a:t>Delaware Art Museum</a:t>
            </a:r>
          </a:p>
          <a:p>
            <a:pPr algn="ctr"/>
            <a:r>
              <a:rPr lang="en-US" sz="1600" dirty="0">
                <a:solidFill>
                  <a:schemeClr val="tx1">
                    <a:lumMod val="95000"/>
                  </a:schemeClr>
                </a:solidFill>
              </a:rPr>
              <a:t>Wilmington, DE</a:t>
            </a:r>
          </a:p>
        </p:txBody>
      </p:sp>
      <p:pic>
        <p:nvPicPr>
          <p:cNvPr id="8" name="Picture 7">
            <a:extLst>
              <a:ext uri="{FF2B5EF4-FFF2-40B4-BE49-F238E27FC236}">
                <a16:creationId xmlns:a16="http://schemas.microsoft.com/office/drawing/2014/main" id="{A462CB2F-8098-4DB2-9648-B14E36E8E44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19600" y="0"/>
            <a:ext cx="5429546"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4600" y="1905000"/>
            <a:ext cx="7467600" cy="2308324"/>
          </a:xfrm>
          <a:prstGeom prst="rect">
            <a:avLst/>
          </a:prstGeom>
        </p:spPr>
        <p:txBody>
          <a:bodyPr wrap="square">
            <a:spAutoFit/>
          </a:bodyPr>
          <a:lstStyle/>
          <a:p>
            <a:r>
              <a:rPr lang="en-US" sz="3600" dirty="0"/>
              <a:t>Pharaoh's daughter said to her, "Take this child and nurse it for me …</a:t>
            </a:r>
          </a:p>
          <a:p>
            <a:r>
              <a:rPr lang="en-US" sz="3600" dirty="0"/>
              <a:t>She named him Moses, "because …</a:t>
            </a:r>
          </a:p>
          <a:p>
            <a:r>
              <a:rPr lang="en-US" sz="3600" dirty="0"/>
              <a:t>I drew him out of the water."</a:t>
            </a:r>
            <a:endParaRPr lang="en-US" sz="3600" dirty="0">
              <a:cs typeface="Arial" pitchFamily="34" charset="0"/>
            </a:endParaRPr>
          </a:p>
        </p:txBody>
      </p:sp>
      <p:sp>
        <p:nvSpPr>
          <p:cNvPr id="5" name="TextBox 4"/>
          <p:cNvSpPr txBox="1"/>
          <p:nvPr/>
        </p:nvSpPr>
        <p:spPr>
          <a:xfrm>
            <a:off x="6096000" y="4583669"/>
            <a:ext cx="3352800" cy="461665"/>
          </a:xfrm>
          <a:prstGeom prst="rect">
            <a:avLst/>
          </a:prstGeom>
          <a:noFill/>
        </p:spPr>
        <p:txBody>
          <a:bodyPr wrap="square" rtlCol="0">
            <a:spAutoFit/>
          </a:bodyPr>
          <a:lstStyle/>
          <a:p>
            <a:pPr algn="ctr"/>
            <a:r>
              <a:rPr lang="en-US" sz="2400" dirty="0">
                <a:solidFill>
                  <a:schemeClr val="tx1">
                    <a:lumMod val="95000"/>
                  </a:schemeClr>
                </a:solidFill>
              </a:rPr>
              <a:t>Exodus 2:9a, 2:10b</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105162"/>
            <a:ext cx="2133600" cy="1600438"/>
          </a:xfrm>
          <a:prstGeom prst="rect">
            <a:avLst/>
          </a:prstGeom>
          <a:noFill/>
        </p:spPr>
        <p:txBody>
          <a:bodyPr wrap="square" rtlCol="0">
            <a:spAutoFit/>
          </a:bodyPr>
          <a:lstStyle/>
          <a:p>
            <a:pPr algn="ctr"/>
            <a:r>
              <a:rPr lang="en-US" sz="1600" dirty="0">
                <a:solidFill>
                  <a:schemeClr val="tx1">
                    <a:lumMod val="95000"/>
                  </a:schemeClr>
                </a:solidFill>
              </a:rPr>
              <a:t>Moses and His Ethiopian Wife Sephora</a:t>
            </a:r>
          </a:p>
          <a:p>
            <a:pPr algn="ctr"/>
            <a:endParaRPr lang="en-US" sz="1600" dirty="0">
              <a:solidFill>
                <a:schemeClr val="tx1">
                  <a:lumMod val="95000"/>
                </a:schemeClr>
              </a:solidFill>
            </a:endParaRPr>
          </a:p>
          <a:p>
            <a:pPr algn="ctr"/>
            <a:r>
              <a:rPr lang="en-US" sz="1600" dirty="0">
                <a:solidFill>
                  <a:schemeClr val="tx1">
                    <a:lumMod val="95000"/>
                  </a:schemeClr>
                </a:solidFill>
              </a:rPr>
              <a:t>Jacob </a:t>
            </a:r>
            <a:r>
              <a:rPr lang="en-US" sz="1600" dirty="0" err="1">
                <a:solidFill>
                  <a:schemeClr val="tx1">
                    <a:lumMod val="95000"/>
                  </a:schemeClr>
                </a:solidFill>
              </a:rPr>
              <a:t>Jordaens</a:t>
            </a:r>
            <a:endParaRPr lang="en-US" sz="1600" dirty="0">
              <a:solidFill>
                <a:schemeClr val="tx1">
                  <a:lumMod val="95000"/>
                </a:schemeClr>
              </a:solidFill>
            </a:endParaRPr>
          </a:p>
          <a:p>
            <a:pPr algn="ctr"/>
            <a:r>
              <a:rPr lang="en-US" sz="1600" dirty="0" err="1">
                <a:solidFill>
                  <a:schemeClr val="tx1">
                    <a:lumMod val="95000"/>
                  </a:schemeClr>
                </a:solidFill>
              </a:rPr>
              <a:t>Rubenshuis</a:t>
            </a:r>
            <a:endParaRPr lang="en-US" sz="1600" dirty="0">
              <a:solidFill>
                <a:schemeClr val="tx1">
                  <a:lumMod val="95000"/>
                </a:schemeClr>
              </a:solidFill>
            </a:endParaRPr>
          </a:p>
          <a:p>
            <a:pPr algn="ctr"/>
            <a:r>
              <a:rPr lang="en-US" sz="1600" dirty="0">
                <a:solidFill>
                  <a:schemeClr val="tx1">
                    <a:lumMod val="95000"/>
                  </a:schemeClr>
                </a:solidFill>
              </a:rPr>
              <a:t>Antwerp, Belgium</a:t>
            </a:r>
          </a:p>
        </p:txBody>
      </p:sp>
      <p:pic>
        <p:nvPicPr>
          <p:cNvPr id="3" name="Picture 2">
            <a:extLst>
              <a:ext uri="{FF2B5EF4-FFF2-40B4-BE49-F238E27FC236}">
                <a16:creationId xmlns:a16="http://schemas.microsoft.com/office/drawing/2014/main" id="{043B5837-1909-43AC-85FA-EA8D802ED8B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962400" y="-7600"/>
            <a:ext cx="6248400" cy="6871564"/>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9"/>
            <a:ext cx="7467600" cy="1754326"/>
          </a:xfrm>
          <a:prstGeom prst="rect">
            <a:avLst/>
          </a:prstGeom>
        </p:spPr>
        <p:txBody>
          <a:bodyPr wrap="square">
            <a:spAutoFit/>
          </a:bodyPr>
          <a:lstStyle/>
          <a:p>
            <a:r>
              <a:rPr lang="en-US" sz="3600" dirty="0"/>
              <a:t>We have escaped like a bird from the snare of the fowlers; the snare is broken, and we have escaped.</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124:7</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err="1">
                <a:solidFill>
                  <a:schemeClr val="tx1">
                    <a:lumMod val="95000"/>
                  </a:schemeClr>
                </a:solidFill>
              </a:rPr>
              <a:t>Ranganthittu</a:t>
            </a:r>
            <a:r>
              <a:rPr lang="en-US" sz="1600" dirty="0">
                <a:solidFill>
                  <a:schemeClr val="tx1">
                    <a:lumMod val="95000"/>
                  </a:schemeClr>
                </a:solidFill>
              </a:rPr>
              <a:t> Bird Sanctuary, Mysore, India</a:t>
            </a: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41055" y="457200"/>
            <a:ext cx="8732520" cy="5623560"/>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885</TotalTime>
  <Words>851</Words>
  <Application>Microsoft Office PowerPoint</Application>
  <PresentationFormat>Widescreen</PresentationFormat>
  <Paragraphs>79</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First Sunday after Christmas Day Year A</vt:lpstr>
      <vt:lpstr>Thirteenth Sunday after Pentecost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Sunday after Christmas Day</dc:title>
  <dc:creator>Anne</dc:creator>
  <cp:lastModifiedBy>Anne Richardson</cp:lastModifiedBy>
  <cp:revision>129</cp:revision>
  <dcterms:created xsi:type="dcterms:W3CDTF">2016-08-31T16:46:43Z</dcterms:created>
  <dcterms:modified xsi:type="dcterms:W3CDTF">2022-10-06T14:50:29Z</dcterms:modified>
</cp:coreProperties>
</file>