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6"/>
  </p:notesMasterIdLst>
  <p:sldIdLst>
    <p:sldId id="256" r:id="rId2"/>
    <p:sldId id="282" r:id="rId3"/>
    <p:sldId id="383" r:id="rId4"/>
    <p:sldId id="385" r:id="rId5"/>
    <p:sldId id="386" r:id="rId6"/>
    <p:sldId id="387" r:id="rId7"/>
    <p:sldId id="388" r:id="rId8"/>
    <p:sldId id="389" r:id="rId9"/>
    <p:sldId id="392" r:id="rId10"/>
    <p:sldId id="393" r:id="rId11"/>
    <p:sldId id="416" r:id="rId12"/>
    <p:sldId id="415" r:id="rId13"/>
    <p:sldId id="394" r:id="rId14"/>
    <p:sldId id="395" r:id="rId15"/>
    <p:sldId id="396" r:id="rId16"/>
    <p:sldId id="397" r:id="rId17"/>
    <p:sldId id="398" r:id="rId18"/>
    <p:sldId id="399" r:id="rId19"/>
    <p:sldId id="400" r:id="rId20"/>
    <p:sldId id="401" r:id="rId21"/>
    <p:sldId id="417" r:id="rId22"/>
    <p:sldId id="403" r:id="rId23"/>
    <p:sldId id="406" r:id="rId24"/>
    <p:sldId id="405" r:id="rId25"/>
    <p:sldId id="404" r:id="rId26"/>
    <p:sldId id="407" r:id="rId27"/>
    <p:sldId id="408" r:id="rId28"/>
    <p:sldId id="409" r:id="rId29"/>
    <p:sldId id="410" r:id="rId30"/>
    <p:sldId id="411" r:id="rId31"/>
    <p:sldId id="412" r:id="rId32"/>
    <p:sldId id="413" r:id="rId33"/>
    <p:sldId id="414" r:id="rId34"/>
    <p:sldId id="2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8286"/>
    <a:srgbClr val="585251"/>
    <a:srgbClr val="2C6368"/>
    <a:srgbClr val="4F81B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3" autoAdjust="0"/>
    <p:restoredTop sz="94694"/>
  </p:normalViewPr>
  <p:slideViewPr>
    <p:cSldViewPr>
      <p:cViewPr varScale="1">
        <p:scale>
          <a:sx n="69" d="100"/>
          <a:sy n="69" d="100"/>
        </p:scale>
        <p:origin x="67" y="202"/>
      </p:cViewPr>
      <p:guideLst>
        <p:guide orient="horz" pos="2160"/>
        <p:guide pos="3840"/>
      </p:guideLst>
    </p:cSldViewPr>
  </p:slideViewPr>
  <p:notesTextViewPr>
    <p:cViewPr>
      <p:scale>
        <a:sx n="100" d="100"/>
        <a:sy n="100" d="100"/>
      </p:scale>
      <p:origin x="0" y="0"/>
    </p:cViewPr>
  </p:notesTextViewPr>
  <p:sorterViewPr>
    <p:cViewPr>
      <p:scale>
        <a:sx n="50" d="100"/>
        <a:sy n="50" d="100"/>
      </p:scale>
      <p:origin x="0" y="-2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295401"/>
            <a:ext cx="8458200" cy="1470025"/>
          </a:xfrm>
        </p:spPr>
        <p:txBody>
          <a:bodyPr>
            <a:noAutofit/>
          </a:bodyPr>
          <a:lstStyle/>
          <a:p>
            <a:r>
              <a:rPr lang="en-US" sz="9600"/>
              <a:t>Eleventh </a:t>
            </a:r>
            <a:r>
              <a:rPr lang="en-US" sz="9600" dirty="0"/>
              <a:t>Sunday after Pentecost</a:t>
            </a:r>
          </a:p>
        </p:txBody>
      </p:sp>
      <p:sp>
        <p:nvSpPr>
          <p:cNvPr id="3" name="Subtitle 2"/>
          <p:cNvSpPr>
            <a:spLocks noGrp="1"/>
          </p:cNvSpPr>
          <p:nvPr>
            <p:ph type="subTitle" idx="1"/>
          </p:nvPr>
        </p:nvSpPr>
        <p:spPr>
          <a:xfrm>
            <a:off x="2895600"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473006"/>
            <a:ext cx="9144000" cy="1384995"/>
          </a:xfrm>
          <a:prstGeom prst="rect">
            <a:avLst/>
          </a:prstGeom>
          <a:solidFill>
            <a:srgbClr val="7F8286">
              <a:alpha val="70000"/>
            </a:srgbClr>
          </a:solidFill>
        </p:spPr>
        <p:txBody>
          <a:bodyPr wrap="square">
            <a:spAutoFit/>
          </a:bodyPr>
          <a:lstStyle/>
          <a:p>
            <a:pPr algn="ctr"/>
            <a:r>
              <a:rPr lang="en-US" sz="2800" dirty="0"/>
              <a:t>Genesis 37:1-4, 12-28 and Psalm 105: 1-6, 16-22, 45b  </a:t>
            </a:r>
          </a:p>
          <a:p>
            <a:pPr algn="ctr"/>
            <a:r>
              <a:rPr lang="en-US" sz="2800" dirty="0"/>
              <a:t>  1 Kings 19:9-18 and Psalm 85:8-13  •  Romans 10:5-15  Matthew 14:22-33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362201"/>
            <a:ext cx="7467600" cy="1200329"/>
          </a:xfrm>
          <a:prstGeom prst="rect">
            <a:avLst/>
          </a:prstGeom>
        </p:spPr>
        <p:txBody>
          <a:bodyPr wrap="square">
            <a:spAutoFit/>
          </a:bodyPr>
          <a:lstStyle/>
          <a:p>
            <a:r>
              <a:rPr lang="en-US" sz="3600" dirty="0"/>
              <a:t>He had sent a man ahead of them, Joseph, who was sold as a slave. </a:t>
            </a:r>
            <a:endParaRPr lang="en-US" sz="3600" dirty="0">
              <a:cs typeface="Arial" pitchFamily="34" charset="0"/>
            </a:endParaRPr>
          </a:p>
        </p:txBody>
      </p:sp>
      <p:sp>
        <p:nvSpPr>
          <p:cNvPr id="5" name="TextBox 4"/>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105:17</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Human Trafficking Map, </a:t>
            </a:r>
            <a:r>
              <a:rPr lang="en-US" sz="1600" dirty="0" err="1">
                <a:solidFill>
                  <a:schemeClr val="tx1">
                    <a:lumMod val="95000"/>
                  </a:schemeClr>
                </a:solidFill>
              </a:rPr>
              <a:t>WomanStats</a:t>
            </a:r>
            <a:r>
              <a:rPr lang="en-US" sz="1600" dirty="0">
                <a:solidFill>
                  <a:schemeClr val="tx1">
                    <a:lumMod val="95000"/>
                  </a:schemeClr>
                </a:solidFill>
              </a:rPr>
              <a:t> Project</a:t>
            </a:r>
          </a:p>
        </p:txBody>
      </p:sp>
      <p:pic>
        <p:nvPicPr>
          <p:cNvPr id="1026" name="Picture 2" descr="https://upload.wikimedia.org/wikipedia/commons/thumb/4/45/Map3.3Trafficking_compressed.jpg/1024px-Map3.3Trafficking_compress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339129"/>
            <a:ext cx="9144000" cy="571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88670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6629400" cy="1200329"/>
          </a:xfrm>
          <a:prstGeom prst="rect">
            <a:avLst/>
          </a:prstGeom>
        </p:spPr>
        <p:txBody>
          <a:bodyPr wrap="square">
            <a:spAutoFit/>
          </a:bodyPr>
          <a:lstStyle/>
          <a:p>
            <a:r>
              <a:rPr lang="en-US" sz="3600" dirty="0"/>
              <a:t>His feet were hurt with fetters, his neck was put in a collar of iron;</a:t>
            </a:r>
            <a:endParaRPr lang="en-US" sz="3600" dirty="0">
              <a:cs typeface="Arial" pitchFamily="34" charset="0"/>
            </a:endParaRPr>
          </a:p>
        </p:txBody>
      </p:sp>
      <p:sp>
        <p:nvSpPr>
          <p:cNvPr id="5" name="TextBox 4"/>
          <p:cNvSpPr txBox="1"/>
          <p:nvPr/>
        </p:nvSpPr>
        <p:spPr>
          <a:xfrm>
            <a:off x="59436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105:18b</a:t>
            </a:r>
          </a:p>
        </p:txBody>
      </p:sp>
    </p:spTree>
    <p:extLst>
      <p:ext uri="{BB962C8B-B14F-4D97-AF65-F5344CB8AC3E}">
        <p14:creationId xmlns:p14="http://schemas.microsoft.com/office/powerpoint/2010/main" val="1211782784"/>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81600"/>
            <a:ext cx="1600200" cy="1077218"/>
          </a:xfrm>
          <a:prstGeom prst="rect">
            <a:avLst/>
          </a:prstGeom>
          <a:noFill/>
        </p:spPr>
        <p:txBody>
          <a:bodyPr wrap="square" rtlCol="0">
            <a:spAutoFit/>
          </a:bodyPr>
          <a:lstStyle/>
          <a:p>
            <a:pPr algn="ctr"/>
            <a:r>
              <a:rPr lang="en-US" sz="1600" dirty="0">
                <a:solidFill>
                  <a:schemeClr val="tx1">
                    <a:lumMod val="95000"/>
                  </a:schemeClr>
                </a:solidFill>
              </a:rPr>
              <a:t>Slave in Chains</a:t>
            </a:r>
          </a:p>
          <a:p>
            <a:pPr algn="ctr"/>
            <a:endParaRPr lang="en-US" sz="1600" dirty="0">
              <a:solidFill>
                <a:schemeClr val="tx1">
                  <a:lumMod val="95000"/>
                </a:schemeClr>
              </a:solidFill>
            </a:endParaRPr>
          </a:p>
          <a:p>
            <a:pPr algn="ctr"/>
            <a:r>
              <a:rPr lang="en-US" sz="1600" dirty="0">
                <a:solidFill>
                  <a:schemeClr val="tx1">
                    <a:lumMod val="95000"/>
                  </a:schemeClr>
                </a:solidFill>
              </a:rPr>
              <a:t>Royal Museums Greenwich, UK</a:t>
            </a:r>
          </a:p>
        </p:txBody>
      </p:sp>
      <p:pic>
        <p:nvPicPr>
          <p:cNvPr id="7" name="Picture 6">
            <a:extLst>
              <a:ext uri="{FF2B5EF4-FFF2-40B4-BE49-F238E27FC236}">
                <a16:creationId xmlns:a16="http://schemas.microsoft.com/office/drawing/2014/main" id="{998EEA03-4550-38CE-2457-40C890EBAD5E}"/>
              </a:ext>
            </a:extLst>
          </p:cNvPr>
          <p:cNvPicPr>
            <a:picLocks noChangeAspect="1"/>
          </p:cNvPicPr>
          <p:nvPr/>
        </p:nvPicPr>
        <p:blipFill>
          <a:blip r:embed="rId2"/>
          <a:stretch>
            <a:fillRect/>
          </a:stretch>
        </p:blipFill>
        <p:spPr>
          <a:xfrm>
            <a:off x="3810000" y="0"/>
            <a:ext cx="5432079"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93545"/>
            <a:ext cx="7467600" cy="3416320"/>
          </a:xfrm>
          <a:prstGeom prst="rect">
            <a:avLst/>
          </a:prstGeom>
        </p:spPr>
        <p:txBody>
          <a:bodyPr wrap="square">
            <a:spAutoFit/>
          </a:bodyPr>
          <a:lstStyle/>
          <a:p>
            <a:r>
              <a:rPr lang="en-US" sz="3600" dirty="0"/>
              <a:t>Now there was a great wind …</a:t>
            </a:r>
          </a:p>
          <a:p>
            <a:r>
              <a:rPr lang="en-US" sz="3600" dirty="0"/>
              <a:t>but the LORD was not in the wind; </a:t>
            </a:r>
          </a:p>
          <a:p>
            <a:r>
              <a:rPr lang="en-US" sz="3600" dirty="0"/>
              <a:t>and after the wind an earthquake, </a:t>
            </a:r>
          </a:p>
          <a:p>
            <a:r>
              <a:rPr lang="en-US" sz="3600" dirty="0"/>
              <a:t>but the LORD was not in the earthquake;</a:t>
            </a:r>
          </a:p>
          <a:p>
            <a:endParaRPr lang="en-US" sz="3600" dirty="0"/>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Kings 19:11b</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Earthquake Destruction 2010, Port-au-Prince, Haiti</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76784"/>
            <a:ext cx="9144000" cy="6071616"/>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7315200" cy="2308324"/>
          </a:xfrm>
          <a:prstGeom prst="rect">
            <a:avLst/>
          </a:prstGeom>
        </p:spPr>
        <p:txBody>
          <a:bodyPr wrap="square">
            <a:spAutoFit/>
          </a:bodyPr>
          <a:lstStyle/>
          <a:p>
            <a:r>
              <a:rPr lang="en-US" sz="3600" dirty="0"/>
              <a:t>and after the earthquake a fire,</a:t>
            </a:r>
          </a:p>
          <a:p>
            <a:r>
              <a:rPr lang="en-US" sz="3600" dirty="0"/>
              <a:t>but the LORD was not in the fire; </a:t>
            </a:r>
          </a:p>
          <a:p>
            <a:r>
              <a:rPr lang="en-US" sz="3600" dirty="0"/>
              <a:t>and after the fire a sound of sheer silence.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Kings 19:12</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676400" y="5628382"/>
            <a:ext cx="2533650" cy="1077218"/>
          </a:xfrm>
          <a:prstGeom prst="rect">
            <a:avLst/>
          </a:prstGeom>
          <a:noFill/>
        </p:spPr>
        <p:txBody>
          <a:bodyPr wrap="square" rtlCol="0">
            <a:spAutoFit/>
          </a:bodyPr>
          <a:lstStyle/>
          <a:p>
            <a:pPr algn="ctr"/>
            <a:r>
              <a:rPr lang="en-US" sz="1600" dirty="0">
                <a:solidFill>
                  <a:schemeClr val="tx1">
                    <a:lumMod val="95000"/>
                  </a:schemeClr>
                </a:solidFill>
              </a:rPr>
              <a:t>Caring for Sleeping Brother  </a:t>
            </a:r>
          </a:p>
          <a:p>
            <a:pPr algn="ctr"/>
            <a:endParaRPr lang="en-US" sz="1600" dirty="0">
              <a:solidFill>
                <a:schemeClr val="tx1">
                  <a:lumMod val="95000"/>
                </a:schemeClr>
              </a:solidFill>
            </a:endParaRPr>
          </a:p>
          <a:p>
            <a:pPr algn="ctr"/>
            <a:r>
              <a:rPr lang="en-US" sz="1600" dirty="0">
                <a:solidFill>
                  <a:schemeClr val="tx1">
                    <a:lumMod val="95000"/>
                  </a:schemeClr>
                </a:solidFill>
              </a:rPr>
              <a:t>Haitian 2010 Earthquake Refugees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348356" y="152400"/>
            <a:ext cx="6319645" cy="6561965"/>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81200"/>
            <a:ext cx="7467600" cy="2308324"/>
          </a:xfrm>
          <a:prstGeom prst="rect">
            <a:avLst/>
          </a:prstGeom>
        </p:spPr>
        <p:txBody>
          <a:bodyPr wrap="square">
            <a:spAutoFit/>
          </a:bodyPr>
          <a:lstStyle/>
          <a:p>
            <a:r>
              <a:rPr lang="en-US" sz="3600" dirty="0"/>
              <a:t>Steadfast love and faithfulness</a:t>
            </a:r>
          </a:p>
          <a:p>
            <a:r>
              <a:rPr lang="en-US" sz="3600" dirty="0"/>
              <a:t>will meet; </a:t>
            </a:r>
          </a:p>
          <a:p>
            <a:r>
              <a:rPr lang="en-US" sz="3600" dirty="0"/>
              <a:t>righteousness and peace</a:t>
            </a:r>
          </a:p>
          <a:p>
            <a:r>
              <a:rPr lang="en-US" sz="3600" dirty="0"/>
              <a:t>will kiss each other.</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85:10</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257801"/>
            <a:ext cx="2819400" cy="1323439"/>
          </a:xfrm>
          <a:prstGeom prst="rect">
            <a:avLst/>
          </a:prstGeom>
          <a:noFill/>
        </p:spPr>
        <p:txBody>
          <a:bodyPr wrap="square" rtlCol="0">
            <a:spAutoFit/>
          </a:bodyPr>
          <a:lstStyle/>
          <a:p>
            <a:pPr algn="ctr"/>
            <a:r>
              <a:rPr lang="en-US" sz="1600" dirty="0">
                <a:solidFill>
                  <a:schemeClr val="tx1">
                    <a:lumMod val="95000"/>
                  </a:schemeClr>
                </a:solidFill>
              </a:rPr>
              <a:t>Kiss of Peace</a:t>
            </a:r>
          </a:p>
          <a:p>
            <a:pPr algn="ctr"/>
            <a:endParaRPr lang="en-US" sz="1600" dirty="0">
              <a:solidFill>
                <a:schemeClr val="tx1">
                  <a:lumMod val="95000"/>
                </a:schemeClr>
              </a:solidFill>
            </a:endParaRPr>
          </a:p>
          <a:p>
            <a:pPr algn="ctr"/>
            <a:r>
              <a:rPr lang="en-US" sz="1600" dirty="0">
                <a:solidFill>
                  <a:schemeClr val="tx1">
                    <a:lumMod val="95000"/>
                  </a:schemeClr>
                </a:solidFill>
              </a:rPr>
              <a:t>Julia Margaret Cameron</a:t>
            </a:r>
          </a:p>
          <a:p>
            <a:pPr algn="ctr"/>
            <a:r>
              <a:rPr lang="en-US" sz="1600" dirty="0">
                <a:solidFill>
                  <a:schemeClr val="tx1">
                    <a:lumMod val="95000"/>
                  </a:schemeClr>
                </a:solidFill>
              </a:rPr>
              <a:t>Royal Photographic Society Bath, England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0094" y="76200"/>
            <a:ext cx="5409306" cy="6719634"/>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676400"/>
            <a:ext cx="7467600" cy="2862322"/>
          </a:xfrm>
          <a:prstGeom prst="rect">
            <a:avLst/>
          </a:prstGeom>
        </p:spPr>
        <p:txBody>
          <a:bodyPr wrap="square">
            <a:spAutoFit/>
          </a:bodyPr>
          <a:lstStyle/>
          <a:p>
            <a:r>
              <a:rPr lang="en-US" sz="3600" dirty="0"/>
              <a:t>This is the story of the family of Jacob. Joseph, being seventeen years old, was shepherding the flock with his brothers…and Joseph brought a bad report of them to their father.</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37:2ac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86001"/>
            <a:ext cx="7467600" cy="1200329"/>
          </a:xfrm>
          <a:prstGeom prst="rect">
            <a:avLst/>
          </a:prstGeom>
        </p:spPr>
        <p:txBody>
          <a:bodyPr wrap="square">
            <a:spAutoFit/>
          </a:bodyPr>
          <a:lstStyle/>
          <a:p>
            <a:r>
              <a:rPr lang="en-US" sz="3600" dirty="0"/>
              <a:t>"The word is near you, on your lips and in your heart“ …</a:t>
            </a:r>
            <a:endParaRPr lang="en-US" sz="3600" dirty="0">
              <a:cs typeface="Arial" pitchFamily="34" charset="0"/>
            </a:endParaRP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Romans 10:8b</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079123"/>
            <a:ext cx="8763000" cy="338554"/>
          </a:xfrm>
          <a:prstGeom prst="rect">
            <a:avLst/>
          </a:prstGeom>
          <a:noFill/>
        </p:spPr>
        <p:txBody>
          <a:bodyPr wrap="square" rtlCol="0">
            <a:spAutoFit/>
          </a:bodyPr>
          <a:lstStyle/>
          <a:p>
            <a:pPr algn="ctr"/>
            <a:r>
              <a:rPr lang="en-US" sz="1600" dirty="0">
                <a:solidFill>
                  <a:schemeClr val="tx1">
                    <a:lumMod val="95000"/>
                  </a:schemeClr>
                </a:solidFill>
              </a:rPr>
              <a:t>Fill Me  --  Liz Valente</a:t>
            </a:r>
          </a:p>
        </p:txBody>
      </p:sp>
      <p:pic>
        <p:nvPicPr>
          <p:cNvPr id="3" name="Picture 2">
            <a:extLst>
              <a:ext uri="{FF2B5EF4-FFF2-40B4-BE49-F238E27FC236}">
                <a16:creationId xmlns:a16="http://schemas.microsoft.com/office/drawing/2014/main" id="{4D6375FD-863C-08D2-D2C1-196E6F058D6B}"/>
              </a:ext>
            </a:extLst>
          </p:cNvPr>
          <p:cNvPicPr>
            <a:picLocks noChangeAspect="1"/>
          </p:cNvPicPr>
          <p:nvPr/>
        </p:nvPicPr>
        <p:blipFill>
          <a:blip r:embed="rId2"/>
          <a:stretch>
            <a:fillRect/>
          </a:stretch>
        </p:blipFill>
        <p:spPr>
          <a:xfrm>
            <a:off x="3289938" y="609600"/>
            <a:ext cx="5612124" cy="4889563"/>
          </a:xfrm>
          <a:prstGeom prst="rect">
            <a:avLst/>
          </a:prstGeom>
        </p:spPr>
      </p:pic>
    </p:spTree>
    <p:extLst>
      <p:ext uri="{BB962C8B-B14F-4D97-AF65-F5344CB8AC3E}">
        <p14:creationId xmlns:p14="http://schemas.microsoft.com/office/powerpoint/2010/main" val="2370246700"/>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33600"/>
            <a:ext cx="7467600" cy="1754326"/>
          </a:xfrm>
          <a:prstGeom prst="rect">
            <a:avLst/>
          </a:prstGeom>
        </p:spPr>
        <p:txBody>
          <a:bodyPr wrap="square">
            <a:spAutoFit/>
          </a:bodyPr>
          <a:lstStyle/>
          <a:p>
            <a:r>
              <a:rPr lang="en-US" sz="3600" dirty="0"/>
              <a:t>And early in the morning he came walking toward them on the sea.</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14:25</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059740"/>
            <a:ext cx="2286000" cy="1569660"/>
          </a:xfrm>
          <a:prstGeom prst="rect">
            <a:avLst/>
          </a:prstGeom>
          <a:noFill/>
        </p:spPr>
        <p:txBody>
          <a:bodyPr wrap="square" rtlCol="0">
            <a:spAutoFit/>
          </a:bodyPr>
          <a:lstStyle/>
          <a:p>
            <a:pPr algn="ctr"/>
            <a:r>
              <a:rPr lang="en-US" sz="1600" dirty="0">
                <a:solidFill>
                  <a:schemeClr val="tx1">
                    <a:lumMod val="95000"/>
                  </a:schemeClr>
                </a:solidFill>
              </a:rPr>
              <a:t>Disciples See Christ Walking on the Water </a:t>
            </a:r>
          </a:p>
          <a:p>
            <a:pPr algn="ctr"/>
            <a:endParaRPr lang="en-US" sz="1600" dirty="0">
              <a:solidFill>
                <a:schemeClr val="tx1">
                  <a:lumMod val="95000"/>
                </a:schemeClr>
              </a:solidFill>
            </a:endParaRPr>
          </a:p>
          <a:p>
            <a:pPr algn="ctr"/>
            <a:r>
              <a:rPr lang="en-US" sz="1600" dirty="0">
                <a:solidFill>
                  <a:schemeClr val="tx1">
                    <a:lumMod val="95000"/>
                  </a:schemeClr>
                </a:solidFill>
              </a:rPr>
              <a:t>Henry </a:t>
            </a:r>
            <a:r>
              <a:rPr lang="en-US" sz="1600" dirty="0" err="1">
                <a:solidFill>
                  <a:schemeClr val="tx1">
                    <a:lumMod val="95000"/>
                  </a:schemeClr>
                </a:solidFill>
              </a:rPr>
              <a:t>Ossawa</a:t>
            </a:r>
            <a:r>
              <a:rPr lang="en-US" sz="1600" dirty="0">
                <a:solidFill>
                  <a:schemeClr val="tx1">
                    <a:lumMod val="95000"/>
                  </a:schemeClr>
                </a:solidFill>
              </a:rPr>
              <a:t> Tanner</a:t>
            </a:r>
          </a:p>
          <a:p>
            <a:pPr algn="ctr"/>
            <a:r>
              <a:rPr lang="en-US" sz="1600" dirty="0">
                <a:solidFill>
                  <a:schemeClr val="tx1">
                    <a:lumMod val="95000"/>
                  </a:schemeClr>
                </a:solidFill>
              </a:rPr>
              <a:t>Art Center</a:t>
            </a:r>
          </a:p>
          <a:p>
            <a:pPr algn="ctr"/>
            <a:r>
              <a:rPr lang="en-US" sz="1600" dirty="0">
                <a:solidFill>
                  <a:schemeClr val="tx1">
                    <a:lumMod val="95000"/>
                  </a:schemeClr>
                </a:solidFill>
              </a:rPr>
              <a:t>Des Moines, IA</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53992" y="0"/>
            <a:ext cx="5533009" cy="6901882"/>
          </a:xfrm>
          <a:prstGeom prst="rect">
            <a:avLst/>
          </a:prstGeom>
        </p:spPr>
      </p:pic>
    </p:spTree>
    <p:extLst>
      <p:ext uri="{BB962C8B-B14F-4D97-AF65-F5344CB8AC3E}">
        <p14:creationId xmlns:p14="http://schemas.microsoft.com/office/powerpoint/2010/main" val="4156282727"/>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33601"/>
            <a:ext cx="7467600" cy="1200329"/>
          </a:xfrm>
          <a:prstGeom prst="rect">
            <a:avLst/>
          </a:prstGeom>
        </p:spPr>
        <p:txBody>
          <a:bodyPr wrap="square">
            <a:spAutoFit/>
          </a:bodyPr>
          <a:lstStyle/>
          <a:p>
            <a:r>
              <a:rPr lang="en-US" sz="3600" dirty="0">
                <a:cs typeface="Arial" pitchFamily="34" charset="0"/>
              </a:rPr>
              <a:t>But when the disciples saw him … they were terrified, saying, "It is a ghost!" </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14:26</a:t>
            </a:r>
          </a:p>
        </p:txBody>
      </p:sp>
    </p:spTree>
    <p:extLst>
      <p:ext uri="{BB962C8B-B14F-4D97-AF65-F5344CB8AC3E}">
        <p14:creationId xmlns:p14="http://schemas.microsoft.com/office/powerpoint/2010/main" val="3990004738"/>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Christ Walking on the Water  --  Julius </a:t>
            </a:r>
            <a:r>
              <a:rPr lang="en-US" sz="1600" dirty="0" err="1">
                <a:solidFill>
                  <a:schemeClr val="tx1">
                    <a:lumMod val="95000"/>
                  </a:schemeClr>
                </a:solidFill>
              </a:rPr>
              <a:t>Sergius</a:t>
            </a:r>
            <a:r>
              <a:rPr lang="en-US" sz="1600" dirty="0">
                <a:solidFill>
                  <a:schemeClr val="tx1">
                    <a:lumMod val="95000"/>
                  </a:schemeClr>
                </a:solidFill>
              </a:rPr>
              <a:t> Von </a:t>
            </a:r>
            <a:r>
              <a:rPr lang="en-US" sz="1600" dirty="0" err="1">
                <a:solidFill>
                  <a:schemeClr val="tx1">
                    <a:lumMod val="95000"/>
                  </a:schemeClr>
                </a:solidFill>
              </a:rPr>
              <a:t>Klever</a:t>
            </a:r>
            <a:endParaRPr lang="en-US" sz="1600" dirty="0">
              <a:solidFill>
                <a:schemeClr val="tx1">
                  <a:lumMod val="95000"/>
                </a:schemeClr>
              </a:solidFill>
            </a:endParaRPr>
          </a:p>
        </p:txBody>
      </p:sp>
      <p:pic>
        <p:nvPicPr>
          <p:cNvPr id="2" name="Picture 1"/>
          <p:cNvPicPr>
            <a:picLocks noChangeAspect="1"/>
          </p:cNvPicPr>
          <p:nvPr/>
        </p:nvPicPr>
        <p:blipFill>
          <a:blip r:embed="rId2"/>
          <a:stretch>
            <a:fillRect/>
          </a:stretch>
        </p:blipFill>
        <p:spPr>
          <a:xfrm>
            <a:off x="2286000" y="1524000"/>
            <a:ext cx="7620000" cy="3810000"/>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33600"/>
            <a:ext cx="7467600" cy="2308324"/>
          </a:xfrm>
          <a:prstGeom prst="rect">
            <a:avLst/>
          </a:prstGeom>
        </p:spPr>
        <p:txBody>
          <a:bodyPr wrap="square">
            <a:spAutoFit/>
          </a:bodyPr>
          <a:lstStyle/>
          <a:p>
            <a:r>
              <a:rPr lang="en-US" sz="3600" dirty="0"/>
              <a:t>But immediately Jesus spoke to them and said, "Take heart, it is I; do not be afraid."</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14:27</a:t>
            </a:r>
          </a:p>
        </p:txBody>
      </p:sp>
    </p:spTree>
    <p:extLst>
      <p:ext uri="{BB962C8B-B14F-4D97-AF65-F5344CB8AC3E}">
        <p14:creationId xmlns:p14="http://schemas.microsoft.com/office/powerpoint/2010/main" val="3856909939"/>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6290846"/>
            <a:ext cx="8382000" cy="338554"/>
          </a:xfrm>
          <a:prstGeom prst="rect">
            <a:avLst/>
          </a:prstGeom>
          <a:noFill/>
        </p:spPr>
        <p:txBody>
          <a:bodyPr wrap="square" rtlCol="0">
            <a:spAutoFit/>
          </a:bodyPr>
          <a:lstStyle/>
          <a:p>
            <a:pPr algn="ctr"/>
            <a:r>
              <a:rPr lang="en-US" sz="1600" dirty="0">
                <a:solidFill>
                  <a:schemeClr val="tx1">
                    <a:lumMod val="95000"/>
                  </a:schemeClr>
                </a:solidFill>
              </a:rPr>
              <a:t>Psalm 23  --  John August Swanson</a:t>
            </a:r>
          </a:p>
        </p:txBody>
      </p:sp>
      <p:pic>
        <p:nvPicPr>
          <p:cNvPr id="3" name="Picture 2">
            <a:extLst>
              <a:ext uri="{FF2B5EF4-FFF2-40B4-BE49-F238E27FC236}">
                <a16:creationId xmlns:a16="http://schemas.microsoft.com/office/drawing/2014/main" id="{0FCD59B8-D120-7628-3468-D7BD4B8B44D7}"/>
              </a:ext>
            </a:extLst>
          </p:cNvPr>
          <p:cNvPicPr>
            <a:picLocks noChangeAspect="1"/>
          </p:cNvPicPr>
          <p:nvPr/>
        </p:nvPicPr>
        <p:blipFill rotWithShape="1">
          <a:blip r:embed="rId2"/>
          <a:srcRect l="26750" t="27961" r="24500" b="5632"/>
          <a:stretch/>
        </p:blipFill>
        <p:spPr>
          <a:xfrm>
            <a:off x="2681705" y="228600"/>
            <a:ext cx="6690895" cy="5867400"/>
          </a:xfrm>
          <a:prstGeom prst="rect">
            <a:avLst/>
          </a:prstGeom>
        </p:spPr>
      </p:pic>
    </p:spTree>
    <p:extLst>
      <p:ext uri="{BB962C8B-B14F-4D97-AF65-F5344CB8AC3E}">
        <p14:creationId xmlns:p14="http://schemas.microsoft.com/office/powerpoint/2010/main" val="2262807633"/>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33600"/>
            <a:ext cx="7467600" cy="2308324"/>
          </a:xfrm>
          <a:prstGeom prst="rect">
            <a:avLst/>
          </a:prstGeom>
        </p:spPr>
        <p:txBody>
          <a:bodyPr wrap="square">
            <a:spAutoFit/>
          </a:bodyPr>
          <a:lstStyle/>
          <a:p>
            <a:r>
              <a:rPr lang="en-US" sz="3600" dirty="0"/>
              <a:t>Peter answered him, "Lord, if it is you, command me to come to you on the water."</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14:28</a:t>
            </a:r>
          </a:p>
        </p:txBody>
      </p:sp>
    </p:spTree>
    <p:extLst>
      <p:ext uri="{BB962C8B-B14F-4D97-AF65-F5344CB8AC3E}">
        <p14:creationId xmlns:p14="http://schemas.microsoft.com/office/powerpoint/2010/main" val="1564166142"/>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Peter on the Water  -- Church of St. Peter the Younger, Strasbourg, France</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13084" y="460178"/>
            <a:ext cx="9131116" cy="5483423"/>
          </a:xfrm>
          <a:prstGeom prst="rect">
            <a:avLst/>
          </a:prstGeom>
        </p:spPr>
      </p:pic>
    </p:spTree>
    <p:extLst>
      <p:ext uri="{BB962C8B-B14F-4D97-AF65-F5344CB8AC3E}">
        <p14:creationId xmlns:p14="http://schemas.microsoft.com/office/powerpoint/2010/main" val="1033938685"/>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But when his brothers saw that their father loved him more than all his brothers, they hated him, and could not speak peaceably to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37:4</a:t>
            </a:r>
          </a:p>
        </p:txBody>
      </p:sp>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2057400"/>
            <a:ext cx="7467600" cy="1754326"/>
          </a:xfrm>
          <a:prstGeom prst="rect">
            <a:avLst/>
          </a:prstGeom>
        </p:spPr>
        <p:txBody>
          <a:bodyPr wrap="square">
            <a:spAutoFit/>
          </a:bodyPr>
          <a:lstStyle/>
          <a:p>
            <a:r>
              <a:rPr lang="en-US" sz="3600" dirty="0"/>
              <a:t>But when he noticed the strong wind, he became frightened, and beginning to sink, he cried out, "Lord, save me!"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14:30</a:t>
            </a:r>
          </a:p>
        </p:txBody>
      </p:sp>
    </p:spTree>
    <p:extLst>
      <p:ext uri="{BB962C8B-B14F-4D97-AF65-F5344CB8AC3E}">
        <p14:creationId xmlns:p14="http://schemas.microsoft.com/office/powerpoint/2010/main" val="4235540715"/>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38357"/>
            <a:ext cx="1752600" cy="1384995"/>
          </a:xfrm>
          <a:prstGeom prst="rect">
            <a:avLst/>
          </a:prstGeom>
          <a:noFill/>
        </p:spPr>
        <p:txBody>
          <a:bodyPr wrap="square" rtlCol="0">
            <a:spAutoFit/>
          </a:bodyPr>
          <a:lstStyle/>
          <a:p>
            <a:pPr algn="ctr"/>
            <a:r>
              <a:rPr lang="en-US" sz="1400" dirty="0">
                <a:solidFill>
                  <a:schemeClr val="tx1">
                    <a:lumMod val="95000"/>
                  </a:schemeClr>
                </a:solidFill>
              </a:rPr>
              <a:t>Peter Tries to Walk on Water</a:t>
            </a:r>
          </a:p>
          <a:p>
            <a:pPr algn="ctr"/>
            <a:endParaRPr lang="en-US" sz="1400" dirty="0">
              <a:solidFill>
                <a:schemeClr val="tx1">
                  <a:lumMod val="95000"/>
                </a:schemeClr>
              </a:solidFill>
            </a:endParaRPr>
          </a:p>
          <a:p>
            <a:pPr algn="ctr"/>
            <a:r>
              <a:rPr lang="en-US" sz="1400" dirty="0">
                <a:solidFill>
                  <a:schemeClr val="tx1">
                    <a:lumMod val="95000"/>
                  </a:schemeClr>
                </a:solidFill>
              </a:rPr>
              <a:t>Francois Boucher</a:t>
            </a:r>
          </a:p>
          <a:p>
            <a:pPr algn="ctr"/>
            <a:r>
              <a:rPr lang="en-US" sz="1400" dirty="0">
                <a:solidFill>
                  <a:schemeClr val="tx1">
                    <a:lumMod val="95000"/>
                  </a:schemeClr>
                </a:solidFill>
              </a:rPr>
              <a:t>Cathedral of St. Louis</a:t>
            </a:r>
          </a:p>
          <a:p>
            <a:pPr algn="ctr"/>
            <a:r>
              <a:rPr lang="en-US" sz="1400" dirty="0">
                <a:solidFill>
                  <a:schemeClr val="tx1">
                    <a:lumMod val="95000"/>
                  </a:schemeClr>
                </a:solidFill>
              </a:rPr>
              <a:t>Versailles, </a:t>
            </a:r>
            <a:r>
              <a:rPr lang="en-US" sz="1400" dirty="0" err="1">
                <a:solidFill>
                  <a:schemeClr val="tx1">
                    <a:lumMod val="95000"/>
                  </a:schemeClr>
                </a:solidFill>
              </a:rPr>
              <a:t>france</a:t>
            </a:r>
            <a:endParaRPr lang="en-US" sz="1400" dirty="0">
              <a:solidFill>
                <a:schemeClr val="tx1">
                  <a:lumMod val="95000"/>
                </a:schemeClr>
              </a:solidFill>
            </a:endParaRPr>
          </a:p>
        </p:txBody>
      </p:sp>
      <p:pic>
        <p:nvPicPr>
          <p:cNvPr id="5" name="Picture 4">
            <a:extLst>
              <a:ext uri="{FF2B5EF4-FFF2-40B4-BE49-F238E27FC236}">
                <a16:creationId xmlns:a16="http://schemas.microsoft.com/office/drawing/2014/main" id="{E78D1D4D-0B7A-0759-4F23-7D9DCC1D585A}"/>
              </a:ext>
            </a:extLst>
          </p:cNvPr>
          <p:cNvPicPr>
            <a:picLocks noChangeAspect="1"/>
          </p:cNvPicPr>
          <p:nvPr/>
        </p:nvPicPr>
        <p:blipFill>
          <a:blip r:embed="rId2"/>
          <a:stretch>
            <a:fillRect/>
          </a:stretch>
        </p:blipFill>
        <p:spPr>
          <a:xfrm>
            <a:off x="3657600" y="27800"/>
            <a:ext cx="4876799" cy="6802402"/>
          </a:xfrm>
          <a:prstGeom prst="rect">
            <a:avLst/>
          </a:prstGeom>
        </p:spPr>
      </p:pic>
    </p:spTree>
    <p:extLst>
      <p:ext uri="{BB962C8B-B14F-4D97-AF65-F5344CB8AC3E}">
        <p14:creationId xmlns:p14="http://schemas.microsoft.com/office/powerpoint/2010/main" val="3578181784"/>
      </p:ext>
    </p:extLst>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981200"/>
            <a:ext cx="7620000" cy="1754326"/>
          </a:xfrm>
          <a:prstGeom prst="rect">
            <a:avLst/>
          </a:prstGeom>
        </p:spPr>
        <p:txBody>
          <a:bodyPr wrap="square">
            <a:spAutoFit/>
          </a:bodyPr>
          <a:lstStyle/>
          <a:p>
            <a:r>
              <a:rPr lang="en-US" sz="3600" dirty="0"/>
              <a:t>Jesus immediately reached out his hand and caught him, saying to him, "You of little faith, why did you doubt?"</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14:31</a:t>
            </a:r>
          </a:p>
        </p:txBody>
      </p:sp>
    </p:spTree>
    <p:extLst>
      <p:ext uri="{BB962C8B-B14F-4D97-AF65-F5344CB8AC3E}">
        <p14:creationId xmlns:p14="http://schemas.microsoft.com/office/powerpoint/2010/main" val="721555949"/>
      </p:ext>
    </p:extLst>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82359"/>
            <a:ext cx="8763000" cy="338554"/>
          </a:xfrm>
          <a:prstGeom prst="rect">
            <a:avLst/>
          </a:prstGeom>
          <a:noFill/>
        </p:spPr>
        <p:txBody>
          <a:bodyPr wrap="square" rtlCol="0">
            <a:spAutoFit/>
          </a:bodyPr>
          <a:lstStyle/>
          <a:p>
            <a:pPr algn="ctr"/>
            <a:r>
              <a:rPr lang="en-US" sz="1600" dirty="0">
                <a:solidFill>
                  <a:schemeClr val="tx1">
                    <a:lumMod val="95000"/>
                  </a:schemeClr>
                </a:solidFill>
              </a:rPr>
              <a:t>Christ Rescues Peter  --  Daniel of </a:t>
            </a:r>
            <a:r>
              <a:rPr lang="en-US" sz="1600" dirty="0" err="1">
                <a:solidFill>
                  <a:schemeClr val="tx1">
                    <a:lumMod val="95000"/>
                  </a:schemeClr>
                </a:solidFill>
              </a:rPr>
              <a:t>Uranc</a:t>
            </a:r>
            <a:r>
              <a:rPr lang="en-US" sz="1600" dirty="0">
                <a:solidFill>
                  <a:schemeClr val="tx1">
                    <a:lumMod val="95000"/>
                  </a:schemeClr>
                </a:solidFill>
              </a:rPr>
              <a:t>, </a:t>
            </a:r>
            <a:r>
              <a:rPr lang="en-US" sz="1600" dirty="0" err="1">
                <a:solidFill>
                  <a:schemeClr val="tx1">
                    <a:lumMod val="95000"/>
                  </a:schemeClr>
                </a:solidFill>
              </a:rPr>
              <a:t>Mesrop</a:t>
            </a:r>
            <a:r>
              <a:rPr lang="en-US" sz="1600" dirty="0">
                <a:solidFill>
                  <a:schemeClr val="tx1">
                    <a:lumMod val="95000"/>
                  </a:schemeClr>
                </a:solidFill>
              </a:rPr>
              <a:t> </a:t>
            </a:r>
            <a:r>
              <a:rPr lang="en-US" sz="1600" dirty="0" err="1">
                <a:solidFill>
                  <a:schemeClr val="tx1">
                    <a:lumMod val="95000"/>
                  </a:schemeClr>
                </a:solidFill>
              </a:rPr>
              <a:t>Mashtots</a:t>
            </a:r>
            <a:r>
              <a:rPr lang="en-US" sz="1600" dirty="0">
                <a:solidFill>
                  <a:schemeClr val="tx1">
                    <a:lumMod val="95000"/>
                  </a:schemeClr>
                </a:solidFill>
              </a:rPr>
              <a:t>, Armenia</a:t>
            </a:r>
          </a:p>
        </p:txBody>
      </p:sp>
      <p:pic>
        <p:nvPicPr>
          <p:cNvPr id="5" name="Picture 4">
            <a:extLst>
              <a:ext uri="{FF2B5EF4-FFF2-40B4-BE49-F238E27FC236}">
                <a16:creationId xmlns:a16="http://schemas.microsoft.com/office/drawing/2014/main" id="{FE8FA820-A27F-018F-6146-8F76E4E3DDD0}"/>
              </a:ext>
            </a:extLst>
          </p:cNvPr>
          <p:cNvPicPr>
            <a:picLocks noChangeAspect="1"/>
          </p:cNvPicPr>
          <p:nvPr/>
        </p:nvPicPr>
        <p:blipFill>
          <a:blip r:embed="rId2"/>
          <a:stretch>
            <a:fillRect/>
          </a:stretch>
        </p:blipFill>
        <p:spPr>
          <a:xfrm>
            <a:off x="2362200" y="0"/>
            <a:ext cx="7687987" cy="6419469"/>
          </a:xfrm>
          <a:prstGeom prst="rect">
            <a:avLst/>
          </a:prstGeom>
        </p:spPr>
      </p:pic>
    </p:spTree>
    <p:extLst>
      <p:ext uri="{BB962C8B-B14F-4D97-AF65-F5344CB8AC3E}">
        <p14:creationId xmlns:p14="http://schemas.microsoft.com/office/powerpoint/2010/main" val="1731373644"/>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https://www.flickr.com/photos/ugardener/3344020114/</a:t>
            </a:r>
          </a:p>
          <a:p>
            <a:pPr>
              <a:buNone/>
            </a:pPr>
            <a:r>
              <a:rPr lang="en-US" sz="1400" dirty="0"/>
              <a:t>https://upload.wikimedia.org/wikipedia/commons/8/82/Biblia_Pauperum_Det_Kongelige_Bibliotek.jpg</a:t>
            </a:r>
          </a:p>
          <a:p>
            <a:pPr>
              <a:buNone/>
            </a:pPr>
            <a:r>
              <a:rPr lang="en-US" sz="1400" dirty="0"/>
              <a:t>https://commons.wikimedia.org/wiki/File:Ferenczy,_K%C3%A1roly_-_Joseph_Sold_into_Slavery_by_his_Brothers_(1900).jpg</a:t>
            </a:r>
          </a:p>
          <a:p>
            <a:pPr>
              <a:buNone/>
            </a:pPr>
            <a:r>
              <a:rPr lang="en-US" sz="1400" dirty="0"/>
              <a:t>https://commons.wikimedia.org/wiki/Category:Human_trafficking#/media/File:Map3.3Trafficking_compressed.jpg</a:t>
            </a:r>
          </a:p>
          <a:p>
            <a:pPr>
              <a:buNone/>
            </a:pPr>
            <a:r>
              <a:rPr lang="en-US" sz="1400" dirty="0"/>
              <a:t>https://commons.wikimedia.org/wiki/File:Slave_in_chains_RMG_E9148.tiff</a:t>
            </a:r>
          </a:p>
          <a:p>
            <a:pPr>
              <a:buNone/>
            </a:pPr>
            <a:r>
              <a:rPr lang="en-US" sz="1400" dirty="0"/>
              <a:t>https://www.flickr.com/photos/newbeatphoto/4293703467 - Colin Crowley</a:t>
            </a:r>
          </a:p>
          <a:p>
            <a:pPr>
              <a:buNone/>
            </a:pPr>
            <a:r>
              <a:rPr lang="en-US" sz="1400" dirty="0"/>
              <a:t>https://www.flickr.com/photos/iom-migration/19847754796</a:t>
            </a:r>
          </a:p>
          <a:p>
            <a:pPr>
              <a:buNone/>
            </a:pPr>
            <a:r>
              <a:rPr lang="en-US" sz="1400" dirty="0"/>
              <a:t>http://commons.wikimedia.org/wiki/File:Cameron_Kuss_des_Friedens_1869.jpg</a:t>
            </a:r>
          </a:p>
          <a:p>
            <a:pPr>
              <a:buNone/>
            </a:pPr>
            <a:r>
              <a:rPr lang="pt-BR" sz="1400" dirty="0"/>
              <a:t>Liz Valente, https://www.instagram.com/donalizvalente/</a:t>
            </a:r>
            <a:endParaRPr lang="en-US" sz="1400" dirty="0"/>
          </a:p>
          <a:p>
            <a:pPr>
              <a:buNone/>
            </a:pPr>
            <a:r>
              <a:rPr lang="en-US" sz="1400" dirty="0"/>
              <a:t>https://commons.m.wikimedia.org/wiki/File:Henry_Ossawa_Tanner,_The_Disciples_See_Christ_Walking_on_the_Water,_c._1907.jpg</a:t>
            </a:r>
          </a:p>
          <a:p>
            <a:pPr>
              <a:buNone/>
            </a:pPr>
            <a:r>
              <a:rPr lang="en-US" sz="1400" dirty="0"/>
              <a:t>https://commons.m.wikimedia.org/wiki/File:Christ_Walking_on_the_Waters,_Julius_Sergius_Von_Klever.jpg</a:t>
            </a:r>
          </a:p>
          <a:p>
            <a:pPr>
              <a:buNone/>
            </a:pPr>
            <a:r>
              <a:rPr lang="en-US" sz="1400" dirty="0"/>
              <a:t>Estate of John August Swanson, https://www.johnaugustswanson.com/</a:t>
            </a:r>
          </a:p>
          <a:p>
            <a:pPr>
              <a:buNone/>
            </a:pPr>
            <a:r>
              <a:rPr lang="en-US" sz="1400" dirty="0"/>
              <a:t>https://commons.m.wikimedia.org/wiki/File:StPierreJeuneP232.JPG</a:t>
            </a:r>
          </a:p>
          <a:p>
            <a:pPr>
              <a:buNone/>
            </a:pPr>
            <a:r>
              <a:rPr lang="en-US" sz="1400" dirty="0"/>
              <a:t>http://commons.wikimedia.org/wiki/File:Saint_Pierre_tentant_de_marcher_sur_les_eaux_by_Fran%C3%A7ois_Boucher.jpg</a:t>
            </a:r>
          </a:p>
          <a:p>
            <a:pPr>
              <a:buNone/>
            </a:pPr>
            <a:r>
              <a:rPr lang="en-US" sz="1400" dirty="0"/>
              <a:t>https://commons.wikimedia.org/wiki/File:Jesus_walking_on_water._Daniel_of_Uranc,_1433.jpg</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They said to one another, “Here comes this dreamer … let us kill him and throw him into one of the pits; … we shall say that a wild animal has devoured him … "</a:t>
            </a:r>
            <a:endParaRPr lang="en-US" sz="3600" dirty="0">
              <a:cs typeface="Arial" pitchFamily="34" charset="0"/>
            </a:endParaRPr>
          </a:p>
        </p:txBody>
      </p:sp>
      <p:sp>
        <p:nvSpPr>
          <p:cNvPr id="5" name="TextBox 4"/>
          <p:cNvSpPr txBox="1"/>
          <p:nvPr/>
        </p:nvSpPr>
        <p:spPr>
          <a:xfrm>
            <a:off x="5943600" y="5105401"/>
            <a:ext cx="3352800" cy="461665"/>
          </a:xfrm>
          <a:prstGeom prst="rect">
            <a:avLst/>
          </a:prstGeom>
          <a:noFill/>
        </p:spPr>
        <p:txBody>
          <a:bodyPr wrap="square" rtlCol="0">
            <a:spAutoFit/>
          </a:bodyPr>
          <a:lstStyle/>
          <a:p>
            <a:pPr algn="ctr"/>
            <a:r>
              <a:rPr lang="en-US" sz="2400" dirty="0">
                <a:solidFill>
                  <a:schemeClr val="tx1">
                    <a:lumMod val="95000"/>
                  </a:schemeClr>
                </a:solidFill>
              </a:rPr>
              <a:t>Genesis 37:19, 20a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82162"/>
            <a:ext cx="1790700" cy="1323439"/>
          </a:xfrm>
          <a:prstGeom prst="rect">
            <a:avLst/>
          </a:prstGeom>
          <a:noFill/>
        </p:spPr>
        <p:txBody>
          <a:bodyPr wrap="square" rtlCol="0">
            <a:spAutoFit/>
          </a:bodyPr>
          <a:lstStyle/>
          <a:p>
            <a:pPr algn="ctr"/>
            <a:r>
              <a:rPr lang="en-US" sz="1600" dirty="0">
                <a:solidFill>
                  <a:schemeClr val="tx1">
                    <a:lumMod val="95000"/>
                  </a:schemeClr>
                </a:solidFill>
              </a:rPr>
              <a:t>Joseph the Dreamer</a:t>
            </a:r>
          </a:p>
          <a:p>
            <a:pPr algn="ctr"/>
            <a:endParaRPr lang="en-US" sz="1600" dirty="0">
              <a:solidFill>
                <a:schemeClr val="tx1">
                  <a:lumMod val="95000"/>
                </a:schemeClr>
              </a:solidFill>
            </a:endParaRPr>
          </a:p>
          <a:p>
            <a:pPr algn="ctr"/>
            <a:r>
              <a:rPr lang="en-US" sz="1600" dirty="0">
                <a:solidFill>
                  <a:schemeClr val="tx1">
                    <a:lumMod val="95000"/>
                  </a:schemeClr>
                </a:solidFill>
              </a:rPr>
              <a:t> Well Mural  Bakewell, England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0" y="69958"/>
            <a:ext cx="6667500" cy="6788043"/>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Reuben said to them, "Shed no blood; throw him into this pit here in the wilderness, but lay no hand on him" …</a:t>
            </a:r>
            <a:endParaRPr lang="en-US" sz="3600" dirty="0">
              <a:cs typeface="Arial" pitchFamily="34" charset="0"/>
            </a:endParaRPr>
          </a:p>
        </p:txBody>
      </p:sp>
      <p:sp>
        <p:nvSpPr>
          <p:cNvPr id="5" name="TextBox 4"/>
          <p:cNvSpPr txBox="1"/>
          <p:nvPr/>
        </p:nvSpPr>
        <p:spPr>
          <a:xfrm>
            <a:off x="59436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37:22a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81800" y="5505271"/>
            <a:ext cx="3886200" cy="1077218"/>
          </a:xfrm>
          <a:prstGeom prst="rect">
            <a:avLst/>
          </a:prstGeom>
          <a:noFill/>
        </p:spPr>
        <p:txBody>
          <a:bodyPr wrap="square" rtlCol="0">
            <a:spAutoFit/>
          </a:bodyPr>
          <a:lstStyle/>
          <a:p>
            <a:pPr algn="ctr"/>
            <a:r>
              <a:rPr lang="en-US" sz="1600" dirty="0">
                <a:solidFill>
                  <a:schemeClr val="tx1">
                    <a:lumMod val="95000"/>
                  </a:schemeClr>
                </a:solidFill>
              </a:rPr>
              <a:t>Rueben Saves Joseph</a:t>
            </a:r>
          </a:p>
          <a:p>
            <a:pPr algn="ctr"/>
            <a:endParaRPr lang="en-US" sz="1600" dirty="0">
              <a:solidFill>
                <a:schemeClr val="tx1">
                  <a:lumMod val="95000"/>
                </a:schemeClr>
              </a:solidFill>
            </a:endParaRPr>
          </a:p>
          <a:p>
            <a:pPr algn="ctr"/>
            <a:r>
              <a:rPr lang="en-US" sz="1600" dirty="0" err="1">
                <a:solidFill>
                  <a:schemeClr val="tx1">
                    <a:lumMod val="95000"/>
                  </a:schemeClr>
                </a:solidFill>
              </a:rPr>
              <a:t>Biblia</a:t>
            </a:r>
            <a:r>
              <a:rPr lang="en-US" sz="1600" dirty="0">
                <a:solidFill>
                  <a:schemeClr val="tx1">
                    <a:lumMod val="95000"/>
                  </a:schemeClr>
                </a:solidFill>
              </a:rPr>
              <a:t> </a:t>
            </a:r>
            <a:r>
              <a:rPr lang="en-US" sz="1600" dirty="0" err="1">
                <a:solidFill>
                  <a:schemeClr val="tx1">
                    <a:lumMod val="95000"/>
                  </a:schemeClr>
                </a:solidFill>
              </a:rPr>
              <a:t>Pauperum</a:t>
            </a:r>
            <a:endParaRPr lang="en-US" sz="1600" dirty="0">
              <a:solidFill>
                <a:schemeClr val="tx1">
                  <a:lumMod val="95000"/>
                </a:schemeClr>
              </a:solidFill>
            </a:endParaRPr>
          </a:p>
          <a:p>
            <a:pPr algn="ctr"/>
            <a:r>
              <a:rPr lang="en-US" sz="1600" dirty="0">
                <a:solidFill>
                  <a:schemeClr val="tx1">
                    <a:lumMod val="95000"/>
                  </a:schemeClr>
                </a:solidFill>
              </a:rPr>
              <a:t>German, before 1700</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00" y="0"/>
            <a:ext cx="3810000" cy="685165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Come, let us sell him to the </a:t>
            </a:r>
            <a:r>
              <a:rPr lang="en-US" sz="3600" dirty="0" err="1"/>
              <a:t>Ishmaelites</a:t>
            </a:r>
            <a:r>
              <a:rPr lang="en-US" sz="3600" dirty="0"/>
              <a:t>, and not lay our hands on him, for he is our brother, our own flesh." And his brothers agreed.</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Genesis 37:27</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138446"/>
            <a:ext cx="8763000" cy="338554"/>
          </a:xfrm>
          <a:prstGeom prst="rect">
            <a:avLst/>
          </a:prstGeom>
          <a:noFill/>
        </p:spPr>
        <p:txBody>
          <a:bodyPr wrap="square" rtlCol="0">
            <a:spAutoFit/>
          </a:bodyPr>
          <a:lstStyle/>
          <a:p>
            <a:pPr algn="ctr"/>
            <a:r>
              <a:rPr lang="en-US" sz="1600" dirty="0">
                <a:solidFill>
                  <a:schemeClr val="tx1">
                    <a:lumMod val="95000"/>
                  </a:schemeClr>
                </a:solidFill>
              </a:rPr>
              <a:t>Joseph Sold into Slavery  --  </a:t>
            </a:r>
            <a:r>
              <a:rPr lang="en-US" sz="1600" dirty="0" err="1">
                <a:solidFill>
                  <a:schemeClr val="tx1">
                    <a:lumMod val="95000"/>
                  </a:schemeClr>
                </a:solidFill>
              </a:rPr>
              <a:t>Karoly</a:t>
            </a:r>
            <a:r>
              <a:rPr lang="en-US" sz="1600" dirty="0">
                <a:solidFill>
                  <a:schemeClr val="tx1">
                    <a:lumMod val="95000"/>
                  </a:schemeClr>
                </a:solidFill>
              </a:rPr>
              <a:t> </a:t>
            </a:r>
            <a:r>
              <a:rPr lang="en-US" sz="1600" dirty="0" err="1">
                <a:solidFill>
                  <a:schemeClr val="tx1">
                    <a:lumMod val="95000"/>
                  </a:schemeClr>
                </a:solidFill>
              </a:rPr>
              <a:t>Ferenczy</a:t>
            </a:r>
            <a:r>
              <a:rPr lang="en-US" sz="1600" dirty="0">
                <a:solidFill>
                  <a:schemeClr val="tx1">
                    <a:lumMod val="95000"/>
                  </a:schemeClr>
                </a:solidFill>
              </a:rPr>
              <a:t>, Hungarian National Gallery,  Budapest</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971"/>
          <a:stretch/>
        </p:blipFill>
        <p:spPr>
          <a:xfrm>
            <a:off x="1600200" y="609600"/>
            <a:ext cx="8915400" cy="51054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2738</TotalTime>
  <Words>1081</Words>
  <Application>Microsoft Office PowerPoint</Application>
  <PresentationFormat>Widescreen</PresentationFormat>
  <Paragraphs>101</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First Sunday after Christmas Day Year A</vt:lpstr>
      <vt:lpstr>Eleventh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117</cp:revision>
  <dcterms:created xsi:type="dcterms:W3CDTF">2016-08-31T16:46:43Z</dcterms:created>
  <dcterms:modified xsi:type="dcterms:W3CDTF">2022-09-28T21:39:45Z</dcterms:modified>
</cp:coreProperties>
</file>