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5" r:id="rId7"/>
    <p:sldId id="386" r:id="rId8"/>
    <p:sldId id="387" r:id="rId9"/>
    <p:sldId id="388" r:id="rId10"/>
    <p:sldId id="389" r:id="rId11"/>
    <p:sldId id="390" r:id="rId12"/>
    <p:sldId id="391" r:id="rId13"/>
    <p:sldId id="405" r:id="rId14"/>
    <p:sldId id="393" r:id="rId15"/>
    <p:sldId id="394" r:id="rId16"/>
    <p:sldId id="395" r:id="rId17"/>
    <p:sldId id="396" r:id="rId18"/>
    <p:sldId id="397" r:id="rId19"/>
    <p:sldId id="398" r:id="rId20"/>
    <p:sldId id="399" r:id="rId21"/>
    <p:sldId id="400" r:id="rId22"/>
    <p:sldId id="401" r:id="rId23"/>
    <p:sldId id="402" r:id="rId24"/>
    <p:sldId id="403" r:id="rId25"/>
    <p:sldId id="406"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654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085" autoAdjust="0"/>
    <p:restoredTop sz="94694"/>
  </p:normalViewPr>
  <p:slideViewPr>
    <p:cSldViewPr>
      <p:cViewPr>
        <p:scale>
          <a:sx n="60" d="100"/>
          <a:sy n="60" d="100"/>
        </p:scale>
        <p:origin x="34" y="331"/>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6651" y="1490664"/>
            <a:ext cx="8458200" cy="1470025"/>
          </a:xfrm>
        </p:spPr>
        <p:txBody>
          <a:bodyPr>
            <a:noAutofit/>
          </a:bodyPr>
          <a:lstStyle/>
          <a:p>
            <a:r>
              <a:rPr lang="en-US" sz="9600"/>
              <a:t>Tenth </a:t>
            </a:r>
            <a:r>
              <a:rPr lang="en-US" sz="9600" dirty="0"/>
              <a:t>Sunday after Pentecost</a:t>
            </a:r>
          </a:p>
        </p:txBody>
      </p:sp>
      <p:sp>
        <p:nvSpPr>
          <p:cNvPr id="3" name="Subtitle 2"/>
          <p:cNvSpPr>
            <a:spLocks noGrp="1"/>
          </p:cNvSpPr>
          <p:nvPr>
            <p:ph type="subTitle" idx="1"/>
          </p:nvPr>
        </p:nvSpPr>
        <p:spPr>
          <a:xfrm>
            <a:off x="2895600" y="38100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473006"/>
            <a:ext cx="9144000" cy="1384995"/>
          </a:xfrm>
          <a:prstGeom prst="rect">
            <a:avLst/>
          </a:prstGeom>
          <a:solidFill>
            <a:srgbClr val="556540">
              <a:alpha val="70000"/>
            </a:srgbClr>
          </a:solidFill>
        </p:spPr>
        <p:txBody>
          <a:bodyPr wrap="square">
            <a:spAutoFit/>
          </a:bodyPr>
          <a:lstStyle/>
          <a:p>
            <a:pPr algn="ctr"/>
            <a:r>
              <a:rPr lang="en-US" sz="2800" dirty="0"/>
              <a:t>Genesis 32:22-31 and Psalm 17:1-7, 15</a:t>
            </a:r>
          </a:p>
          <a:p>
            <a:pPr algn="ctr"/>
            <a:r>
              <a:rPr lang="en-US" sz="2800" dirty="0"/>
              <a:t>Isaiah 55:1-5 and Psalm 145:8-9, 14-21</a:t>
            </a:r>
          </a:p>
          <a:p>
            <a:pPr algn="ctr"/>
            <a:r>
              <a:rPr lang="en-US" sz="2800" dirty="0"/>
              <a:t> Romans 9:1-5  •  Matthew 14:13-21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They are Israelites, and to them belong the covenants, the giving of the law, the worship, and the promises.</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Romans 9:4</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791201"/>
            <a:ext cx="2743200" cy="830997"/>
          </a:xfrm>
          <a:prstGeom prst="rect">
            <a:avLst/>
          </a:prstGeom>
          <a:noFill/>
        </p:spPr>
        <p:txBody>
          <a:bodyPr wrap="square" rtlCol="0">
            <a:spAutoFit/>
          </a:bodyPr>
          <a:lstStyle/>
          <a:p>
            <a:pPr algn="ctr"/>
            <a:r>
              <a:rPr lang="en-US" sz="1600" dirty="0">
                <a:solidFill>
                  <a:schemeClr val="tx1">
                    <a:lumMod val="95000"/>
                  </a:schemeClr>
                </a:solidFill>
              </a:rPr>
              <a:t>The Promised Land</a:t>
            </a:r>
          </a:p>
          <a:p>
            <a:pPr algn="ctr"/>
            <a:endParaRPr lang="en-US" sz="1600" dirty="0">
              <a:solidFill>
                <a:schemeClr val="tx1">
                  <a:lumMod val="95000"/>
                </a:schemeClr>
              </a:solidFill>
            </a:endParaRPr>
          </a:p>
          <a:p>
            <a:pPr algn="ctr"/>
            <a:r>
              <a:rPr lang="en-US" sz="1600" dirty="0" err="1">
                <a:solidFill>
                  <a:schemeClr val="tx1">
                    <a:lumMod val="95000"/>
                  </a:schemeClr>
                </a:solidFill>
              </a:rPr>
              <a:t>Lette</a:t>
            </a:r>
            <a:r>
              <a:rPr lang="en-US" sz="1600" dirty="0">
                <a:solidFill>
                  <a:schemeClr val="tx1">
                    <a:lumMod val="95000"/>
                  </a:schemeClr>
                </a:solidFill>
              </a:rPr>
              <a:t> Valeska</a:t>
            </a:r>
          </a:p>
        </p:txBody>
      </p:sp>
      <p:pic>
        <p:nvPicPr>
          <p:cNvPr id="2" name="Picture 1">
            <a:extLst>
              <a:ext uri="{FF2B5EF4-FFF2-40B4-BE49-F238E27FC236}">
                <a16:creationId xmlns:a16="http://schemas.microsoft.com/office/drawing/2014/main" id="{D45ADE8D-EC39-4AD6-AC49-F3807EBA01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0" y="0"/>
            <a:ext cx="4870876"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When he went ashore, he saw a great crowd; and he had compassion for them and cured their sick.</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14:14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Christ Preaching to the Multitudes  --  James </a:t>
            </a:r>
            <a:r>
              <a:rPr lang="en-US" sz="1600" dirty="0" err="1">
                <a:solidFill>
                  <a:schemeClr val="tx1">
                    <a:lumMod val="95000"/>
                  </a:schemeClr>
                </a:solidFill>
              </a:rPr>
              <a:t>Smetham</a:t>
            </a:r>
            <a:r>
              <a:rPr lang="en-US" sz="1600" dirty="0">
                <a:solidFill>
                  <a:schemeClr val="tx1">
                    <a:lumMod val="95000"/>
                  </a:schemeClr>
                </a:solidFill>
              </a:rPr>
              <a:t>, Fine Art Society, London, England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1"/>
            <a:ext cx="8763000" cy="6229945"/>
          </a:xfrm>
          <a:prstGeom prst="rect">
            <a:avLst/>
          </a:prstGeom>
        </p:spPr>
      </p:pic>
    </p:spTree>
    <p:extLst>
      <p:ext uri="{BB962C8B-B14F-4D97-AF65-F5344CB8AC3E}">
        <p14:creationId xmlns:p14="http://schemas.microsoft.com/office/powerpoint/2010/main" val="4152422785"/>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00200"/>
            <a:ext cx="7467600" cy="2862322"/>
          </a:xfrm>
          <a:prstGeom prst="rect">
            <a:avLst/>
          </a:prstGeom>
        </p:spPr>
        <p:txBody>
          <a:bodyPr wrap="square">
            <a:spAutoFit/>
          </a:bodyPr>
          <a:lstStyle/>
          <a:p>
            <a:r>
              <a:rPr lang="en-US" sz="3600" dirty="0"/>
              <a:t>When it was evening, the disciples said, "This is a deserted place, and the hour is now late; send the crowds away so that they may go into the villages and buy food for themselves."</a:t>
            </a:r>
            <a:endParaRPr lang="en-US" sz="3600" dirty="0">
              <a:cs typeface="Arial" pitchFamily="34" charset="0"/>
            </a:endParaRPr>
          </a:p>
        </p:txBody>
      </p:sp>
      <p:sp>
        <p:nvSpPr>
          <p:cNvPr id="5" name="TextBox 4"/>
          <p:cNvSpPr txBox="1"/>
          <p:nvPr/>
        </p:nvSpPr>
        <p:spPr>
          <a:xfrm>
            <a:off x="6019800" y="4953001"/>
            <a:ext cx="3352800" cy="461665"/>
          </a:xfrm>
          <a:prstGeom prst="rect">
            <a:avLst/>
          </a:prstGeom>
          <a:noFill/>
        </p:spPr>
        <p:txBody>
          <a:bodyPr wrap="square" rtlCol="0">
            <a:spAutoFit/>
          </a:bodyPr>
          <a:lstStyle/>
          <a:p>
            <a:pPr algn="ctr"/>
            <a:r>
              <a:rPr lang="en-US" sz="2400" dirty="0">
                <a:solidFill>
                  <a:schemeClr val="tx1">
                    <a:lumMod val="95000"/>
                  </a:schemeClr>
                </a:solidFill>
              </a:rPr>
              <a:t>Matthew 14:15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6477000"/>
            <a:ext cx="5410200" cy="338554"/>
          </a:xfrm>
          <a:prstGeom prst="rect">
            <a:avLst/>
          </a:prstGeom>
          <a:noFill/>
        </p:spPr>
        <p:txBody>
          <a:bodyPr wrap="square" rtlCol="0">
            <a:spAutoFit/>
          </a:bodyPr>
          <a:lstStyle/>
          <a:p>
            <a:pPr algn="ctr"/>
            <a:r>
              <a:rPr lang="en-US" sz="1600" dirty="0">
                <a:solidFill>
                  <a:schemeClr val="tx1">
                    <a:lumMod val="95000"/>
                  </a:schemeClr>
                </a:solidFill>
              </a:rPr>
              <a:t>Loaves and Fishes  --  John August Swanson</a:t>
            </a:r>
          </a:p>
        </p:txBody>
      </p:sp>
      <p:pic>
        <p:nvPicPr>
          <p:cNvPr id="5" name="Picture 4">
            <a:extLst>
              <a:ext uri="{FF2B5EF4-FFF2-40B4-BE49-F238E27FC236}">
                <a16:creationId xmlns:a16="http://schemas.microsoft.com/office/drawing/2014/main" id="{948C37C8-4EA1-6F73-8143-BE53FB5328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95400" y="152400"/>
            <a:ext cx="9606021" cy="62717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362201"/>
            <a:ext cx="7467600" cy="1200329"/>
          </a:xfrm>
          <a:prstGeom prst="rect">
            <a:avLst/>
          </a:prstGeom>
        </p:spPr>
        <p:txBody>
          <a:bodyPr wrap="square">
            <a:spAutoFit/>
          </a:bodyPr>
          <a:lstStyle/>
          <a:p>
            <a:r>
              <a:rPr lang="en-US" sz="3600" dirty="0"/>
              <a:t>Jesus said to them, "They need not go away; you give them something to eat.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14:16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Offering of Loaves and Fish  --  United Reformed Church, Brighton, England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24100" y="533400"/>
            <a:ext cx="7620000" cy="51816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33601"/>
            <a:ext cx="7467600" cy="1200329"/>
          </a:xfrm>
          <a:prstGeom prst="rect">
            <a:avLst/>
          </a:prstGeom>
        </p:spPr>
        <p:txBody>
          <a:bodyPr wrap="square">
            <a:spAutoFit/>
          </a:bodyPr>
          <a:lstStyle/>
          <a:p>
            <a:r>
              <a:rPr lang="en-US" sz="3600" dirty="0"/>
              <a:t>They replied, "We have nothing here but five loaves and two fish."</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Matthew 14:17</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Altar Cloth  --  Air Force Academy Chapel, Colorado Springs, CO</a:t>
            </a:r>
          </a:p>
        </p:txBody>
      </p:sp>
      <p:pic>
        <p:nvPicPr>
          <p:cNvPr id="2" name="Picture 1"/>
          <p:cNvPicPr>
            <a:picLocks noChangeAspect="1"/>
          </p:cNvPicPr>
          <p:nvPr/>
        </p:nvPicPr>
        <p:blipFill>
          <a:blip r:embed="rId2"/>
          <a:stretch>
            <a:fillRect/>
          </a:stretch>
        </p:blipFill>
        <p:spPr>
          <a:xfrm>
            <a:off x="2133600" y="152400"/>
            <a:ext cx="7924800" cy="59436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Then the man said, "You shall no longer be called Jacob, but Israel, for you have striven with God and with humans, and have prevailed."</a:t>
            </a:r>
            <a:endParaRPr lang="en-US" sz="3600" dirty="0">
              <a:cs typeface="Arial" pitchFamily="34" charset="0"/>
            </a:endParaRPr>
          </a:p>
        </p:txBody>
      </p:sp>
      <p:sp>
        <p:nvSpPr>
          <p:cNvPr id="4" name="TextBox 3"/>
          <p:cNvSpPr txBox="1"/>
          <p:nvPr/>
        </p:nvSpPr>
        <p:spPr>
          <a:xfrm>
            <a:off x="6096000" y="4876801"/>
            <a:ext cx="3352800" cy="461665"/>
          </a:xfrm>
          <a:prstGeom prst="rect">
            <a:avLst/>
          </a:prstGeom>
          <a:noFill/>
        </p:spPr>
        <p:txBody>
          <a:bodyPr wrap="square" rtlCol="0">
            <a:spAutoFit/>
          </a:bodyPr>
          <a:lstStyle/>
          <a:p>
            <a:pPr algn="ctr"/>
            <a:r>
              <a:rPr lang="en-US" sz="2400" dirty="0">
                <a:solidFill>
                  <a:schemeClr val="tx1">
                    <a:lumMod val="95000"/>
                  </a:schemeClr>
                </a:solidFill>
              </a:rPr>
              <a:t>Genesis 32:28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Taking the five loaves and the two fish, he looked up to heaven, and blessed and broke the loaves,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14:19b</a:t>
            </a:r>
            <a:endParaRPr lang="en-US" sz="2400" dirty="0">
              <a:solidFill>
                <a:schemeClr val="tx1">
                  <a:lumMod val="95000"/>
                </a:schemeClr>
              </a:solidFill>
            </a:endParaRP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1632" y="6400800"/>
            <a:ext cx="8763000" cy="338554"/>
          </a:xfrm>
          <a:prstGeom prst="rect">
            <a:avLst/>
          </a:prstGeom>
          <a:noFill/>
        </p:spPr>
        <p:txBody>
          <a:bodyPr wrap="square" rtlCol="0">
            <a:spAutoFit/>
          </a:bodyPr>
          <a:lstStyle/>
          <a:p>
            <a:pPr algn="ctr"/>
            <a:r>
              <a:rPr lang="en-US" sz="1600" dirty="0">
                <a:solidFill>
                  <a:schemeClr val="tx1">
                    <a:lumMod val="95000"/>
                  </a:schemeClr>
                </a:solidFill>
              </a:rPr>
              <a:t>Jesus Multiplies the Loaves and Fish  --  JESUS MAFA, Cameroon</a:t>
            </a:r>
          </a:p>
        </p:txBody>
      </p:sp>
      <p:pic>
        <p:nvPicPr>
          <p:cNvPr id="2" name="Picture 1"/>
          <p:cNvPicPr>
            <a:picLocks noChangeAspect="1"/>
          </p:cNvPicPr>
          <p:nvPr/>
        </p:nvPicPr>
        <p:blipFill>
          <a:blip r:embed="rId2"/>
          <a:stretch>
            <a:fillRect/>
          </a:stretch>
        </p:blipFill>
        <p:spPr>
          <a:xfrm>
            <a:off x="1518266" y="170362"/>
            <a:ext cx="9149735" cy="6078039"/>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and gave them to the disciples, and the disciples gave them to the crowds.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14:19c</a:t>
            </a:r>
            <a:endParaRPr lang="en-US" sz="2400" dirty="0">
              <a:solidFill>
                <a:schemeClr val="tx1">
                  <a:lumMod val="95000"/>
                </a:schemeClr>
              </a:solidFill>
            </a:endParaRP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04473"/>
            <a:ext cx="3429000" cy="1323439"/>
          </a:xfrm>
          <a:prstGeom prst="rect">
            <a:avLst/>
          </a:prstGeom>
          <a:noFill/>
        </p:spPr>
        <p:txBody>
          <a:bodyPr wrap="square" rtlCol="0">
            <a:spAutoFit/>
          </a:bodyPr>
          <a:lstStyle/>
          <a:p>
            <a:pPr algn="ctr"/>
            <a:r>
              <a:rPr lang="en-US" sz="1600" dirty="0">
                <a:solidFill>
                  <a:schemeClr val="tx1">
                    <a:lumMod val="95000"/>
                  </a:schemeClr>
                </a:solidFill>
              </a:rPr>
              <a:t>Words Can’t Feed the Hungry </a:t>
            </a:r>
          </a:p>
          <a:p>
            <a:pPr algn="ctr"/>
            <a:endParaRPr lang="en-US" sz="1600" dirty="0">
              <a:solidFill>
                <a:schemeClr val="tx1">
                  <a:lumMod val="95000"/>
                </a:schemeClr>
              </a:solidFill>
            </a:endParaRPr>
          </a:p>
          <a:p>
            <a:pPr algn="ctr"/>
            <a:r>
              <a:rPr lang="en-US" sz="1600" dirty="0">
                <a:solidFill>
                  <a:schemeClr val="tx1">
                    <a:lumMod val="95000"/>
                  </a:schemeClr>
                </a:solidFill>
              </a:rPr>
              <a:t> Michal </a:t>
            </a:r>
            <a:r>
              <a:rPr lang="en-US" sz="1600" dirty="0" err="1">
                <a:solidFill>
                  <a:schemeClr val="tx1">
                    <a:lumMod val="95000"/>
                  </a:schemeClr>
                </a:solidFill>
              </a:rPr>
              <a:t>Pawlicki</a:t>
            </a:r>
            <a:endParaRPr lang="en-US" sz="1600" dirty="0">
              <a:solidFill>
                <a:schemeClr val="tx1">
                  <a:lumMod val="95000"/>
                </a:schemeClr>
              </a:solidFill>
            </a:endParaRPr>
          </a:p>
          <a:p>
            <a:pPr algn="ctr"/>
            <a:r>
              <a:rPr lang="en-US" sz="1600" dirty="0">
                <a:solidFill>
                  <a:schemeClr val="tx1">
                    <a:lumMod val="95000"/>
                  </a:schemeClr>
                </a:solidFill>
              </a:rPr>
              <a:t>United Nations </a:t>
            </a:r>
            <a:r>
              <a:rPr lang="en-US" sz="1600" dirty="0" err="1">
                <a:solidFill>
                  <a:schemeClr val="tx1">
                    <a:lumMod val="95000"/>
                  </a:schemeClr>
                </a:solidFill>
              </a:rPr>
              <a:t>Millenium</a:t>
            </a:r>
            <a:r>
              <a:rPr lang="en-US" sz="1600" dirty="0">
                <a:solidFill>
                  <a:schemeClr val="tx1">
                    <a:lumMod val="95000"/>
                  </a:schemeClr>
                </a:solidFill>
              </a:rPr>
              <a:t> Goal to End Hunger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64678"/>
            <a:ext cx="4800600" cy="6785301"/>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And all ate and were filled; and they took up what was left over of the broken pieces, twelve baskets full.</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14:20</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290846"/>
            <a:ext cx="8763000" cy="338554"/>
          </a:xfrm>
          <a:prstGeom prst="rect">
            <a:avLst/>
          </a:prstGeom>
          <a:noFill/>
        </p:spPr>
        <p:txBody>
          <a:bodyPr wrap="square" rtlCol="0">
            <a:spAutoFit/>
          </a:bodyPr>
          <a:lstStyle/>
          <a:p>
            <a:pPr algn="ctr"/>
            <a:r>
              <a:rPr lang="en-US" sz="1600" dirty="0">
                <a:solidFill>
                  <a:schemeClr val="tx1">
                    <a:lumMod val="95000"/>
                  </a:schemeClr>
                </a:solidFill>
              </a:rPr>
              <a:t>Feeding the Multitudes  --  Cara Hochhalter</a:t>
            </a:r>
          </a:p>
        </p:txBody>
      </p:sp>
      <p:pic>
        <p:nvPicPr>
          <p:cNvPr id="5" name="Picture 4">
            <a:extLst>
              <a:ext uri="{FF2B5EF4-FFF2-40B4-BE49-F238E27FC236}">
                <a16:creationId xmlns:a16="http://schemas.microsoft.com/office/drawing/2014/main" id="{314716C9-66AE-B6FE-9311-B5E3AB84B38E}"/>
              </a:ext>
            </a:extLst>
          </p:cNvPr>
          <p:cNvPicPr>
            <a:picLocks noChangeAspect="1"/>
          </p:cNvPicPr>
          <p:nvPr/>
        </p:nvPicPr>
        <p:blipFill>
          <a:blip r:embed="rId2"/>
          <a:stretch>
            <a:fillRect/>
          </a:stretch>
        </p:blipFill>
        <p:spPr>
          <a:xfrm>
            <a:off x="3001891" y="228600"/>
            <a:ext cx="5913509" cy="5867400"/>
          </a:xfrm>
          <a:prstGeom prst="rect">
            <a:avLst/>
          </a:prstGeom>
        </p:spPr>
      </p:pic>
    </p:spTree>
    <p:extLst>
      <p:ext uri="{BB962C8B-B14F-4D97-AF65-F5344CB8AC3E}">
        <p14:creationId xmlns:p14="http://schemas.microsoft.com/office/powerpoint/2010/main" val="3937342877"/>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503238"/>
          </a:xfrm>
        </p:spPr>
        <p:txBody>
          <a:bodyPr>
            <a:normAutofit/>
          </a:bodyPr>
          <a:lstStyle/>
          <a:p>
            <a:r>
              <a:rPr lang="en-US" sz="2400" dirty="0"/>
              <a:t>Credits</a:t>
            </a:r>
          </a:p>
        </p:txBody>
      </p:sp>
      <p:sp>
        <p:nvSpPr>
          <p:cNvPr id="3" name="Content Placeholder 2"/>
          <p:cNvSpPr>
            <a:spLocks noGrp="1"/>
          </p:cNvSpPr>
          <p:nvPr>
            <p:ph idx="1"/>
          </p:nvPr>
        </p:nvSpPr>
        <p:spPr>
          <a:xfrm>
            <a:off x="609600" y="990600"/>
            <a:ext cx="8229600" cy="48768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annettefortt.com with permission</a:t>
            </a:r>
          </a:p>
          <a:p>
            <a:pPr>
              <a:buNone/>
            </a:pPr>
            <a:r>
              <a:rPr lang="en-US" sz="1400" dirty="0"/>
              <a:t>http://commons.wikimedia.org/wiki/File:The_War_Refugees%27_Camp,_Earl%27s_Court_1918_Art.IWMART2449.jpg</a:t>
            </a:r>
          </a:p>
          <a:p>
            <a:pPr>
              <a:buNone/>
            </a:pPr>
            <a:r>
              <a:rPr lang="en-US" sz="1400" dirty="0"/>
              <a:t>https://commons.wikimedia.org/wiki/File:Ferdinand_Georg_Waldm%C3%BCller_-_The_Soup_Kitchen_-_WGA25425.jpg</a:t>
            </a:r>
          </a:p>
          <a:p>
            <a:pPr>
              <a:buNone/>
            </a:pPr>
            <a:r>
              <a:rPr lang="en-US" sz="1400" dirty="0"/>
              <a:t>https://commons.wikimedia.org/wiki/File:Refugee_Boy,_by_William_H._Johnson.jpg</a:t>
            </a:r>
          </a:p>
          <a:p>
            <a:pPr>
              <a:buNone/>
            </a:pPr>
            <a:r>
              <a:rPr lang="en-US" sz="1400" dirty="0"/>
              <a:t>https://www.flickr.com/photos/ugardener/33111682964</a:t>
            </a:r>
          </a:p>
          <a:p>
            <a:pPr>
              <a:buNone/>
            </a:pPr>
            <a:r>
              <a:rPr lang="en-US" sz="1400" dirty="0"/>
              <a:t>https://commons.wikimedia.org/wiki/File:James_Smetham_-_Christ_preaching_to_the_multitudes.jpg</a:t>
            </a:r>
          </a:p>
          <a:p>
            <a:pPr>
              <a:buNone/>
            </a:pPr>
            <a:r>
              <a:rPr lang="en-US" sz="1400" dirty="0"/>
              <a:t>Estate of John August Swanson, https://www.johnaugustswanson.com/</a:t>
            </a:r>
          </a:p>
          <a:p>
            <a:pPr>
              <a:buNone/>
            </a:pPr>
            <a:r>
              <a:rPr lang="en-US" sz="1400" dirty="0"/>
              <a:t>https://www.flickr.com/photos/arenamontanus/2313539134</a:t>
            </a:r>
          </a:p>
          <a:p>
            <a:pPr>
              <a:buNone/>
            </a:pPr>
            <a:r>
              <a:rPr lang="en-US" sz="1400" dirty="0"/>
              <a:t>https://www.flickr.com/photos/aemalkin/4328702855</a:t>
            </a:r>
          </a:p>
          <a:p>
            <a:pPr>
              <a:buNone/>
            </a:pPr>
            <a:r>
              <a:rPr lang="en-US" sz="1400" dirty="0"/>
              <a:t>http://diglib.library.vanderbilt.edu/act-imagelink.pl?RC=48287</a:t>
            </a:r>
          </a:p>
          <a:p>
            <a:pPr>
              <a:buNone/>
            </a:pPr>
            <a:r>
              <a:rPr lang="en-US" sz="1400" dirty="0"/>
              <a:t>http://www.flickr.com/photos/undpeuropeandcis/5269051224/</a:t>
            </a:r>
          </a:p>
          <a:p>
            <a:pPr>
              <a:buNone/>
            </a:pPr>
            <a:r>
              <a:rPr lang="en-US" sz="1400" dirty="0"/>
              <a:t>Cara B. Hochhalter - The artist has granted permission for the non-commercial use of this image with attribution.</a:t>
            </a:r>
          </a:p>
          <a:p>
            <a:pPr>
              <a:buNone/>
            </a:pPr>
            <a:r>
              <a:rPr lang="en-US" sz="1400" dirty="0"/>
              <a:t>https://www.flickr.com/photos/zenmama/9595059022/ - </a:t>
            </a:r>
            <a:r>
              <a:rPr lang="en-US" sz="1400" dirty="0" err="1"/>
              <a:t>Lorianne</a:t>
            </a:r>
            <a:r>
              <a:rPr lang="en-US" sz="1400" dirty="0"/>
              <a:t> </a:t>
            </a:r>
            <a:r>
              <a:rPr lang="en-US" sz="1400" dirty="0" err="1"/>
              <a:t>DiSabato</a:t>
            </a: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457207"/>
            <a:ext cx="8763000" cy="338554"/>
          </a:xfrm>
          <a:prstGeom prst="rect">
            <a:avLst/>
          </a:prstGeom>
          <a:noFill/>
        </p:spPr>
        <p:txBody>
          <a:bodyPr wrap="square" rtlCol="0">
            <a:spAutoFit/>
          </a:bodyPr>
          <a:lstStyle/>
          <a:p>
            <a:pPr algn="ctr"/>
            <a:r>
              <a:rPr lang="en-US" sz="1600" dirty="0">
                <a:solidFill>
                  <a:schemeClr val="tx1">
                    <a:lumMod val="95000"/>
                  </a:schemeClr>
                </a:solidFill>
              </a:rPr>
              <a:t>Jacob and the Angel  --  Annette Gandy </a:t>
            </a:r>
            <a:r>
              <a:rPr lang="en-US" sz="1600" dirty="0" err="1">
                <a:solidFill>
                  <a:schemeClr val="tx1">
                    <a:lumMod val="95000"/>
                  </a:schemeClr>
                </a:solidFill>
              </a:rPr>
              <a:t>Fortt</a:t>
            </a:r>
            <a:r>
              <a:rPr lang="en-US" sz="1600" dirty="0">
                <a:solidFill>
                  <a:schemeClr val="tx1">
                    <a:lumMod val="95000"/>
                  </a:schemeClr>
                </a:solidFill>
              </a:rPr>
              <a:t>, Silver Spring, MD</a:t>
            </a:r>
          </a:p>
        </p:txBody>
      </p:sp>
      <p:pic>
        <p:nvPicPr>
          <p:cNvPr id="2" name="Picture 1"/>
          <p:cNvPicPr>
            <a:picLocks noChangeAspect="1"/>
          </p:cNvPicPr>
          <p:nvPr/>
        </p:nvPicPr>
        <p:blipFill>
          <a:blip r:embed="rId2"/>
          <a:stretch>
            <a:fillRect/>
          </a:stretch>
        </p:blipFill>
        <p:spPr>
          <a:xfrm>
            <a:off x="1981200" y="152400"/>
            <a:ext cx="8305800" cy="6208586"/>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209801"/>
            <a:ext cx="7467600" cy="1200329"/>
          </a:xfrm>
          <a:prstGeom prst="rect">
            <a:avLst/>
          </a:prstGeom>
        </p:spPr>
        <p:txBody>
          <a:bodyPr wrap="square">
            <a:spAutoFit/>
          </a:bodyPr>
          <a:lstStyle/>
          <a:p>
            <a:r>
              <a:rPr lang="en-US" sz="3600" dirty="0"/>
              <a:t>Wondrously show your steadfast love, O savior of those who seek refuge.</a:t>
            </a:r>
            <a:endParaRPr lang="en-US" sz="3600" dirty="0">
              <a:cs typeface="Arial" pitchFamily="34" charset="0"/>
            </a:endParaRPr>
          </a:p>
        </p:txBody>
      </p:sp>
      <p:sp>
        <p:nvSpPr>
          <p:cNvPr id="5" name="TextBox 4"/>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17:7</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War Refugee's Camp  --  Henry </a:t>
            </a:r>
            <a:r>
              <a:rPr lang="en-US" sz="1600" dirty="0" err="1">
                <a:solidFill>
                  <a:schemeClr val="tx1">
                    <a:lumMod val="95000"/>
                  </a:schemeClr>
                </a:solidFill>
              </a:rPr>
              <a:t>Rushbury</a:t>
            </a:r>
            <a:r>
              <a:rPr lang="en-US" sz="1600" dirty="0">
                <a:solidFill>
                  <a:schemeClr val="tx1">
                    <a:lumMod val="95000"/>
                  </a:schemeClr>
                </a:solidFill>
              </a:rPr>
              <a:t>, Imperial War Museum, London, England</a:t>
            </a:r>
          </a:p>
        </p:txBody>
      </p:sp>
      <p:pic>
        <p:nvPicPr>
          <p:cNvPr id="2" name="Picture 1"/>
          <p:cNvPicPr>
            <a:picLocks noChangeAspect="1"/>
          </p:cNvPicPr>
          <p:nvPr/>
        </p:nvPicPr>
        <p:blipFill>
          <a:blip r:embed="rId2"/>
          <a:stretch>
            <a:fillRect/>
          </a:stretch>
        </p:blipFill>
        <p:spPr>
          <a:xfrm>
            <a:off x="1597108" y="26670"/>
            <a:ext cx="9070893" cy="614553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Ho, everyone who thirsts, come to the waters …  Come, buy wine and milk without money and without price.</a:t>
            </a:r>
          </a:p>
          <a:p>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55:1ac</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88668"/>
            <a:ext cx="8763000" cy="338554"/>
          </a:xfrm>
          <a:prstGeom prst="rect">
            <a:avLst/>
          </a:prstGeom>
          <a:noFill/>
        </p:spPr>
        <p:txBody>
          <a:bodyPr wrap="square" rtlCol="0">
            <a:spAutoFit/>
          </a:bodyPr>
          <a:lstStyle/>
          <a:p>
            <a:pPr algn="ctr"/>
            <a:r>
              <a:rPr lang="en-US" sz="1600" dirty="0">
                <a:solidFill>
                  <a:schemeClr val="tx1">
                    <a:lumMod val="95000"/>
                  </a:schemeClr>
                </a:solidFill>
              </a:rPr>
              <a:t>The Soup Kitchen  --  Ferdinand </a:t>
            </a:r>
            <a:r>
              <a:rPr lang="en-US" sz="1600" dirty="0" err="1">
                <a:solidFill>
                  <a:schemeClr val="tx1">
                    <a:lumMod val="95000"/>
                  </a:schemeClr>
                </a:solidFill>
              </a:rPr>
              <a:t>Waldmuller</a:t>
            </a:r>
            <a:r>
              <a:rPr lang="en-US" sz="1600" dirty="0">
                <a:solidFill>
                  <a:schemeClr val="tx1">
                    <a:lumMod val="95000"/>
                  </a:schemeClr>
                </a:solidFill>
              </a:rPr>
              <a:t>, Palace Belvedere, Vienna, Austria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9144000" cy="64008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133600"/>
            <a:ext cx="7467600" cy="1754326"/>
          </a:xfrm>
          <a:prstGeom prst="rect">
            <a:avLst/>
          </a:prstGeom>
        </p:spPr>
        <p:txBody>
          <a:bodyPr wrap="square">
            <a:spAutoFit/>
          </a:bodyPr>
          <a:lstStyle/>
          <a:p>
            <a:r>
              <a:rPr lang="en-US" sz="3600" dirty="0"/>
              <a:t>The LORD is good to all, and his compassion is over all that he has made.</a:t>
            </a:r>
            <a:endParaRPr lang="en-US" sz="3600" dirty="0">
              <a:cs typeface="Arial" pitchFamily="34" charset="0"/>
            </a:endParaRPr>
          </a:p>
        </p:txBody>
      </p:sp>
      <p:sp>
        <p:nvSpPr>
          <p:cNvPr id="5" name="TextBox 4"/>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145:9</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953000"/>
            <a:ext cx="2286000" cy="1569660"/>
          </a:xfrm>
          <a:prstGeom prst="rect">
            <a:avLst/>
          </a:prstGeom>
          <a:noFill/>
        </p:spPr>
        <p:txBody>
          <a:bodyPr wrap="square" rtlCol="0">
            <a:spAutoFit/>
          </a:bodyPr>
          <a:lstStyle/>
          <a:p>
            <a:pPr algn="ctr"/>
            <a:r>
              <a:rPr lang="en-US" sz="1600" dirty="0">
                <a:solidFill>
                  <a:schemeClr val="tx1">
                    <a:lumMod val="95000"/>
                  </a:schemeClr>
                </a:solidFill>
              </a:rPr>
              <a:t>Refugee Boy  </a:t>
            </a:r>
          </a:p>
          <a:p>
            <a:pPr algn="ctr"/>
            <a:endParaRPr lang="en-US" sz="1600" dirty="0">
              <a:solidFill>
                <a:schemeClr val="tx1">
                  <a:lumMod val="95000"/>
                </a:schemeClr>
              </a:solidFill>
            </a:endParaRPr>
          </a:p>
          <a:p>
            <a:pPr algn="ctr"/>
            <a:r>
              <a:rPr lang="en-US" sz="1600" dirty="0">
                <a:solidFill>
                  <a:schemeClr val="tx1">
                    <a:lumMod val="95000"/>
                  </a:schemeClr>
                </a:solidFill>
              </a:rPr>
              <a:t>William H. Johnson Smithsonian American Art Museum Washington, DC</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0" y="34772"/>
            <a:ext cx="5429250" cy="6747029"/>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2159</TotalTime>
  <Words>781</Words>
  <Application>Microsoft Office PowerPoint</Application>
  <PresentationFormat>Widescreen</PresentationFormat>
  <Paragraphs>66</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Tenth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81</cp:revision>
  <dcterms:created xsi:type="dcterms:W3CDTF">2016-08-31T16:46:43Z</dcterms:created>
  <dcterms:modified xsi:type="dcterms:W3CDTF">2022-09-28T19:49:19Z</dcterms:modified>
</cp:coreProperties>
</file>