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458" r:id="rId3"/>
    <p:sldId id="412" r:id="rId4"/>
    <p:sldId id="413" r:id="rId5"/>
    <p:sldId id="414" r:id="rId6"/>
    <p:sldId id="415" r:id="rId7"/>
    <p:sldId id="416" r:id="rId8"/>
    <p:sldId id="417" r:id="rId9"/>
    <p:sldId id="440" r:id="rId10"/>
    <p:sldId id="441" r:id="rId11"/>
    <p:sldId id="410" r:id="rId12"/>
    <p:sldId id="443" r:id="rId13"/>
    <p:sldId id="444" r:id="rId14"/>
    <p:sldId id="445" r:id="rId15"/>
    <p:sldId id="360" r:id="rId16"/>
    <p:sldId id="446" r:id="rId17"/>
    <p:sldId id="447" r:id="rId18"/>
    <p:sldId id="448" r:id="rId19"/>
    <p:sldId id="419" r:id="rId20"/>
    <p:sldId id="449" r:id="rId21"/>
    <p:sldId id="450" r:id="rId22"/>
    <p:sldId id="451" r:id="rId23"/>
    <p:sldId id="452" r:id="rId24"/>
    <p:sldId id="453" r:id="rId25"/>
    <p:sldId id="454" r:id="rId26"/>
    <p:sldId id="455" r:id="rId27"/>
    <p:sldId id="337" r:id="rId28"/>
    <p:sldId id="418" r:id="rId29"/>
    <p:sldId id="456" r:id="rId30"/>
    <p:sldId id="420" r:id="rId31"/>
    <p:sldId id="409" r:id="rId32"/>
    <p:sldId id="422" r:id="rId33"/>
    <p:sldId id="457" r:id="rId34"/>
    <p:sldId id="29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9C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51" autoAdjust="0"/>
    <p:restoredTop sz="94694"/>
  </p:normalViewPr>
  <p:slideViewPr>
    <p:cSldViewPr>
      <p:cViewPr varScale="1">
        <p:scale>
          <a:sx n="72" d="100"/>
          <a:sy n="72" d="100"/>
        </p:scale>
        <p:origin x="312" y="67"/>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9/15/2022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a:t>
            </a:fld>
            <a:endParaRPr lang="en-US" dirty="0"/>
          </a:p>
        </p:txBody>
      </p:sp>
    </p:spTree>
    <p:extLst>
      <p:ext uri="{BB962C8B-B14F-4D97-AF65-F5344CB8AC3E}">
        <p14:creationId xmlns:p14="http://schemas.microsoft.com/office/powerpoint/2010/main" val="1299709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29</a:t>
            </a:fld>
            <a:endParaRPr lang="en-US"/>
          </a:p>
        </p:txBody>
      </p:sp>
    </p:spTree>
    <p:extLst>
      <p:ext uri="{BB962C8B-B14F-4D97-AF65-F5344CB8AC3E}">
        <p14:creationId xmlns:p14="http://schemas.microsoft.com/office/powerpoint/2010/main" val="404397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31</a:t>
            </a:fld>
            <a:endParaRPr lang="en-US"/>
          </a:p>
        </p:txBody>
      </p:sp>
    </p:spTree>
    <p:extLst>
      <p:ext uri="{BB962C8B-B14F-4D97-AF65-F5344CB8AC3E}">
        <p14:creationId xmlns:p14="http://schemas.microsoft.com/office/powerpoint/2010/main" val="3773013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9/15/2022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advTm="8000"/>
    </mc:Choice>
    <mc:Fallback xmlns="">
      <p:transition advTm="8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
            <a:ext cx="9144000" cy="1143000"/>
          </a:xfrm>
        </p:spPr>
        <p:txBody>
          <a:bodyPr>
            <a:noAutofit/>
          </a:bodyPr>
          <a:lstStyle/>
          <a:p>
            <a:r>
              <a:rPr lang="en-US" sz="8000" dirty="0"/>
              <a:t>Nativity of the Lord II</a:t>
            </a:r>
          </a:p>
        </p:txBody>
      </p:sp>
      <p:sp>
        <p:nvSpPr>
          <p:cNvPr id="3" name="Subtitle 2"/>
          <p:cNvSpPr>
            <a:spLocks noGrp="1"/>
          </p:cNvSpPr>
          <p:nvPr>
            <p:ph type="subTitle" idx="1"/>
          </p:nvPr>
        </p:nvSpPr>
        <p:spPr>
          <a:xfrm>
            <a:off x="2895600" y="1066800"/>
            <a:ext cx="6400800" cy="1752600"/>
          </a:xfrm>
        </p:spPr>
        <p:txBody>
          <a:bodyPr>
            <a:normAutofit/>
          </a:bodyPr>
          <a:lstStyle/>
          <a:p>
            <a:r>
              <a:rPr lang="en-US" sz="5400" i="1" dirty="0">
                <a:solidFill>
                  <a:schemeClr val="tx1"/>
                </a:solidFill>
              </a:rPr>
              <a:t>Year A</a:t>
            </a:r>
          </a:p>
        </p:txBody>
      </p:sp>
      <p:sp>
        <p:nvSpPr>
          <p:cNvPr id="4" name="Rectangle 3"/>
          <p:cNvSpPr/>
          <p:nvPr/>
        </p:nvSpPr>
        <p:spPr>
          <a:xfrm>
            <a:off x="7543800" y="4876800"/>
            <a:ext cx="2895600" cy="1815882"/>
          </a:xfrm>
          <a:prstGeom prst="rect">
            <a:avLst/>
          </a:prstGeom>
          <a:solidFill>
            <a:srgbClr val="6D9CE3">
              <a:alpha val="70000"/>
            </a:srgbClr>
          </a:solidFill>
        </p:spPr>
        <p:txBody>
          <a:bodyPr wrap="square">
            <a:spAutoFit/>
          </a:bodyPr>
          <a:lstStyle/>
          <a:p>
            <a:pPr algn="r"/>
            <a:r>
              <a:rPr lang="fi-FI" sz="2800" dirty="0"/>
              <a:t>Isaiah 62:6-12</a:t>
            </a:r>
          </a:p>
          <a:p>
            <a:pPr algn="r"/>
            <a:r>
              <a:rPr lang="fi-FI" sz="2800" dirty="0"/>
              <a:t>   </a:t>
            </a:r>
            <a:r>
              <a:rPr lang="sv-SE" sz="2800" dirty="0">
                <a:latin typeface="Calibri" pitchFamily="34" charset="0"/>
              </a:rPr>
              <a:t> </a:t>
            </a:r>
            <a:r>
              <a:rPr lang="fi-FI" sz="2800" dirty="0"/>
              <a:t>Psalm 97  </a:t>
            </a:r>
            <a:r>
              <a:rPr lang="sv-SE" sz="2800" dirty="0">
                <a:latin typeface="Calibri" pitchFamily="34" charset="0"/>
              </a:rPr>
              <a:t>   </a:t>
            </a:r>
          </a:p>
          <a:p>
            <a:pPr algn="r"/>
            <a:r>
              <a:rPr lang="fi-FI" sz="2800" dirty="0"/>
              <a:t>Titus 3:4-7</a:t>
            </a:r>
          </a:p>
          <a:p>
            <a:pPr algn="r"/>
            <a:r>
              <a:rPr lang="fi-FI" sz="2800" dirty="0"/>
              <a:t>Luke 2:(1-7), 8-20</a:t>
            </a:r>
            <a:r>
              <a:rPr lang="sv-SE" sz="2800" dirty="0"/>
              <a:t> </a:t>
            </a:r>
            <a:r>
              <a:rPr lang="en-US" sz="2800" dirty="0"/>
              <a:t> </a:t>
            </a:r>
          </a:p>
        </p:txBody>
      </p:sp>
    </p:spTree>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828800"/>
            <a:ext cx="6705600" cy="2862322"/>
          </a:xfrm>
          <a:prstGeom prst="rect">
            <a:avLst/>
          </a:prstGeom>
        </p:spPr>
        <p:txBody>
          <a:bodyPr wrap="square">
            <a:spAutoFit/>
          </a:bodyPr>
          <a:lstStyle/>
          <a:p>
            <a:r>
              <a:rPr lang="en-US" sz="3600" dirty="0"/>
              <a:t>And she gave birth to her firstborn son and wrapped him in bands of cloth, and laid him in a manger, because there was no place for them in the inn.</a:t>
            </a:r>
          </a:p>
        </p:txBody>
      </p:sp>
      <p:sp>
        <p:nvSpPr>
          <p:cNvPr id="5" name="TextBox 4"/>
          <p:cNvSpPr txBox="1"/>
          <p:nvPr/>
        </p:nvSpPr>
        <p:spPr>
          <a:xfrm>
            <a:off x="6096000" y="4841902"/>
            <a:ext cx="3352800" cy="461665"/>
          </a:xfrm>
          <a:prstGeom prst="rect">
            <a:avLst/>
          </a:prstGeom>
          <a:noFill/>
        </p:spPr>
        <p:txBody>
          <a:bodyPr wrap="square" rtlCol="0">
            <a:spAutoFit/>
          </a:bodyPr>
          <a:lstStyle/>
          <a:p>
            <a:pPr algn="ctr"/>
            <a:r>
              <a:rPr lang="en-US" sz="2400" dirty="0">
                <a:solidFill>
                  <a:schemeClr val="tx1">
                    <a:lumMod val="95000"/>
                  </a:schemeClr>
                </a:solidFill>
              </a:rPr>
              <a:t>Luke 2:7</a:t>
            </a:r>
          </a:p>
        </p:txBody>
      </p:sp>
    </p:spTree>
    <p:extLst>
      <p:ext uri="{BB962C8B-B14F-4D97-AF65-F5344CB8AC3E}">
        <p14:creationId xmlns:p14="http://schemas.microsoft.com/office/powerpoint/2010/main" val="319300697"/>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Inuit Nativity  --  Padron House Museum, </a:t>
            </a:r>
            <a:r>
              <a:rPr lang="en-US" sz="1400" dirty="0" err="1">
                <a:solidFill>
                  <a:schemeClr val="tx1">
                    <a:lumMod val="95000"/>
                  </a:schemeClr>
                </a:solidFill>
              </a:rPr>
              <a:t>Galdar</a:t>
            </a:r>
            <a:r>
              <a:rPr lang="en-US" sz="1400" dirty="0">
                <a:solidFill>
                  <a:schemeClr val="tx1">
                    <a:lumMod val="95000"/>
                  </a:schemeClr>
                </a:solidFill>
              </a:rPr>
              <a:t>, Spain</a:t>
            </a:r>
          </a:p>
        </p:txBody>
      </p:sp>
      <p:pic>
        <p:nvPicPr>
          <p:cNvPr id="5" name="Picture 4">
            <a:extLst>
              <a:ext uri="{FF2B5EF4-FFF2-40B4-BE49-F238E27FC236}">
                <a16:creationId xmlns:a16="http://schemas.microsoft.com/office/drawing/2014/main" id="{528676B4-7A3F-4DEC-9F01-7C48F724171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a:ext>
            </a:extLst>
          </a:blip>
          <a:srcRect/>
          <a:stretch/>
        </p:blipFill>
        <p:spPr>
          <a:xfrm>
            <a:off x="1524000" y="609600"/>
            <a:ext cx="9123102" cy="5334000"/>
          </a:xfrm>
          <a:prstGeom prst="rect">
            <a:avLst/>
          </a:prstGeom>
        </p:spPr>
      </p:pic>
    </p:spTree>
    <p:extLst>
      <p:ext uri="{BB962C8B-B14F-4D97-AF65-F5344CB8AC3E}">
        <p14:creationId xmlns:p14="http://schemas.microsoft.com/office/powerpoint/2010/main" val="2799649958"/>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81200"/>
            <a:ext cx="7010400" cy="2308324"/>
          </a:xfrm>
          <a:prstGeom prst="rect">
            <a:avLst/>
          </a:prstGeom>
        </p:spPr>
        <p:txBody>
          <a:bodyPr wrap="square">
            <a:spAutoFit/>
          </a:bodyPr>
          <a:lstStyle/>
          <a:p>
            <a:r>
              <a:rPr lang="en-US" sz="3600" dirty="0"/>
              <a:t>In that region there were shepherds living in the fields, keeping watch over their flock by night.</a:t>
            </a:r>
          </a:p>
          <a:p>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2:8</a:t>
            </a:r>
          </a:p>
        </p:txBody>
      </p:sp>
    </p:spTree>
    <p:extLst>
      <p:ext uri="{BB962C8B-B14F-4D97-AF65-F5344CB8AC3E}">
        <p14:creationId xmlns:p14="http://schemas.microsoft.com/office/powerpoint/2010/main" val="380656519"/>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48122" y="6400800"/>
            <a:ext cx="8077200" cy="307777"/>
          </a:xfrm>
          <a:prstGeom prst="rect">
            <a:avLst/>
          </a:prstGeom>
          <a:noFill/>
        </p:spPr>
        <p:txBody>
          <a:bodyPr wrap="square" rtlCol="0">
            <a:spAutoFit/>
          </a:bodyPr>
          <a:lstStyle/>
          <a:p>
            <a:pPr algn="ctr"/>
            <a:r>
              <a:rPr lang="en-US" sz="1400" dirty="0">
                <a:solidFill>
                  <a:schemeClr val="tx1">
                    <a:lumMod val="95000"/>
                  </a:schemeClr>
                </a:solidFill>
              </a:rPr>
              <a:t>The Good Shepherd  --  Henry </a:t>
            </a:r>
            <a:r>
              <a:rPr lang="en-US" sz="1400" dirty="0" err="1">
                <a:solidFill>
                  <a:schemeClr val="tx1">
                    <a:lumMod val="95000"/>
                  </a:schemeClr>
                </a:solidFill>
              </a:rPr>
              <a:t>Ossawa</a:t>
            </a:r>
            <a:r>
              <a:rPr lang="en-US" sz="1400" dirty="0">
                <a:solidFill>
                  <a:schemeClr val="tx1">
                    <a:lumMod val="95000"/>
                  </a:schemeClr>
                </a:solidFill>
              </a:rPr>
              <a:t> Tanner, </a:t>
            </a:r>
            <a:r>
              <a:rPr lang="en-US" sz="1400" dirty="0" err="1">
                <a:solidFill>
                  <a:schemeClr val="tx1">
                    <a:lumMod val="95000"/>
                  </a:schemeClr>
                </a:solidFill>
              </a:rPr>
              <a:t>Zimmerli</a:t>
            </a:r>
            <a:r>
              <a:rPr lang="en-US" sz="1400" dirty="0">
                <a:solidFill>
                  <a:schemeClr val="tx1">
                    <a:lumMod val="95000"/>
                  </a:schemeClr>
                </a:solidFill>
              </a:rPr>
              <a:t> Art Museum, Rutgers, NJ</a:t>
            </a:r>
          </a:p>
        </p:txBody>
      </p:sp>
      <p:pic>
        <p:nvPicPr>
          <p:cNvPr id="5" name="Picture 4">
            <a:extLst>
              <a:ext uri="{FF2B5EF4-FFF2-40B4-BE49-F238E27FC236}">
                <a16:creationId xmlns:a16="http://schemas.microsoft.com/office/drawing/2014/main" id="{7B6D3981-AC06-488E-ADEC-76E67B68DA3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
                    </a14:imgEffect>
                  </a14:imgLayer>
                </a14:imgProps>
              </a:ext>
              <a:ext uri="{28A0092B-C50C-407E-A947-70E740481C1C}">
                <a14:useLocalDpi xmlns:a14="http://schemas.microsoft.com/office/drawing/2010/main"/>
              </a:ext>
            </a:extLst>
          </a:blip>
          <a:srcRect/>
          <a:stretch/>
        </p:blipFill>
        <p:spPr>
          <a:xfrm>
            <a:off x="2209801" y="1"/>
            <a:ext cx="7886923" cy="6248400"/>
          </a:xfrm>
          <a:prstGeom prst="rect">
            <a:avLst/>
          </a:prstGeom>
        </p:spPr>
      </p:pic>
    </p:spTree>
    <p:extLst>
      <p:ext uri="{BB962C8B-B14F-4D97-AF65-F5344CB8AC3E}">
        <p14:creationId xmlns:p14="http://schemas.microsoft.com/office/powerpoint/2010/main" val="3879501504"/>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828800"/>
            <a:ext cx="6934200" cy="2308324"/>
          </a:xfrm>
          <a:prstGeom prst="rect">
            <a:avLst/>
          </a:prstGeom>
        </p:spPr>
        <p:txBody>
          <a:bodyPr wrap="square">
            <a:spAutoFit/>
          </a:bodyPr>
          <a:lstStyle/>
          <a:p>
            <a:r>
              <a:rPr lang="en-US" sz="3600" dirty="0"/>
              <a:t>Then an angel of the Lord stood before them, and the glory of the Lord shone around them, and they were terrified.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2:9</a:t>
            </a:r>
          </a:p>
        </p:txBody>
      </p:sp>
    </p:spTree>
    <p:extLst>
      <p:ext uri="{BB962C8B-B14F-4D97-AF65-F5344CB8AC3E}">
        <p14:creationId xmlns:p14="http://schemas.microsoft.com/office/powerpoint/2010/main" val="1275468553"/>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48600" y="5890736"/>
            <a:ext cx="2514600" cy="738664"/>
          </a:xfrm>
          <a:prstGeom prst="rect">
            <a:avLst/>
          </a:prstGeom>
          <a:noFill/>
        </p:spPr>
        <p:txBody>
          <a:bodyPr wrap="square" rtlCol="0">
            <a:spAutoFit/>
          </a:bodyPr>
          <a:lstStyle/>
          <a:p>
            <a:pPr algn="ctr"/>
            <a:r>
              <a:rPr lang="en-US" sz="1400" dirty="0">
                <a:solidFill>
                  <a:schemeClr val="tx1">
                    <a:lumMod val="95000"/>
                  </a:schemeClr>
                </a:solidFill>
              </a:rPr>
              <a:t>Annunciation to the Shepherds</a:t>
            </a:r>
          </a:p>
          <a:p>
            <a:pPr algn="ctr"/>
            <a:endParaRPr lang="en-US" sz="1400" dirty="0">
              <a:solidFill>
                <a:schemeClr val="tx1">
                  <a:lumMod val="95000"/>
                </a:schemeClr>
              </a:solidFill>
            </a:endParaRPr>
          </a:p>
          <a:p>
            <a:pPr algn="ctr"/>
            <a:r>
              <a:rPr lang="en-US" sz="1400" dirty="0">
                <a:solidFill>
                  <a:schemeClr val="tx1">
                    <a:lumMod val="95000"/>
                  </a:schemeClr>
                </a:solidFill>
              </a:rPr>
              <a:t>Heinrich </a:t>
            </a:r>
            <a:r>
              <a:rPr lang="en-US" sz="1400" dirty="0" err="1">
                <a:solidFill>
                  <a:schemeClr val="tx1">
                    <a:lumMod val="95000"/>
                  </a:schemeClr>
                </a:solidFill>
              </a:rPr>
              <a:t>Vogeler</a:t>
            </a:r>
            <a:endParaRPr lang="en-US" sz="1400" dirty="0">
              <a:solidFill>
                <a:schemeClr val="tx1">
                  <a:lumMod val="95000"/>
                </a:schemeClr>
              </a:solidFill>
            </a:endParaRPr>
          </a:p>
        </p:txBody>
      </p:sp>
      <p:pic>
        <p:nvPicPr>
          <p:cNvPr id="40962" name="Picture 2" descr="File:Heinrich Vogeler Verkündigung an die Hirten 1902.jpg"/>
          <p:cNvPicPr>
            <a:picLocks noChangeAspect="1" noChangeArrowheads="1"/>
          </p:cNvPicPr>
          <p:nvPr/>
        </p:nvPicPr>
        <p:blipFill>
          <a:blip r:embed="rId2" cstate="print"/>
          <a:srcRect/>
          <a:stretch>
            <a:fillRect/>
          </a:stretch>
        </p:blipFill>
        <p:spPr bwMode="auto">
          <a:xfrm>
            <a:off x="2348484" y="0"/>
            <a:ext cx="5500116" cy="6858000"/>
          </a:xfrm>
          <a:prstGeom prst="rect">
            <a:avLst/>
          </a:prstGeom>
          <a:noFill/>
        </p:spPr>
      </p:pic>
    </p:spTree>
    <p:extLst>
      <p:ext uri="{BB962C8B-B14F-4D97-AF65-F5344CB8AC3E}">
        <p14:creationId xmlns:p14="http://schemas.microsoft.com/office/powerpoint/2010/main" val="2554237940"/>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7086600" cy="2862322"/>
          </a:xfrm>
          <a:prstGeom prst="rect">
            <a:avLst/>
          </a:prstGeom>
        </p:spPr>
        <p:txBody>
          <a:bodyPr wrap="square">
            <a:spAutoFit/>
          </a:bodyPr>
          <a:lstStyle/>
          <a:p>
            <a:r>
              <a:rPr lang="en-US" sz="3600" dirty="0"/>
              <a:t>But the angel said to them, "Do not be afraid; for see--I am bringing you good news of great joy for all the people:</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2:10</a:t>
            </a:r>
          </a:p>
        </p:txBody>
      </p:sp>
    </p:spTree>
    <p:extLst>
      <p:ext uri="{BB962C8B-B14F-4D97-AF65-F5344CB8AC3E}">
        <p14:creationId xmlns:p14="http://schemas.microsoft.com/office/powerpoint/2010/main" val="371129763"/>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Joy to the World, the Lord is Come  --  Illustration from Dem. Republic of Congo</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4600" y="596900"/>
            <a:ext cx="7279696" cy="5270500"/>
          </a:xfrm>
          <a:prstGeom prst="rect">
            <a:avLst/>
          </a:prstGeom>
        </p:spPr>
      </p:pic>
    </p:spTree>
    <p:extLst>
      <p:ext uri="{BB962C8B-B14F-4D97-AF65-F5344CB8AC3E}">
        <p14:creationId xmlns:p14="http://schemas.microsoft.com/office/powerpoint/2010/main" val="71010689"/>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057400"/>
            <a:ext cx="6705600" cy="1754326"/>
          </a:xfrm>
          <a:prstGeom prst="rect">
            <a:avLst/>
          </a:prstGeom>
        </p:spPr>
        <p:txBody>
          <a:bodyPr wrap="square">
            <a:spAutoFit/>
          </a:bodyPr>
          <a:lstStyle/>
          <a:p>
            <a:r>
              <a:rPr lang="en-US" sz="3600" dirty="0"/>
              <a:t>to you is born this day in the city of David a Savior, who is the Messiah, the Lord.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2:11</a:t>
            </a:r>
          </a:p>
        </p:txBody>
      </p:sp>
    </p:spTree>
    <p:extLst>
      <p:ext uri="{BB962C8B-B14F-4D97-AF65-F5344CB8AC3E}">
        <p14:creationId xmlns:p14="http://schemas.microsoft.com/office/powerpoint/2010/main" val="73504005"/>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334000"/>
            <a:ext cx="2057400" cy="1169551"/>
          </a:xfrm>
          <a:prstGeom prst="rect">
            <a:avLst/>
          </a:prstGeom>
          <a:noFill/>
        </p:spPr>
        <p:txBody>
          <a:bodyPr wrap="square" rtlCol="0">
            <a:spAutoFit/>
          </a:bodyPr>
          <a:lstStyle/>
          <a:p>
            <a:pPr algn="ctr"/>
            <a:r>
              <a:rPr lang="en-US" sz="1400" dirty="0">
                <a:solidFill>
                  <a:schemeClr val="tx1">
                    <a:lumMod val="95000"/>
                  </a:schemeClr>
                </a:solidFill>
              </a:rPr>
              <a:t>Christ is Born</a:t>
            </a:r>
          </a:p>
          <a:p>
            <a:pPr algn="ctr"/>
            <a:endParaRPr lang="en-US" sz="1400" dirty="0">
              <a:solidFill>
                <a:schemeClr val="tx1">
                  <a:lumMod val="95000"/>
                </a:schemeClr>
              </a:solidFill>
            </a:endParaRPr>
          </a:p>
          <a:p>
            <a:pPr algn="ctr"/>
            <a:r>
              <a:rPr lang="en-US" sz="1400" dirty="0">
                <a:solidFill>
                  <a:schemeClr val="tx1">
                    <a:lumMod val="95000"/>
                  </a:schemeClr>
                </a:solidFill>
              </a:rPr>
              <a:t>Father Georges </a:t>
            </a:r>
            <a:r>
              <a:rPr lang="en-US" sz="1400" dirty="0" err="1">
                <a:solidFill>
                  <a:schemeClr val="tx1">
                    <a:lumMod val="95000"/>
                  </a:schemeClr>
                </a:solidFill>
              </a:rPr>
              <a:t>Saget</a:t>
            </a:r>
            <a:endParaRPr lang="en-US" sz="1400" dirty="0">
              <a:solidFill>
                <a:schemeClr val="tx1">
                  <a:lumMod val="95000"/>
                </a:schemeClr>
              </a:solidFill>
            </a:endParaRPr>
          </a:p>
          <a:p>
            <a:pPr algn="ctr"/>
            <a:r>
              <a:rPr lang="en-US" sz="1400" dirty="0" err="1">
                <a:solidFill>
                  <a:schemeClr val="tx1">
                    <a:lumMod val="95000"/>
                  </a:schemeClr>
                </a:solidFill>
              </a:rPr>
              <a:t>Keur</a:t>
            </a:r>
            <a:r>
              <a:rPr lang="en-US" sz="1400" dirty="0">
                <a:solidFill>
                  <a:schemeClr val="tx1">
                    <a:lumMod val="95000"/>
                  </a:schemeClr>
                </a:solidFill>
              </a:rPr>
              <a:t> Moussa Abbey</a:t>
            </a:r>
          </a:p>
          <a:p>
            <a:pPr algn="ctr"/>
            <a:r>
              <a:rPr lang="en-US" sz="1400" dirty="0" err="1">
                <a:solidFill>
                  <a:schemeClr val="tx1">
                    <a:lumMod val="95000"/>
                  </a:schemeClr>
                </a:solidFill>
              </a:rPr>
              <a:t>Keur</a:t>
            </a:r>
            <a:r>
              <a:rPr lang="en-US" sz="1400" dirty="0">
                <a:solidFill>
                  <a:schemeClr val="tx1">
                    <a:lumMod val="95000"/>
                  </a:schemeClr>
                </a:solidFill>
              </a:rPr>
              <a:t> Moussa, Senegal</a:t>
            </a:r>
          </a:p>
        </p:txBody>
      </p:sp>
      <p:pic>
        <p:nvPicPr>
          <p:cNvPr id="3" name="Picture 2">
            <a:extLst>
              <a:ext uri="{FF2B5EF4-FFF2-40B4-BE49-F238E27FC236}">
                <a16:creationId xmlns:a16="http://schemas.microsoft.com/office/drawing/2014/main" id="{A4E46EE0-9132-458D-82E4-4CF58F98D5C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40000"/>
                    </a14:imgEffect>
                    <a14:imgEffect>
                      <a14:brightnessContrast bright="5000"/>
                    </a14:imgEffect>
                  </a14:imgLayer>
                </a14:imgProps>
              </a:ext>
              <a:ext uri="{28A0092B-C50C-407E-A947-70E740481C1C}">
                <a14:useLocalDpi xmlns:a14="http://schemas.microsoft.com/office/drawing/2010/main"/>
              </a:ext>
            </a:extLst>
          </a:blip>
          <a:srcRect/>
          <a:stretch/>
        </p:blipFill>
        <p:spPr>
          <a:xfrm>
            <a:off x="4561742" y="0"/>
            <a:ext cx="4277458" cy="6858000"/>
          </a:xfrm>
          <a:prstGeom prst="rect">
            <a:avLst/>
          </a:prstGeom>
        </p:spPr>
      </p:pic>
    </p:spTree>
    <p:extLst>
      <p:ext uri="{BB962C8B-B14F-4D97-AF65-F5344CB8AC3E}">
        <p14:creationId xmlns:p14="http://schemas.microsoft.com/office/powerpoint/2010/main" val="1878653929"/>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057400"/>
            <a:ext cx="6934200" cy="1754326"/>
          </a:xfrm>
          <a:prstGeom prst="rect">
            <a:avLst/>
          </a:prstGeom>
        </p:spPr>
        <p:txBody>
          <a:bodyPr wrap="square">
            <a:spAutoFit/>
          </a:bodyPr>
          <a:lstStyle/>
          <a:p>
            <a:r>
              <a:rPr lang="en-US" sz="3600" dirty="0"/>
              <a:t>In those days a decree went out from Emperor Augustus that all the world should be registered.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a:t>
            </a:r>
          </a:p>
        </p:txBody>
      </p:sp>
    </p:spTree>
    <p:extLst>
      <p:ext uri="{BB962C8B-B14F-4D97-AF65-F5344CB8AC3E}">
        <p14:creationId xmlns:p14="http://schemas.microsoft.com/office/powerpoint/2010/main" val="318431654"/>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705600" cy="1754326"/>
          </a:xfrm>
          <a:prstGeom prst="rect">
            <a:avLst/>
          </a:prstGeom>
        </p:spPr>
        <p:txBody>
          <a:bodyPr wrap="square">
            <a:spAutoFit/>
          </a:bodyPr>
          <a:lstStyle/>
          <a:p>
            <a:r>
              <a:rPr lang="en-US" sz="3600" dirty="0"/>
              <a:t>This will be a sign for you: you will find a child wrapped in bands of cloth and lying in a manger."</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2:12</a:t>
            </a:r>
          </a:p>
        </p:txBody>
      </p:sp>
    </p:spTree>
    <p:extLst>
      <p:ext uri="{BB962C8B-B14F-4D97-AF65-F5344CB8AC3E}">
        <p14:creationId xmlns:p14="http://schemas.microsoft.com/office/powerpoint/2010/main" val="1834676921"/>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410200"/>
            <a:ext cx="2667000" cy="1169551"/>
          </a:xfrm>
          <a:prstGeom prst="rect">
            <a:avLst/>
          </a:prstGeom>
          <a:noFill/>
        </p:spPr>
        <p:txBody>
          <a:bodyPr wrap="square" rtlCol="0">
            <a:spAutoFit/>
          </a:bodyPr>
          <a:lstStyle/>
          <a:p>
            <a:pPr algn="ctr"/>
            <a:r>
              <a:rPr lang="en-US" sz="1400" dirty="0">
                <a:solidFill>
                  <a:schemeClr val="tx1">
                    <a:lumMod val="95000"/>
                  </a:schemeClr>
                </a:solidFill>
              </a:rPr>
              <a:t>Birth of Christ</a:t>
            </a:r>
          </a:p>
          <a:p>
            <a:pPr algn="ctr"/>
            <a:endParaRPr lang="en-US" sz="1400" dirty="0">
              <a:solidFill>
                <a:schemeClr val="tx1">
                  <a:lumMod val="95000"/>
                </a:schemeClr>
              </a:solidFill>
            </a:endParaRPr>
          </a:p>
          <a:p>
            <a:pPr algn="ctr"/>
            <a:r>
              <a:rPr lang="en-US" sz="1400" dirty="0">
                <a:solidFill>
                  <a:schemeClr val="tx1">
                    <a:lumMod val="95000"/>
                  </a:schemeClr>
                </a:solidFill>
              </a:rPr>
              <a:t>Martin Schongauer</a:t>
            </a:r>
          </a:p>
          <a:p>
            <a:pPr algn="ctr"/>
            <a:r>
              <a:rPr lang="en-US" sz="1400" dirty="0" err="1">
                <a:solidFill>
                  <a:schemeClr val="tx1">
                    <a:lumMod val="95000"/>
                  </a:schemeClr>
                </a:solidFill>
              </a:rPr>
              <a:t>Gemaldegalerie</a:t>
            </a:r>
            <a:endParaRPr lang="en-US" sz="1400" dirty="0">
              <a:solidFill>
                <a:schemeClr val="tx1">
                  <a:lumMod val="95000"/>
                </a:schemeClr>
              </a:solidFill>
            </a:endParaRPr>
          </a:p>
          <a:p>
            <a:pPr algn="ctr"/>
            <a:r>
              <a:rPr lang="en-US" sz="1400" dirty="0">
                <a:solidFill>
                  <a:schemeClr val="tx1">
                    <a:lumMod val="95000"/>
                  </a:schemeClr>
                </a:solidFill>
              </a:rPr>
              <a:t>Berlin, Germany</a:t>
            </a:r>
          </a:p>
        </p:txBody>
      </p:sp>
      <p:pic>
        <p:nvPicPr>
          <p:cNvPr id="2" name="Picture 1">
            <a:extLst>
              <a:ext uri="{FF2B5EF4-FFF2-40B4-BE49-F238E27FC236}">
                <a16:creationId xmlns:a16="http://schemas.microsoft.com/office/drawing/2014/main" id="{B33943BC-8E0C-4D52-9F19-5E126A60C3C6}"/>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5000"/>
                    </a14:imgEffect>
                    <a14:imgEffect>
                      <a14:brightnessContrast bright="3000"/>
                    </a14:imgEffect>
                  </a14:imgLayer>
                </a14:imgProps>
              </a:ext>
              <a:ext uri="{28A0092B-C50C-407E-A947-70E740481C1C}">
                <a14:useLocalDpi xmlns:a14="http://schemas.microsoft.com/office/drawing/2010/main"/>
              </a:ext>
            </a:extLst>
          </a:blip>
          <a:stretch>
            <a:fillRect/>
          </a:stretch>
        </p:blipFill>
        <p:spPr>
          <a:xfrm>
            <a:off x="4419600" y="0"/>
            <a:ext cx="5173680" cy="6858000"/>
          </a:xfrm>
          <a:prstGeom prst="rect">
            <a:avLst/>
          </a:prstGeom>
        </p:spPr>
      </p:pic>
    </p:spTree>
    <p:extLst>
      <p:ext uri="{BB962C8B-B14F-4D97-AF65-F5344CB8AC3E}">
        <p14:creationId xmlns:p14="http://schemas.microsoft.com/office/powerpoint/2010/main" val="1867788059"/>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133600"/>
            <a:ext cx="6705600" cy="1754326"/>
          </a:xfrm>
          <a:prstGeom prst="rect">
            <a:avLst/>
          </a:prstGeom>
        </p:spPr>
        <p:txBody>
          <a:bodyPr wrap="square">
            <a:spAutoFit/>
          </a:bodyPr>
          <a:lstStyle/>
          <a:p>
            <a:r>
              <a:rPr lang="en-US" sz="3600" dirty="0"/>
              <a:t>And suddenly there was with the angel a multitude of the heavenly host, praising God and saying,</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2:13</a:t>
            </a:r>
          </a:p>
        </p:txBody>
      </p:sp>
    </p:spTree>
    <p:extLst>
      <p:ext uri="{BB962C8B-B14F-4D97-AF65-F5344CB8AC3E}">
        <p14:creationId xmlns:p14="http://schemas.microsoft.com/office/powerpoint/2010/main" val="1975860072"/>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4953000"/>
            <a:ext cx="1676400" cy="1600438"/>
          </a:xfrm>
          <a:prstGeom prst="rect">
            <a:avLst/>
          </a:prstGeom>
          <a:noFill/>
        </p:spPr>
        <p:txBody>
          <a:bodyPr wrap="square" rtlCol="0">
            <a:spAutoFit/>
          </a:bodyPr>
          <a:lstStyle/>
          <a:p>
            <a:pPr algn="ctr"/>
            <a:r>
              <a:rPr lang="en-US" sz="1400" dirty="0">
                <a:solidFill>
                  <a:schemeClr val="tx1">
                    <a:lumMod val="95000"/>
                  </a:schemeClr>
                </a:solidFill>
              </a:rPr>
              <a:t>Filipino painting from display of enculturated sacred art</a:t>
            </a:r>
          </a:p>
          <a:p>
            <a:pPr algn="ctr"/>
            <a:endParaRPr lang="en-US" sz="1400" dirty="0">
              <a:solidFill>
                <a:schemeClr val="tx1">
                  <a:lumMod val="95000"/>
                </a:schemeClr>
              </a:solidFill>
            </a:endParaRPr>
          </a:p>
          <a:p>
            <a:pPr algn="ctr"/>
            <a:r>
              <a:rPr lang="en-US" sz="1400" dirty="0">
                <a:solidFill>
                  <a:schemeClr val="tx1">
                    <a:lumMod val="95000"/>
                  </a:schemeClr>
                </a:solidFill>
              </a:rPr>
              <a:t>Manila Cathedral</a:t>
            </a:r>
          </a:p>
          <a:p>
            <a:pPr algn="ctr"/>
            <a:r>
              <a:rPr lang="en-US" sz="1400" dirty="0">
                <a:solidFill>
                  <a:schemeClr val="tx1">
                    <a:lumMod val="95000"/>
                  </a:schemeClr>
                </a:solidFill>
              </a:rPr>
              <a:t>Manila, Philippines</a:t>
            </a:r>
          </a:p>
        </p:txBody>
      </p:sp>
      <p:pic>
        <p:nvPicPr>
          <p:cNvPr id="3" name="Picture 2">
            <a:extLst>
              <a:ext uri="{FF2B5EF4-FFF2-40B4-BE49-F238E27FC236}">
                <a16:creationId xmlns:a16="http://schemas.microsoft.com/office/drawing/2014/main" id="{037A23CF-1F90-4AE7-AAB5-A9B32DF54D63}"/>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10000"/>
                    </a14:imgEffect>
                  </a14:imgLayer>
                </a14:imgProps>
              </a:ext>
              <a:ext uri="{28A0092B-C50C-407E-A947-70E740481C1C}">
                <a14:useLocalDpi xmlns:a14="http://schemas.microsoft.com/office/drawing/2010/main"/>
              </a:ext>
            </a:extLst>
          </a:blip>
          <a:stretch>
            <a:fillRect/>
          </a:stretch>
        </p:blipFill>
        <p:spPr>
          <a:xfrm>
            <a:off x="4191000" y="0"/>
            <a:ext cx="5585520" cy="6858000"/>
          </a:xfrm>
          <a:prstGeom prst="rect">
            <a:avLst/>
          </a:prstGeom>
        </p:spPr>
      </p:pic>
    </p:spTree>
    <p:extLst>
      <p:ext uri="{BB962C8B-B14F-4D97-AF65-F5344CB8AC3E}">
        <p14:creationId xmlns:p14="http://schemas.microsoft.com/office/powerpoint/2010/main" val="158613225"/>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035076"/>
            <a:ext cx="6705600" cy="2308324"/>
          </a:xfrm>
          <a:prstGeom prst="rect">
            <a:avLst/>
          </a:prstGeom>
        </p:spPr>
        <p:txBody>
          <a:bodyPr wrap="square">
            <a:spAutoFit/>
          </a:bodyPr>
          <a:lstStyle/>
          <a:p>
            <a:r>
              <a:rPr lang="en-US" sz="3600" dirty="0"/>
              <a:t>"Glory to God in the highest heaven, and on earth peace among those whom he favors!"</a:t>
            </a:r>
          </a:p>
          <a:p>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2:14</a:t>
            </a:r>
          </a:p>
        </p:txBody>
      </p:sp>
    </p:spTree>
    <p:extLst>
      <p:ext uri="{BB962C8B-B14F-4D97-AF65-F5344CB8AC3E}">
        <p14:creationId xmlns:p14="http://schemas.microsoft.com/office/powerpoint/2010/main" val="2694228557"/>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029200"/>
            <a:ext cx="1905000" cy="1600438"/>
          </a:xfrm>
          <a:prstGeom prst="rect">
            <a:avLst/>
          </a:prstGeom>
          <a:noFill/>
        </p:spPr>
        <p:txBody>
          <a:bodyPr wrap="square" rtlCol="0">
            <a:spAutoFit/>
          </a:bodyPr>
          <a:lstStyle/>
          <a:p>
            <a:pPr algn="ctr"/>
            <a:r>
              <a:rPr lang="en-US" sz="1400" dirty="0">
                <a:solidFill>
                  <a:schemeClr val="tx1">
                    <a:lumMod val="95000"/>
                  </a:schemeClr>
                </a:solidFill>
              </a:rPr>
              <a:t>Annunciation to the Shepherds</a:t>
            </a:r>
          </a:p>
          <a:p>
            <a:pPr algn="ctr"/>
            <a:endParaRPr lang="en-US" sz="1400" dirty="0">
              <a:solidFill>
                <a:schemeClr val="tx1">
                  <a:lumMod val="95000"/>
                </a:schemeClr>
              </a:solidFill>
            </a:endParaRPr>
          </a:p>
          <a:p>
            <a:pPr algn="ctr"/>
            <a:r>
              <a:rPr lang="fr-FR" sz="1400" dirty="0">
                <a:solidFill>
                  <a:schemeClr val="tx1">
                    <a:lumMod val="95000"/>
                  </a:schemeClr>
                </a:solidFill>
              </a:rPr>
              <a:t>Les </a:t>
            </a:r>
            <a:r>
              <a:rPr lang="fr-FR" sz="1400" dirty="0" err="1">
                <a:solidFill>
                  <a:schemeClr val="tx1">
                    <a:lumMod val="95000"/>
                  </a:schemeClr>
                </a:solidFill>
              </a:rPr>
              <a:t>Tres</a:t>
            </a:r>
            <a:r>
              <a:rPr lang="fr-FR" sz="1400" dirty="0">
                <a:solidFill>
                  <a:schemeClr val="tx1">
                    <a:lumMod val="95000"/>
                  </a:schemeClr>
                </a:solidFill>
              </a:rPr>
              <a:t> Riches Heures du duc de Berry</a:t>
            </a:r>
          </a:p>
          <a:p>
            <a:pPr algn="ctr"/>
            <a:r>
              <a:rPr lang="en-US" sz="1400" dirty="0" err="1">
                <a:solidFill>
                  <a:schemeClr val="tx1">
                    <a:lumMod val="95000"/>
                  </a:schemeClr>
                </a:solidFill>
              </a:rPr>
              <a:t>Musée</a:t>
            </a:r>
            <a:r>
              <a:rPr lang="en-US" sz="1400" dirty="0">
                <a:solidFill>
                  <a:schemeClr val="tx1">
                    <a:lumMod val="95000"/>
                  </a:schemeClr>
                </a:solidFill>
              </a:rPr>
              <a:t> Condé</a:t>
            </a:r>
          </a:p>
          <a:p>
            <a:pPr algn="ctr"/>
            <a:r>
              <a:rPr lang="en-US" sz="1400" dirty="0">
                <a:solidFill>
                  <a:schemeClr val="tx1">
                    <a:lumMod val="95000"/>
                  </a:schemeClr>
                </a:solidFill>
              </a:rPr>
              <a:t>Chantilly, France</a:t>
            </a:r>
          </a:p>
        </p:txBody>
      </p:sp>
      <p:pic>
        <p:nvPicPr>
          <p:cNvPr id="2" name="Picture 1">
            <a:extLst>
              <a:ext uri="{FF2B5EF4-FFF2-40B4-BE49-F238E27FC236}">
                <a16:creationId xmlns:a16="http://schemas.microsoft.com/office/drawing/2014/main" id="{7EA45BC7-C3CE-42F3-BC9D-3F9D5B7A4BE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30000"/>
                    </a14:imgEffect>
                  </a14:imgLayer>
                </a14:imgProps>
              </a:ext>
              <a:ext uri="{28A0092B-C50C-407E-A947-70E740481C1C}">
                <a14:useLocalDpi xmlns:a14="http://schemas.microsoft.com/office/drawing/2010/main"/>
              </a:ext>
            </a:extLst>
          </a:blip>
          <a:srcRect/>
          <a:stretch/>
        </p:blipFill>
        <p:spPr>
          <a:xfrm>
            <a:off x="4085218" y="-26932"/>
            <a:ext cx="6430382" cy="6884932"/>
          </a:xfrm>
          <a:prstGeom prst="rect">
            <a:avLst/>
          </a:prstGeom>
        </p:spPr>
      </p:pic>
    </p:spTree>
    <p:extLst>
      <p:ext uri="{BB962C8B-B14F-4D97-AF65-F5344CB8AC3E}">
        <p14:creationId xmlns:p14="http://schemas.microsoft.com/office/powerpoint/2010/main" val="2056317185"/>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600200"/>
            <a:ext cx="6705600" cy="2862322"/>
          </a:xfrm>
          <a:prstGeom prst="rect">
            <a:avLst/>
          </a:prstGeom>
        </p:spPr>
        <p:txBody>
          <a:bodyPr wrap="square">
            <a:spAutoFit/>
          </a:bodyPr>
          <a:lstStyle/>
          <a:p>
            <a:r>
              <a:rPr lang="en-US" sz="3600" dirty="0"/>
              <a:t>… the shepherds said to one another, "Let us go now to Bethlehem and see this thing that has taken place, which the Lord has made known to us."</a:t>
            </a:r>
            <a:endParaRPr lang="en-US" sz="3600" dirty="0">
              <a:cs typeface="Arial" pitchFamily="34" charset="0"/>
            </a:endParaRPr>
          </a:p>
        </p:txBody>
      </p:sp>
      <p:sp>
        <p:nvSpPr>
          <p:cNvPr id="5" name="TextBox 4"/>
          <p:cNvSpPr txBox="1"/>
          <p:nvPr/>
        </p:nvSpPr>
        <p:spPr>
          <a:xfrm>
            <a:off x="60198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2:15b</a:t>
            </a:r>
          </a:p>
        </p:txBody>
      </p:sp>
    </p:spTree>
    <p:extLst>
      <p:ext uri="{BB962C8B-B14F-4D97-AF65-F5344CB8AC3E}">
        <p14:creationId xmlns:p14="http://schemas.microsoft.com/office/powerpoint/2010/main" val="2940324625"/>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686800" cy="307777"/>
          </a:xfrm>
          <a:prstGeom prst="rect">
            <a:avLst/>
          </a:prstGeom>
          <a:noFill/>
        </p:spPr>
        <p:txBody>
          <a:bodyPr wrap="square" rtlCol="0">
            <a:spAutoFit/>
          </a:bodyPr>
          <a:lstStyle/>
          <a:p>
            <a:pPr algn="ctr"/>
            <a:r>
              <a:rPr lang="en-US" sz="1400" dirty="0">
                <a:solidFill>
                  <a:schemeClr val="tx1">
                    <a:lumMod val="95000"/>
                  </a:schemeClr>
                </a:solidFill>
              </a:rPr>
              <a:t>Birth of Jesus with the Shepherds  --  JESUS </a:t>
            </a:r>
            <a:r>
              <a:rPr lang="en-US" sz="1400" dirty="0" err="1">
                <a:solidFill>
                  <a:schemeClr val="tx1">
                    <a:lumMod val="95000"/>
                  </a:schemeClr>
                </a:solidFill>
              </a:rPr>
              <a:t>MAFA</a:t>
            </a:r>
            <a:r>
              <a:rPr lang="en-US" sz="1400" dirty="0">
                <a:solidFill>
                  <a:schemeClr val="tx1">
                    <a:lumMod val="95000"/>
                  </a:schemeClr>
                </a:solidFill>
              </a:rPr>
              <a:t>, Cameroon</a:t>
            </a:r>
          </a:p>
        </p:txBody>
      </p:sp>
      <p:pic>
        <p:nvPicPr>
          <p:cNvPr id="3074" name="Picture 2" descr="Title: The birth of Jesus with shepherds&#10;[Click for larger image view]"/>
          <p:cNvPicPr>
            <a:picLocks noChangeAspect="1" noChangeArrowheads="1"/>
          </p:cNvPicPr>
          <p:nvPr/>
        </p:nvPicPr>
        <p:blipFill>
          <a:blip r:embed="rId2" cstate="print">
            <a:lum contrast="10000"/>
          </a:blip>
          <a:srcRect/>
          <a:stretch>
            <a:fillRect/>
          </a:stretch>
        </p:blipFill>
        <p:spPr bwMode="auto">
          <a:xfrm>
            <a:off x="1510922" y="0"/>
            <a:ext cx="9157079" cy="6096000"/>
          </a:xfrm>
          <a:prstGeom prst="rect">
            <a:avLst/>
          </a:prstGeom>
          <a:noFill/>
        </p:spPr>
      </p:pic>
    </p:spTree>
    <p:extLst>
      <p:ext uri="{BB962C8B-B14F-4D97-AF65-F5344CB8AC3E}">
        <p14:creationId xmlns:p14="http://schemas.microsoft.com/office/powerpoint/2010/main" val="514902477"/>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057400"/>
            <a:ext cx="6705600" cy="1754326"/>
          </a:xfrm>
          <a:prstGeom prst="rect">
            <a:avLst/>
          </a:prstGeom>
        </p:spPr>
        <p:txBody>
          <a:bodyPr wrap="square">
            <a:spAutoFit/>
          </a:bodyPr>
          <a:lstStyle/>
          <a:p>
            <a:r>
              <a:rPr lang="en-US" sz="3600" dirty="0"/>
              <a:t>So they went with haste and found Mary and Joseph, and the child lying in the manger.</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2:16</a:t>
            </a:r>
          </a:p>
        </p:txBody>
      </p:sp>
    </p:spTree>
    <p:extLst>
      <p:ext uri="{BB962C8B-B14F-4D97-AF65-F5344CB8AC3E}">
        <p14:creationId xmlns:p14="http://schemas.microsoft.com/office/powerpoint/2010/main" val="3366869269"/>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Adoration of the Child  --  Gerard van </a:t>
            </a:r>
            <a:r>
              <a:rPr lang="en-US" sz="1400" dirty="0" err="1">
                <a:solidFill>
                  <a:schemeClr val="tx1">
                    <a:lumMod val="95000"/>
                  </a:schemeClr>
                </a:solidFill>
              </a:rPr>
              <a:t>Honthorst</a:t>
            </a:r>
            <a:r>
              <a:rPr lang="en-US" sz="1400" dirty="0">
                <a:solidFill>
                  <a:schemeClr val="tx1">
                    <a:lumMod val="95000"/>
                  </a:schemeClr>
                </a:solidFill>
              </a:rPr>
              <a:t>, Uffizi Gallery, Florence, Italy</a:t>
            </a:r>
          </a:p>
        </p:txBody>
      </p:sp>
      <p:pic>
        <p:nvPicPr>
          <p:cNvPr id="1026" name="Picture 2" descr="https://upload.wikimedia.org/wikipedia/commons/thumb/8/87/Gherardo_delle_Notti_o_Gheritt_van_Hontorst_-_Adorazione_del_Bambino_-_Google_Art_Project.jpg/1280px-Gherardo_delle_Notti_o_Gheritt_van_Hontorst_-_Adorazione_del_Bambino_-_Google_Art_Project.jpg">
            <a:extLst>
              <a:ext uri="{FF2B5EF4-FFF2-40B4-BE49-F238E27FC236}">
                <a16:creationId xmlns:a16="http://schemas.microsoft.com/office/drawing/2014/main" id="{3394147E-FC1F-472E-8348-8E4B20B0F1A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981200" y="42864"/>
            <a:ext cx="8305800" cy="6320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119855"/>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The Census at Bethlehem  --  Pieter Brueghel the Elder, Brussels Museum of Fine Arts, Brussels, Belgium</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FF1ACB15-5F01-4BB2-B470-FA5A3CF538A6}"/>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a:ext>
            </a:extLst>
          </a:blip>
          <a:stretch>
            <a:fillRect/>
          </a:stretch>
        </p:blipFill>
        <p:spPr>
          <a:xfrm>
            <a:off x="1520757" y="0"/>
            <a:ext cx="9144000" cy="6340078"/>
          </a:xfrm>
          <a:prstGeom prst="rect">
            <a:avLst/>
          </a:prstGeom>
        </p:spPr>
      </p:pic>
    </p:spTree>
    <p:extLst>
      <p:ext uri="{BB962C8B-B14F-4D97-AF65-F5344CB8AC3E}">
        <p14:creationId xmlns:p14="http://schemas.microsoft.com/office/powerpoint/2010/main" val="3182333324"/>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308324"/>
          </a:xfrm>
          <a:prstGeom prst="rect">
            <a:avLst/>
          </a:prstGeom>
        </p:spPr>
        <p:txBody>
          <a:bodyPr wrap="square">
            <a:spAutoFit/>
          </a:bodyPr>
          <a:lstStyle/>
          <a:p>
            <a:r>
              <a:rPr lang="en-US" sz="3600" dirty="0"/>
              <a:t>When they saw this, they made known what had been told them about this child;  and all who heard it were amazed …</a:t>
            </a:r>
            <a:endParaRPr lang="en-US" sz="3600" dirty="0">
              <a:cs typeface="Arial" pitchFamily="34" charset="0"/>
            </a:endParaRPr>
          </a:p>
        </p:txBody>
      </p:sp>
      <p:sp>
        <p:nvSpPr>
          <p:cNvPr id="5" name="TextBox 4"/>
          <p:cNvSpPr txBox="1"/>
          <p:nvPr/>
        </p:nvSpPr>
        <p:spPr>
          <a:xfrm>
            <a:off x="58674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2:17, 18a</a:t>
            </a:r>
          </a:p>
        </p:txBody>
      </p:sp>
    </p:spTree>
    <p:extLst>
      <p:ext uri="{BB962C8B-B14F-4D97-AF65-F5344CB8AC3E}">
        <p14:creationId xmlns:p14="http://schemas.microsoft.com/office/powerpoint/2010/main" val="4230688873"/>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07777"/>
          </a:xfrm>
          <a:prstGeom prst="rect">
            <a:avLst/>
          </a:prstGeom>
          <a:noFill/>
        </p:spPr>
        <p:txBody>
          <a:bodyPr wrap="square" rtlCol="0">
            <a:spAutoFit/>
          </a:bodyPr>
          <a:lstStyle/>
          <a:p>
            <a:pPr algn="ctr"/>
            <a:r>
              <a:rPr lang="en-US" sz="1400" dirty="0">
                <a:solidFill>
                  <a:schemeClr val="tx1">
                    <a:lumMod val="95000"/>
                  </a:schemeClr>
                </a:solidFill>
              </a:rPr>
              <a:t>Nativity from a church in Kenya</a:t>
            </a:r>
          </a:p>
        </p:txBody>
      </p:sp>
      <p:pic>
        <p:nvPicPr>
          <p:cNvPr id="5" name="Picture 4">
            <a:extLst>
              <a:ext uri="{FF2B5EF4-FFF2-40B4-BE49-F238E27FC236}">
                <a16:creationId xmlns:a16="http://schemas.microsoft.com/office/drawing/2014/main" id="{5AB6CE44-E4C9-4A07-BFDC-A841438C903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3000" contrast="3000"/>
                    </a14:imgEffect>
                  </a14:imgLayer>
                </a14:imgProps>
              </a:ext>
              <a:ext uri="{28A0092B-C50C-407E-A947-70E740481C1C}">
                <a14:useLocalDpi xmlns:a14="http://schemas.microsoft.com/office/drawing/2010/main"/>
              </a:ext>
            </a:extLst>
          </a:blip>
          <a:stretch>
            <a:fillRect/>
          </a:stretch>
        </p:blipFill>
        <p:spPr>
          <a:xfrm>
            <a:off x="1544320" y="1082040"/>
            <a:ext cx="9088120" cy="4693920"/>
          </a:xfrm>
          <a:prstGeom prst="rect">
            <a:avLst/>
          </a:prstGeom>
        </p:spPr>
      </p:pic>
    </p:spTree>
    <p:extLst>
      <p:ext uri="{BB962C8B-B14F-4D97-AF65-F5344CB8AC3E}">
        <p14:creationId xmlns:p14="http://schemas.microsoft.com/office/powerpoint/2010/main" val="1490448015"/>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28672"/>
            <a:ext cx="6705600" cy="1200329"/>
          </a:xfrm>
          <a:prstGeom prst="rect">
            <a:avLst/>
          </a:prstGeom>
        </p:spPr>
        <p:txBody>
          <a:bodyPr wrap="square">
            <a:spAutoFit/>
          </a:bodyPr>
          <a:lstStyle/>
          <a:p>
            <a:r>
              <a:rPr lang="en-US" sz="3600" dirty="0"/>
              <a:t>But Mary treasured all these words and pondered them in her heart.</a:t>
            </a:r>
            <a:endParaRPr lang="en-US" sz="3600" dirty="0">
              <a:cs typeface="Arial" pitchFamily="34" charset="0"/>
            </a:endParaRPr>
          </a:p>
        </p:txBody>
      </p:sp>
      <p:sp>
        <p:nvSpPr>
          <p:cNvPr id="5" name="TextBox 4"/>
          <p:cNvSpPr txBox="1"/>
          <p:nvPr/>
        </p:nvSpPr>
        <p:spPr>
          <a:xfrm>
            <a:off x="5791200" y="4038601"/>
            <a:ext cx="3352800" cy="461665"/>
          </a:xfrm>
          <a:prstGeom prst="rect">
            <a:avLst/>
          </a:prstGeom>
          <a:noFill/>
        </p:spPr>
        <p:txBody>
          <a:bodyPr wrap="square" rtlCol="0">
            <a:spAutoFit/>
          </a:bodyPr>
          <a:lstStyle/>
          <a:p>
            <a:pPr algn="ctr"/>
            <a:r>
              <a:rPr lang="en-US" sz="2400" dirty="0">
                <a:solidFill>
                  <a:schemeClr val="tx1">
                    <a:lumMod val="95000"/>
                  </a:schemeClr>
                </a:solidFill>
              </a:rPr>
              <a:t>Luke 2:19</a:t>
            </a:r>
          </a:p>
        </p:txBody>
      </p:sp>
    </p:spTree>
    <p:extLst>
      <p:ext uri="{BB962C8B-B14F-4D97-AF65-F5344CB8AC3E}">
        <p14:creationId xmlns:p14="http://schemas.microsoft.com/office/powerpoint/2010/main" val="3708179088"/>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34200" y="5742682"/>
            <a:ext cx="3505200" cy="738664"/>
          </a:xfrm>
          <a:prstGeom prst="rect">
            <a:avLst/>
          </a:prstGeom>
          <a:noFill/>
        </p:spPr>
        <p:txBody>
          <a:bodyPr wrap="square" rtlCol="0">
            <a:spAutoFit/>
          </a:bodyPr>
          <a:lstStyle/>
          <a:p>
            <a:pPr algn="ctr"/>
            <a:r>
              <a:rPr lang="en-US" sz="1400" dirty="0">
                <a:solidFill>
                  <a:schemeClr val="tx1">
                    <a:lumMod val="95000"/>
                  </a:schemeClr>
                </a:solidFill>
              </a:rPr>
              <a:t>Madonna and Child</a:t>
            </a:r>
          </a:p>
          <a:p>
            <a:pPr algn="ctr"/>
            <a:endParaRPr lang="en-US" sz="1400" dirty="0">
              <a:solidFill>
                <a:schemeClr val="tx1">
                  <a:lumMod val="95000"/>
                </a:schemeClr>
              </a:solidFill>
            </a:endParaRPr>
          </a:p>
          <a:p>
            <a:pPr algn="ctr"/>
            <a:r>
              <a:rPr lang="en-US" sz="1400" dirty="0">
                <a:solidFill>
                  <a:schemeClr val="tx1">
                    <a:lumMod val="95000"/>
                  </a:schemeClr>
                </a:solidFill>
              </a:rPr>
              <a:t>JESUS </a:t>
            </a:r>
            <a:r>
              <a:rPr lang="en-US" sz="1400" dirty="0" err="1">
                <a:solidFill>
                  <a:schemeClr val="tx1">
                    <a:lumMod val="95000"/>
                  </a:schemeClr>
                </a:solidFill>
              </a:rPr>
              <a:t>MAFA</a:t>
            </a:r>
            <a:r>
              <a:rPr lang="en-US" sz="1400" dirty="0">
                <a:solidFill>
                  <a:schemeClr val="tx1">
                    <a:lumMod val="95000"/>
                  </a:schemeClr>
                </a:solidFill>
              </a:rPr>
              <a:t>, Cameroon</a:t>
            </a:r>
          </a:p>
        </p:txBody>
      </p:sp>
      <p:pic>
        <p:nvPicPr>
          <p:cNvPr id="32770" name="Picture 2" descr="Title: Virgin and Child&#10;[Click for larger image view]"/>
          <p:cNvPicPr>
            <a:picLocks noChangeAspect="1" noChangeArrowheads="1"/>
          </p:cNvPicPr>
          <p:nvPr/>
        </p:nvPicPr>
        <p:blipFill>
          <a:blip r:embed="rId2" cstate="print"/>
          <a:srcRect/>
          <a:stretch>
            <a:fillRect/>
          </a:stretch>
        </p:blipFill>
        <p:spPr bwMode="auto">
          <a:xfrm>
            <a:off x="2919494" y="38100"/>
            <a:ext cx="4471906" cy="6819900"/>
          </a:xfrm>
          <a:prstGeom prst="rect">
            <a:avLst/>
          </a:prstGeom>
          <a:noFill/>
        </p:spPr>
      </p:pic>
      <p:sp>
        <p:nvSpPr>
          <p:cNvPr id="2" name="Rectangle 1">
            <a:extLst>
              <a:ext uri="{FF2B5EF4-FFF2-40B4-BE49-F238E27FC236}">
                <a16:creationId xmlns:a16="http://schemas.microsoft.com/office/drawing/2014/main" id="{DEAF78D6-CFDA-49A0-8FE7-660C7ECBDE48}"/>
              </a:ext>
            </a:extLst>
          </p:cNvPr>
          <p:cNvSpPr/>
          <p:nvPr/>
        </p:nvSpPr>
        <p:spPr>
          <a:xfrm>
            <a:off x="6781800" y="2782670"/>
            <a:ext cx="4572000" cy="646331"/>
          </a:xfrm>
          <a:prstGeom prst="rect">
            <a:avLst/>
          </a:prstGeom>
        </p:spPr>
        <p:txBody>
          <a:bodyPr>
            <a:spAutoFit/>
          </a:bodyPr>
          <a:lstStyle/>
          <a:p>
            <a:endParaRPr lang="en-US" dirty="0"/>
          </a:p>
          <a:p>
            <a:endParaRPr lang="en-US" dirty="0"/>
          </a:p>
        </p:txBody>
      </p:sp>
    </p:spTree>
    <p:extLst>
      <p:ext uri="{BB962C8B-B14F-4D97-AF65-F5344CB8AC3E}">
        <p14:creationId xmlns:p14="http://schemas.microsoft.com/office/powerpoint/2010/main" val="1154799874"/>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752600" y="609600"/>
            <a:ext cx="8763000" cy="6248400"/>
          </a:xfrm>
          <a:ln>
            <a:noFill/>
          </a:ln>
        </p:spPr>
        <p:txBody>
          <a:bodyPr>
            <a:noAutofit/>
          </a:bodyPr>
          <a:lstStyle/>
          <a:p>
            <a:pPr marL="0" indent="0">
              <a:buNone/>
            </a:pPr>
            <a:r>
              <a:rPr lang="en-US" sz="1400" dirty="0"/>
              <a:t>New Revised Standard Version Bible, copyright 1989, Division of Christian Education of the National Council of the Churches of Christ in the United States of America. Used by permission. All rights reserved.</a:t>
            </a:r>
          </a:p>
          <a:p>
            <a:pPr marL="0" indent="0">
              <a:buNone/>
            </a:pPr>
            <a:endParaRPr lang="en-US" sz="1400" dirty="0"/>
          </a:p>
          <a:p>
            <a:pPr marL="0" indent="0">
              <a:buNone/>
            </a:pPr>
            <a:r>
              <a:rPr lang="en-US" sz="1400" dirty="0"/>
              <a:t>https://www.flickr.com/photos/snarfel/3713215932 - Frans </a:t>
            </a:r>
            <a:r>
              <a:rPr lang="en-US" sz="1400" dirty="0" err="1"/>
              <a:t>Vandewalle</a:t>
            </a:r>
            <a:endParaRPr lang="en-US" sz="1400" dirty="0"/>
          </a:p>
          <a:p>
            <a:pPr marL="0" indent="0">
              <a:buNone/>
            </a:pPr>
            <a:r>
              <a:rPr lang="en-US" sz="1400" dirty="0"/>
              <a:t>https://commons.wikimedia.org/wiki/File:Fritz_v_Uhde_Schwerer_Gang_(1).jpg</a:t>
            </a:r>
          </a:p>
          <a:p>
            <a:pPr marL="0" indent="0">
              <a:buNone/>
            </a:pPr>
            <a:r>
              <a:rPr lang="en-US" sz="1400" dirty="0"/>
              <a:t>https://commons.wikimedia.org/wiki/File:Michael_Rieser_Am_Abend_vor_Christi_Geburt_1869.jpg – </a:t>
            </a:r>
            <a:r>
              <a:rPr lang="en-US" sz="1400" dirty="0" err="1"/>
              <a:t>Dorotheum</a:t>
            </a:r>
            <a:endParaRPr lang="en-US" sz="1400" dirty="0"/>
          </a:p>
          <a:p>
            <a:pPr marL="0" indent="0">
              <a:buNone/>
            </a:pPr>
            <a:r>
              <a:rPr lang="en-US" sz="1400" dirty="0"/>
              <a:t>http://www.flickr.com/photos/mercywatch/2095491207/</a:t>
            </a:r>
          </a:p>
          <a:p>
            <a:pPr marL="0" indent="0">
              <a:buNone/>
            </a:pPr>
            <a:r>
              <a:rPr lang="en-US" sz="1400" dirty="0"/>
              <a:t>https://www.flickr.com/photos/azuaje/5321600328</a:t>
            </a:r>
          </a:p>
          <a:p>
            <a:pPr marL="0" indent="0">
              <a:buNone/>
            </a:pPr>
            <a:r>
              <a:rPr lang="en-US" sz="1400" dirty="0"/>
              <a:t>https://commons.wikimedia.org/wiki/File:Henry_Ossawa_Tanner_-_The_Good_Shepherd_-_Google_Art_Project.jpg</a:t>
            </a:r>
          </a:p>
          <a:p>
            <a:pPr marL="0" indent="0">
              <a:buNone/>
            </a:pPr>
            <a:r>
              <a:rPr lang="en-US" sz="1400" dirty="0"/>
              <a:t>https://commons.wikimedia.org/wiki/File:Heinrich_Vogeler_Verk%C3%BCndigung_an_die_Hirten_1902.jpg</a:t>
            </a:r>
          </a:p>
          <a:p>
            <a:pPr marL="0" indent="0">
              <a:buNone/>
            </a:pPr>
            <a:r>
              <a:rPr lang="en-US" sz="1400" dirty="0"/>
              <a:t>https://www.flickr.com/photos/babasteve/31844535845 - Steve Evans</a:t>
            </a:r>
          </a:p>
          <a:p>
            <a:pPr marL="0" indent="0">
              <a:buNone/>
            </a:pPr>
            <a:r>
              <a:rPr lang="en-US" sz="1400" dirty="0"/>
              <a:t>https://commons.wikimedia.org/wiki/File:KeurMoussaAutel.jpg</a:t>
            </a:r>
          </a:p>
          <a:p>
            <a:pPr marL="0" indent="0">
              <a:buNone/>
            </a:pPr>
            <a:r>
              <a:rPr lang="en-US" sz="1400" dirty="0"/>
              <a:t>https://commons.wikimedia.org/wiki/File:Martin_Schongauer_-_Nativity_-_WGA21041.jpg</a:t>
            </a:r>
          </a:p>
          <a:p>
            <a:pPr marL="0" indent="0">
              <a:buNone/>
            </a:pPr>
            <a:r>
              <a:rPr lang="en-US" sz="1400" dirty="0"/>
              <a:t>https://www.flickr.com/photos/paullew/31817765076 - Fr Lawrence Lew, O.P.</a:t>
            </a:r>
          </a:p>
          <a:p>
            <a:pPr marL="0" indent="0">
              <a:buNone/>
            </a:pPr>
            <a:r>
              <a:rPr lang="en-US" sz="1400" dirty="0"/>
              <a:t>https://commons.wikimedia.org/wiki/File:Folio_48r_-_The_Annunciation_to_the_Shepherds.jpg</a:t>
            </a:r>
          </a:p>
          <a:p>
            <a:pPr marL="0" indent="0">
              <a:buNone/>
            </a:pPr>
            <a:r>
              <a:rPr lang="en-US" sz="1400" dirty="0"/>
              <a:t>http://www.librairie-emmanuel.fr</a:t>
            </a:r>
          </a:p>
          <a:p>
            <a:pPr marL="0" indent="0">
              <a:buNone/>
            </a:pPr>
            <a:r>
              <a:rPr lang="en-US" sz="1400" dirty="0"/>
              <a:t>https://commons.wikimedia.org/wiki/File:Gerard_van_Honthorst_-_Adoration_of_the_Child_-_WGA11655.jpg</a:t>
            </a:r>
          </a:p>
          <a:p>
            <a:pPr marL="0" indent="0">
              <a:buNone/>
            </a:pPr>
            <a:r>
              <a:rPr lang="en-US" sz="1400" dirty="0"/>
              <a:t>https://www.flickr.com/photos/genvessel/537858093 - </a:t>
            </a:r>
            <a:r>
              <a:rPr lang="en-US" sz="1400" dirty="0" err="1"/>
              <a:t>klndonnelly</a:t>
            </a:r>
            <a:endParaRPr lang="en-US" sz="1400" dirty="0"/>
          </a:p>
          <a:p>
            <a:pPr marL="0" indent="0">
              <a:buNone/>
            </a:pPr>
            <a:r>
              <a:rPr lang="en-US" sz="1400" dirty="0"/>
              <a:t>http://www.librairie-emmanuel.fr </a:t>
            </a:r>
          </a:p>
          <a:p>
            <a:pPr marL="0" indent="0">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057400"/>
            <a:ext cx="6934200" cy="2308324"/>
          </a:xfrm>
          <a:prstGeom prst="rect">
            <a:avLst/>
          </a:prstGeom>
        </p:spPr>
        <p:txBody>
          <a:bodyPr wrap="square">
            <a:spAutoFit/>
          </a:bodyPr>
          <a:lstStyle/>
          <a:p>
            <a:r>
              <a:rPr lang="en-US" sz="3600" dirty="0"/>
              <a:t>Joseph went … to the city of David called Bethlehem, because he was descended from the house and family of David.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2:4ac</a:t>
            </a:r>
          </a:p>
        </p:txBody>
      </p:sp>
    </p:spTree>
    <p:extLst>
      <p:ext uri="{BB962C8B-B14F-4D97-AF65-F5344CB8AC3E}">
        <p14:creationId xmlns:p14="http://schemas.microsoft.com/office/powerpoint/2010/main" val="1850975542"/>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Difficult Journey – Transition to </a:t>
            </a:r>
            <a:r>
              <a:rPr lang="en-US" sz="1400" dirty="0" err="1">
                <a:solidFill>
                  <a:schemeClr val="tx1">
                    <a:lumMod val="95000"/>
                  </a:schemeClr>
                </a:solidFill>
              </a:rPr>
              <a:t>Bethelehem</a:t>
            </a:r>
            <a:r>
              <a:rPr lang="en-US" sz="1400" dirty="0">
                <a:solidFill>
                  <a:schemeClr val="tx1">
                    <a:lumMod val="95000"/>
                  </a:schemeClr>
                </a:solidFill>
              </a:rPr>
              <a:t> – Fritz von </a:t>
            </a:r>
            <a:r>
              <a:rPr lang="en-US" sz="1400" dirty="0" err="1">
                <a:solidFill>
                  <a:schemeClr val="tx1">
                    <a:lumMod val="95000"/>
                  </a:schemeClr>
                </a:solidFill>
              </a:rPr>
              <a:t>Uhde</a:t>
            </a:r>
            <a:r>
              <a:rPr lang="en-US" sz="1400" dirty="0">
                <a:solidFill>
                  <a:schemeClr val="tx1">
                    <a:lumMod val="95000"/>
                  </a:schemeClr>
                </a:solidFill>
              </a:rPr>
              <a:t>,  Neue </a:t>
            </a:r>
            <a:r>
              <a:rPr lang="en-US" sz="1400" dirty="0" err="1">
                <a:solidFill>
                  <a:schemeClr val="tx1">
                    <a:lumMod val="95000"/>
                  </a:schemeClr>
                </a:solidFill>
              </a:rPr>
              <a:t>Pinakothek</a:t>
            </a:r>
            <a:r>
              <a:rPr lang="en-US" sz="1400" dirty="0">
                <a:solidFill>
                  <a:schemeClr val="tx1">
                    <a:lumMod val="95000"/>
                  </a:schemeClr>
                </a:solidFill>
              </a:rPr>
              <a:t>, Munich, Germany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378CE3BE-5A4B-440A-A947-C0BF001E1C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43200" y="1"/>
            <a:ext cx="6884498" cy="6353735"/>
          </a:xfrm>
          <a:prstGeom prst="rect">
            <a:avLst/>
          </a:prstGeom>
        </p:spPr>
      </p:pic>
    </p:spTree>
    <p:extLst>
      <p:ext uri="{BB962C8B-B14F-4D97-AF65-F5344CB8AC3E}">
        <p14:creationId xmlns:p14="http://schemas.microsoft.com/office/powerpoint/2010/main" val="797686774"/>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74838"/>
            <a:ext cx="6781800" cy="2308324"/>
          </a:xfrm>
          <a:prstGeom prst="rect">
            <a:avLst/>
          </a:prstGeom>
        </p:spPr>
        <p:txBody>
          <a:bodyPr wrap="square">
            <a:spAutoFit/>
          </a:bodyPr>
          <a:lstStyle/>
          <a:p>
            <a:r>
              <a:rPr lang="en-US" sz="3600" dirty="0"/>
              <a:t>He went to be registered with Mary, to whom he was engaged and who was expecting a child.</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2:5</a:t>
            </a:r>
          </a:p>
        </p:txBody>
      </p:sp>
    </p:spTree>
    <p:extLst>
      <p:ext uri="{BB962C8B-B14F-4D97-AF65-F5344CB8AC3E}">
        <p14:creationId xmlns:p14="http://schemas.microsoft.com/office/powerpoint/2010/main" val="2470148284"/>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07777"/>
          </a:xfrm>
          <a:prstGeom prst="rect">
            <a:avLst/>
          </a:prstGeom>
          <a:noFill/>
        </p:spPr>
        <p:txBody>
          <a:bodyPr wrap="square" rtlCol="0">
            <a:spAutoFit/>
          </a:bodyPr>
          <a:lstStyle/>
          <a:p>
            <a:pPr algn="ctr"/>
            <a:r>
              <a:rPr lang="en-US" sz="1400" dirty="0">
                <a:solidFill>
                  <a:schemeClr val="tx1">
                    <a:lumMod val="95000"/>
                  </a:schemeClr>
                </a:solidFill>
              </a:rPr>
              <a:t>On the Eve of the Birth of Christ  --  Michael Reiser, Austrian, 1869</a:t>
            </a:r>
          </a:p>
        </p:txBody>
      </p:sp>
      <p:pic>
        <p:nvPicPr>
          <p:cNvPr id="3" name="Picture 2">
            <a:extLst>
              <a:ext uri="{FF2B5EF4-FFF2-40B4-BE49-F238E27FC236}">
                <a16:creationId xmlns:a16="http://schemas.microsoft.com/office/drawing/2014/main" id="{EC9EEDCC-868C-4F06-AD90-7B3C6A40E8B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a:ext>
            </a:extLst>
          </a:blip>
          <a:srcRect/>
          <a:stretch/>
        </p:blipFill>
        <p:spPr>
          <a:xfrm>
            <a:off x="2265800" y="107002"/>
            <a:ext cx="7792601" cy="6217598"/>
          </a:xfrm>
          <a:prstGeom prst="rect">
            <a:avLst/>
          </a:prstGeom>
        </p:spPr>
      </p:pic>
    </p:spTree>
    <p:extLst>
      <p:ext uri="{BB962C8B-B14F-4D97-AF65-F5344CB8AC3E}">
        <p14:creationId xmlns:p14="http://schemas.microsoft.com/office/powerpoint/2010/main" val="3407857200"/>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28672"/>
            <a:ext cx="7086600" cy="1200329"/>
          </a:xfrm>
          <a:prstGeom prst="rect">
            <a:avLst/>
          </a:prstGeom>
        </p:spPr>
        <p:txBody>
          <a:bodyPr wrap="square">
            <a:spAutoFit/>
          </a:bodyPr>
          <a:lstStyle/>
          <a:p>
            <a:r>
              <a:rPr lang="en-US" sz="3600" dirty="0"/>
              <a:t>While they were there, the time came for her to deliver her child.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2:6</a:t>
            </a:r>
          </a:p>
        </p:txBody>
      </p:sp>
    </p:spTree>
    <p:extLst>
      <p:ext uri="{BB962C8B-B14F-4D97-AF65-F5344CB8AC3E}">
        <p14:creationId xmlns:p14="http://schemas.microsoft.com/office/powerpoint/2010/main" val="2190982193"/>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5840" y="6400800"/>
            <a:ext cx="8763000" cy="307777"/>
          </a:xfrm>
          <a:prstGeom prst="rect">
            <a:avLst/>
          </a:prstGeom>
          <a:noFill/>
        </p:spPr>
        <p:txBody>
          <a:bodyPr wrap="square" rtlCol="0">
            <a:spAutoFit/>
          </a:bodyPr>
          <a:lstStyle/>
          <a:p>
            <a:pPr algn="ctr"/>
            <a:r>
              <a:rPr lang="en-US" sz="1400" dirty="0">
                <a:solidFill>
                  <a:schemeClr val="tx1">
                    <a:lumMod val="95000"/>
                  </a:schemeClr>
                </a:solidFill>
              </a:rPr>
              <a:t>No Room in the Inn --  Peter Busch, Sand sculpture, Canary Islands, Spain</a:t>
            </a:r>
          </a:p>
        </p:txBody>
      </p:sp>
      <p:pic>
        <p:nvPicPr>
          <p:cNvPr id="5" name="Picture 4">
            <a:extLst>
              <a:ext uri="{FF2B5EF4-FFF2-40B4-BE49-F238E27FC236}">
                <a16:creationId xmlns:a16="http://schemas.microsoft.com/office/drawing/2014/main" id="{E7BF128B-24FF-412F-B1D6-E10A5273684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951"/>
          <a:stretch/>
        </p:blipFill>
        <p:spPr>
          <a:xfrm>
            <a:off x="1524000" y="0"/>
            <a:ext cx="9144000" cy="6248400"/>
          </a:xfrm>
          <a:prstGeom prst="rect">
            <a:avLst/>
          </a:prstGeom>
        </p:spPr>
      </p:pic>
    </p:spTree>
    <p:extLst>
      <p:ext uri="{BB962C8B-B14F-4D97-AF65-F5344CB8AC3E}">
        <p14:creationId xmlns:p14="http://schemas.microsoft.com/office/powerpoint/2010/main" val="1210388526"/>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theme/theme1.xml><?xml version="1.0" encoding="utf-8"?>
<a:theme xmlns:a="http://schemas.openxmlformats.org/drawingml/2006/main" name="Movie1">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Movie1</Template>
  <TotalTime>3239</TotalTime>
  <Words>1021</Words>
  <Application>Microsoft Office PowerPoint</Application>
  <PresentationFormat>Widescreen</PresentationFormat>
  <Paragraphs>98</Paragraphs>
  <Slides>34</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Movie1</vt:lpstr>
      <vt:lpstr>Nativity of the Lord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Fourth Sunday of Advent</dc:title>
  <dc:creator>Anne</dc:creator>
  <cp:lastModifiedBy>Anne Richardson</cp:lastModifiedBy>
  <cp:revision>113</cp:revision>
  <dcterms:created xsi:type="dcterms:W3CDTF">2016-07-31T22:03:41Z</dcterms:created>
  <dcterms:modified xsi:type="dcterms:W3CDTF">2022-09-15T18:52:01Z</dcterms:modified>
</cp:coreProperties>
</file>