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7"/>
  </p:notesMasterIdLst>
  <p:sldIdLst>
    <p:sldId id="256" r:id="rId2"/>
    <p:sldId id="282" r:id="rId3"/>
    <p:sldId id="452" r:id="rId4"/>
    <p:sldId id="383" r:id="rId5"/>
    <p:sldId id="444" r:id="rId6"/>
    <p:sldId id="385" r:id="rId7"/>
    <p:sldId id="445" r:id="rId8"/>
    <p:sldId id="438" r:id="rId9"/>
    <p:sldId id="439" r:id="rId10"/>
    <p:sldId id="440" r:id="rId11"/>
    <p:sldId id="450" r:id="rId12"/>
    <p:sldId id="442" r:id="rId13"/>
    <p:sldId id="447" r:id="rId14"/>
    <p:sldId id="407" r:id="rId15"/>
    <p:sldId id="449" r:id="rId16"/>
    <p:sldId id="429" r:id="rId17"/>
    <p:sldId id="430" r:id="rId18"/>
    <p:sldId id="433" r:id="rId19"/>
    <p:sldId id="414" r:id="rId20"/>
    <p:sldId id="431" r:id="rId21"/>
    <p:sldId id="432" r:id="rId22"/>
    <p:sldId id="415" r:id="rId23"/>
    <p:sldId id="453" r:id="rId24"/>
    <p:sldId id="417" r:id="rId25"/>
    <p:sldId id="451" r:id="rId26"/>
    <p:sldId id="419" r:id="rId27"/>
    <p:sldId id="420" r:id="rId28"/>
    <p:sldId id="421" r:id="rId29"/>
    <p:sldId id="422" r:id="rId30"/>
    <p:sldId id="423" r:id="rId31"/>
    <p:sldId id="424" r:id="rId32"/>
    <p:sldId id="389" r:id="rId33"/>
    <p:sldId id="454" r:id="rId34"/>
    <p:sldId id="391" r:id="rId35"/>
    <p:sldId id="392" r:id="rId36"/>
    <p:sldId id="393" r:id="rId37"/>
    <p:sldId id="394" r:id="rId38"/>
    <p:sldId id="395" r:id="rId39"/>
    <p:sldId id="398" r:id="rId40"/>
    <p:sldId id="399" r:id="rId41"/>
    <p:sldId id="400" r:id="rId42"/>
    <p:sldId id="403" r:id="rId43"/>
    <p:sldId id="404" r:id="rId44"/>
    <p:sldId id="455" r:id="rId45"/>
    <p:sldId id="29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4B4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49" autoAdjust="0"/>
    <p:restoredTop sz="94694"/>
  </p:normalViewPr>
  <p:slideViewPr>
    <p:cSldViewPr>
      <p:cViewPr varScale="1">
        <p:scale>
          <a:sx n="75" d="100"/>
          <a:sy n="75" d="100"/>
        </p:scale>
        <p:origin x="629" y="72"/>
      </p:cViewPr>
      <p:guideLst>
        <p:guide orient="horz" pos="2160"/>
        <p:guide pos="3840"/>
      </p:guideLst>
    </p:cSldViewPr>
  </p:slideViewPr>
  <p:notesTextViewPr>
    <p:cViewPr>
      <p:scale>
        <a:sx n="100" d="100"/>
        <a:sy n="100" d="100"/>
      </p:scale>
      <p:origin x="0" y="0"/>
    </p:cViewPr>
  </p:notesTextViewPr>
  <p:sorterViewPr>
    <p:cViewPr>
      <p:scale>
        <a:sx n="80" d="100"/>
        <a:sy n="80" d="100"/>
      </p:scale>
      <p:origin x="0" y="-51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447801"/>
            <a:ext cx="8458200" cy="1470025"/>
          </a:xfrm>
        </p:spPr>
        <p:txBody>
          <a:bodyPr>
            <a:noAutofit/>
          </a:bodyPr>
          <a:lstStyle/>
          <a:p>
            <a:r>
              <a:rPr lang="en-US" sz="9600" dirty="0"/>
              <a:t>Good Friday</a:t>
            </a:r>
          </a:p>
        </p:txBody>
      </p:sp>
      <p:sp>
        <p:nvSpPr>
          <p:cNvPr id="3" name="Subtitle 2"/>
          <p:cNvSpPr>
            <a:spLocks noGrp="1"/>
          </p:cNvSpPr>
          <p:nvPr>
            <p:ph type="subTitle" idx="1"/>
          </p:nvPr>
        </p:nvSpPr>
        <p:spPr>
          <a:xfrm>
            <a:off x="2895600" y="34290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616597" y="5903894"/>
            <a:ext cx="8899003" cy="954107"/>
          </a:xfrm>
          <a:prstGeom prst="rect">
            <a:avLst/>
          </a:prstGeom>
          <a:solidFill>
            <a:srgbClr val="4B4B4B">
              <a:alpha val="70000"/>
            </a:srgbClr>
          </a:solidFill>
        </p:spPr>
        <p:txBody>
          <a:bodyPr wrap="square">
            <a:spAutoFit/>
          </a:bodyPr>
          <a:lstStyle/>
          <a:p>
            <a:pPr algn="ctr"/>
            <a:r>
              <a:rPr lang="en-US" sz="2800" dirty="0"/>
              <a:t>Isaiah 52:13-53:12 </a:t>
            </a:r>
            <a:r>
              <a:rPr lang="en-US" dirty="0"/>
              <a:t>•  </a:t>
            </a:r>
            <a:r>
              <a:rPr lang="en-US" sz="2800" dirty="0"/>
              <a:t>Psalm 22 </a:t>
            </a:r>
            <a:r>
              <a:rPr lang="en-US" dirty="0"/>
              <a:t>•  </a:t>
            </a:r>
            <a:r>
              <a:rPr lang="en-US" sz="2800" dirty="0"/>
              <a:t>Hebrews 10:16-25 </a:t>
            </a:r>
          </a:p>
          <a:p>
            <a:pPr algn="ctr"/>
            <a:r>
              <a:rPr lang="en-US" sz="2800" dirty="0"/>
              <a:t>     or Hebrews 4:14-16; 5:7-9 </a:t>
            </a:r>
            <a:r>
              <a:rPr lang="en-US" dirty="0"/>
              <a:t>•</a:t>
            </a:r>
            <a:r>
              <a:rPr lang="en-US" sz="2800" dirty="0"/>
              <a:t> John 18:1-19:42</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752600"/>
            <a:ext cx="7467600" cy="2862322"/>
          </a:xfrm>
          <a:prstGeom prst="rect">
            <a:avLst/>
          </a:prstGeom>
        </p:spPr>
        <p:txBody>
          <a:bodyPr wrap="square">
            <a:spAutoFit/>
          </a:bodyPr>
          <a:lstStyle/>
          <a:p>
            <a:r>
              <a:rPr lang="en-US" sz="3600" dirty="0"/>
              <a:t>… Judas brought a detachment of soldiers together with police from the chief priests and the Pharisees, and they came there with lanterns and torches and weapons.</a:t>
            </a:r>
            <a:endParaRPr lang="en-US" sz="3600" dirty="0">
              <a:cs typeface="Arial" pitchFamily="34" charset="0"/>
            </a:endParaRPr>
          </a:p>
        </p:txBody>
      </p:sp>
      <p:sp>
        <p:nvSpPr>
          <p:cNvPr id="4" name="TextBox 3"/>
          <p:cNvSpPr txBox="1"/>
          <p:nvPr/>
        </p:nvSpPr>
        <p:spPr>
          <a:xfrm>
            <a:off x="6096000" y="4948536"/>
            <a:ext cx="3352800" cy="461665"/>
          </a:xfrm>
          <a:prstGeom prst="rect">
            <a:avLst/>
          </a:prstGeom>
          <a:noFill/>
        </p:spPr>
        <p:txBody>
          <a:bodyPr wrap="square" rtlCol="0">
            <a:spAutoFit/>
          </a:bodyPr>
          <a:lstStyle/>
          <a:p>
            <a:pPr algn="ctr"/>
            <a:r>
              <a:rPr lang="en-US" sz="2400" dirty="0">
                <a:solidFill>
                  <a:schemeClr val="tx1">
                    <a:lumMod val="95000"/>
                  </a:schemeClr>
                </a:solidFill>
              </a:rPr>
              <a:t>John 18:3</a:t>
            </a:r>
          </a:p>
        </p:txBody>
      </p:sp>
    </p:spTree>
    <p:extLst>
      <p:ext uri="{BB962C8B-B14F-4D97-AF65-F5344CB8AC3E}">
        <p14:creationId xmlns:p14="http://schemas.microsoft.com/office/powerpoint/2010/main" val="2328490122"/>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e/ef/Giotto_-_Scrovegni_-_-31-_-_Kiss_of_Judas.jpg/788px-Giotto_-_Scrovegni_-_-31-_-_Kiss_of_Juda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52801" y="0"/>
            <a:ext cx="70373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76400" y="5135940"/>
            <a:ext cx="1524000" cy="1569660"/>
          </a:xfrm>
          <a:prstGeom prst="rect">
            <a:avLst/>
          </a:prstGeom>
          <a:noFill/>
        </p:spPr>
        <p:txBody>
          <a:bodyPr wrap="square" rtlCol="0">
            <a:spAutoFit/>
          </a:bodyPr>
          <a:lstStyle/>
          <a:p>
            <a:pPr algn="ctr"/>
            <a:r>
              <a:rPr lang="en-US" sz="1600" dirty="0">
                <a:solidFill>
                  <a:schemeClr val="tx1">
                    <a:lumMod val="95000"/>
                  </a:schemeClr>
                </a:solidFill>
              </a:rPr>
              <a:t>Arrest of Christ</a:t>
            </a:r>
          </a:p>
          <a:p>
            <a:pPr algn="ctr"/>
            <a:endParaRPr lang="en-US" sz="1600" dirty="0">
              <a:solidFill>
                <a:schemeClr val="tx1">
                  <a:lumMod val="95000"/>
                </a:schemeClr>
              </a:solidFill>
            </a:endParaRPr>
          </a:p>
          <a:p>
            <a:pPr algn="ctr"/>
            <a:r>
              <a:rPr lang="en-US" sz="1600" dirty="0">
                <a:solidFill>
                  <a:schemeClr val="tx1">
                    <a:lumMod val="95000"/>
                  </a:schemeClr>
                </a:solidFill>
              </a:rPr>
              <a:t>Giotto</a:t>
            </a:r>
          </a:p>
          <a:p>
            <a:pPr algn="ctr"/>
            <a:r>
              <a:rPr lang="en-US" sz="1600" dirty="0">
                <a:solidFill>
                  <a:schemeClr val="tx1">
                    <a:lumMod val="95000"/>
                  </a:schemeClr>
                </a:solidFill>
              </a:rPr>
              <a:t>Scrovegni Chapel</a:t>
            </a:r>
          </a:p>
          <a:p>
            <a:pPr algn="ctr"/>
            <a:r>
              <a:rPr lang="en-US" sz="1600" dirty="0">
                <a:solidFill>
                  <a:schemeClr val="tx1">
                    <a:lumMod val="95000"/>
                  </a:schemeClr>
                </a:solidFill>
              </a:rPr>
              <a:t>Padua, Italy</a:t>
            </a:r>
          </a:p>
        </p:txBody>
      </p:sp>
    </p:spTree>
    <p:extLst>
      <p:ext uri="{BB962C8B-B14F-4D97-AF65-F5344CB8AC3E}">
        <p14:creationId xmlns:p14="http://schemas.microsoft.com/office/powerpoint/2010/main" val="436271463"/>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752600"/>
            <a:ext cx="7467600" cy="2862322"/>
          </a:xfrm>
          <a:prstGeom prst="rect">
            <a:avLst/>
          </a:prstGeom>
        </p:spPr>
        <p:txBody>
          <a:bodyPr wrap="square">
            <a:spAutoFit/>
          </a:bodyPr>
          <a:lstStyle/>
          <a:p>
            <a:r>
              <a:rPr lang="en-US" sz="3600" dirty="0"/>
              <a:t>Then Jesus, knowing all that was to happen to him, came forward and asked them, "Whom are you looking for?" They answered, "Jesus of Nazareth."</a:t>
            </a:r>
            <a:endParaRPr lang="en-US" sz="3600" dirty="0">
              <a:cs typeface="Arial" pitchFamily="34" charset="0"/>
            </a:endParaRPr>
          </a:p>
        </p:txBody>
      </p:sp>
      <p:sp>
        <p:nvSpPr>
          <p:cNvPr id="4" name="TextBox 3"/>
          <p:cNvSpPr txBox="1"/>
          <p:nvPr/>
        </p:nvSpPr>
        <p:spPr>
          <a:xfrm>
            <a:off x="5867400" y="5024736"/>
            <a:ext cx="3352800" cy="461665"/>
          </a:xfrm>
          <a:prstGeom prst="rect">
            <a:avLst/>
          </a:prstGeom>
          <a:noFill/>
        </p:spPr>
        <p:txBody>
          <a:bodyPr wrap="square" rtlCol="0">
            <a:spAutoFit/>
          </a:bodyPr>
          <a:lstStyle/>
          <a:p>
            <a:pPr algn="ctr"/>
            <a:r>
              <a:rPr lang="en-US" sz="2400" dirty="0">
                <a:solidFill>
                  <a:schemeClr val="tx1">
                    <a:lumMod val="95000"/>
                  </a:schemeClr>
                </a:solidFill>
              </a:rPr>
              <a:t>John 18:4, </a:t>
            </a:r>
            <a:r>
              <a:rPr lang="en-US" sz="2400" dirty="0" err="1">
                <a:solidFill>
                  <a:schemeClr val="tx1">
                    <a:lumMod val="95000"/>
                  </a:schemeClr>
                </a:solidFill>
              </a:rPr>
              <a:t>5a</a:t>
            </a:r>
            <a:endParaRPr lang="en-US" sz="2400" dirty="0">
              <a:solidFill>
                <a:schemeClr val="tx1">
                  <a:lumMod val="95000"/>
                </a:schemeClr>
              </a:solidFill>
            </a:endParaRPr>
          </a:p>
        </p:txBody>
      </p:sp>
    </p:spTree>
    <p:extLst>
      <p:ext uri="{BB962C8B-B14F-4D97-AF65-F5344CB8AC3E}">
        <p14:creationId xmlns:p14="http://schemas.microsoft.com/office/powerpoint/2010/main" val="864872811"/>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14800" y="33338"/>
            <a:ext cx="5943600" cy="6764626"/>
          </a:xfrm>
          <a:prstGeom prst="rect">
            <a:avLst/>
          </a:prstGeom>
        </p:spPr>
      </p:pic>
      <p:sp>
        <p:nvSpPr>
          <p:cNvPr id="3" name="TextBox 2"/>
          <p:cNvSpPr txBox="1"/>
          <p:nvPr/>
        </p:nvSpPr>
        <p:spPr>
          <a:xfrm>
            <a:off x="1828800" y="4876800"/>
            <a:ext cx="1981200" cy="1569660"/>
          </a:xfrm>
          <a:prstGeom prst="rect">
            <a:avLst/>
          </a:prstGeom>
          <a:noFill/>
        </p:spPr>
        <p:txBody>
          <a:bodyPr wrap="square" rtlCol="0">
            <a:spAutoFit/>
          </a:bodyPr>
          <a:lstStyle/>
          <a:p>
            <a:pPr algn="ctr"/>
            <a:r>
              <a:rPr lang="en-US" sz="1600" dirty="0">
                <a:solidFill>
                  <a:schemeClr val="tx1">
                    <a:lumMod val="95000"/>
                  </a:schemeClr>
                </a:solidFill>
              </a:rPr>
              <a:t>Arrest of Christ</a:t>
            </a:r>
          </a:p>
          <a:p>
            <a:pPr algn="ctr"/>
            <a:endParaRPr lang="en-US" sz="1600" dirty="0">
              <a:solidFill>
                <a:schemeClr val="tx1">
                  <a:lumMod val="95000"/>
                </a:schemeClr>
              </a:solidFill>
            </a:endParaRPr>
          </a:p>
          <a:p>
            <a:pPr algn="ctr"/>
            <a:r>
              <a:rPr lang="en-US" sz="1600" dirty="0">
                <a:solidFill>
                  <a:schemeClr val="tx1">
                    <a:lumMod val="95000"/>
                  </a:schemeClr>
                </a:solidFill>
              </a:rPr>
              <a:t>Albrecht </a:t>
            </a:r>
            <a:r>
              <a:rPr lang="en-US" sz="1600" dirty="0" err="1">
                <a:solidFill>
                  <a:schemeClr val="tx1">
                    <a:lumMod val="95000"/>
                  </a:schemeClr>
                </a:solidFill>
              </a:rPr>
              <a:t>Altdorfer</a:t>
            </a:r>
            <a:endParaRPr lang="en-US" sz="1600" dirty="0">
              <a:solidFill>
                <a:schemeClr val="tx1">
                  <a:lumMod val="95000"/>
                </a:schemeClr>
              </a:solidFill>
            </a:endParaRPr>
          </a:p>
          <a:p>
            <a:pPr algn="ctr"/>
            <a:r>
              <a:rPr lang="en-US" sz="1600" dirty="0">
                <a:solidFill>
                  <a:schemeClr val="tx1">
                    <a:lumMod val="95000"/>
                  </a:schemeClr>
                </a:solidFill>
              </a:rPr>
              <a:t>St. Florian Monastery, </a:t>
            </a:r>
          </a:p>
          <a:p>
            <a:pPr algn="ctr"/>
            <a:r>
              <a:rPr lang="en-US" sz="1600" dirty="0">
                <a:solidFill>
                  <a:schemeClr val="tx1">
                    <a:lumMod val="95000"/>
                  </a:schemeClr>
                </a:solidFill>
              </a:rPr>
              <a:t>Austria</a:t>
            </a:r>
          </a:p>
        </p:txBody>
      </p:sp>
    </p:spTree>
    <p:extLst>
      <p:ext uri="{BB962C8B-B14F-4D97-AF65-F5344CB8AC3E}">
        <p14:creationId xmlns:p14="http://schemas.microsoft.com/office/powerpoint/2010/main" val="2497774073"/>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52470"/>
            <a:ext cx="7010400" cy="2862322"/>
          </a:xfrm>
          <a:prstGeom prst="rect">
            <a:avLst/>
          </a:prstGeom>
        </p:spPr>
        <p:txBody>
          <a:bodyPr wrap="square">
            <a:spAutoFit/>
          </a:bodyPr>
          <a:lstStyle/>
          <a:p>
            <a:r>
              <a:rPr lang="en-US" sz="3600" dirty="0"/>
              <a:t>Jesus replied, "I am he. … So if you are looking for me, let these men go.” …the soldiers … arrested Jesus and bound him. </a:t>
            </a:r>
            <a:endParaRPr lang="en-US" sz="3600" dirty="0">
              <a:cs typeface="Arial" pitchFamily="34" charset="0"/>
            </a:endParaRPr>
          </a:p>
          <a:p>
            <a:endParaRPr lang="en-US" sz="3600" dirty="0">
              <a:cs typeface="Arial" pitchFamily="34" charset="0"/>
            </a:endParaRPr>
          </a:p>
        </p:txBody>
      </p:sp>
      <p:sp>
        <p:nvSpPr>
          <p:cNvPr id="5" name="TextBox 4"/>
          <p:cNvSpPr txBox="1"/>
          <p:nvPr/>
        </p:nvSpPr>
        <p:spPr>
          <a:xfrm>
            <a:off x="5486400" y="4796136"/>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18:5b</a:t>
            </a:r>
            <a:r>
              <a:rPr lang="en-US" sz="2400" dirty="0">
                <a:solidFill>
                  <a:schemeClr val="tx1">
                    <a:lumMod val="95000"/>
                  </a:schemeClr>
                </a:solidFill>
              </a:rPr>
              <a:t>, </a:t>
            </a:r>
            <a:r>
              <a:rPr lang="en-US" sz="2400" dirty="0" err="1">
                <a:solidFill>
                  <a:schemeClr val="tx1">
                    <a:lumMod val="95000"/>
                  </a:schemeClr>
                </a:solidFill>
              </a:rPr>
              <a:t>8b</a:t>
            </a:r>
            <a:r>
              <a:rPr lang="en-US" sz="2400" dirty="0">
                <a:solidFill>
                  <a:schemeClr val="tx1">
                    <a:lumMod val="95000"/>
                  </a:schemeClr>
                </a:solidFill>
              </a:rPr>
              <a:t>, </a:t>
            </a:r>
            <a:r>
              <a:rPr lang="en-US" sz="2400" dirty="0" err="1">
                <a:solidFill>
                  <a:schemeClr val="tx1">
                    <a:lumMod val="95000"/>
                  </a:schemeClr>
                </a:solidFill>
              </a:rPr>
              <a:t>12a</a:t>
            </a:r>
            <a:r>
              <a:rPr lang="en-US" sz="2400" dirty="0">
                <a:solidFill>
                  <a:schemeClr val="tx1">
                    <a:lumMod val="95000"/>
                  </a:schemeClr>
                </a:solidFill>
              </a:rPr>
              <a:t>, c</a:t>
            </a:r>
          </a:p>
        </p:txBody>
      </p:sp>
    </p:spTree>
    <p:extLst>
      <p:ext uri="{BB962C8B-B14F-4D97-AF65-F5344CB8AC3E}">
        <p14:creationId xmlns:p14="http://schemas.microsoft.com/office/powerpoint/2010/main" val="4009568088"/>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7946" y="5027474"/>
            <a:ext cx="2609255" cy="1569660"/>
          </a:xfrm>
          <a:prstGeom prst="rect">
            <a:avLst/>
          </a:prstGeom>
          <a:noFill/>
        </p:spPr>
        <p:txBody>
          <a:bodyPr wrap="square" rtlCol="0">
            <a:spAutoFit/>
          </a:bodyPr>
          <a:lstStyle/>
          <a:p>
            <a:pPr algn="ctr"/>
            <a:r>
              <a:rPr lang="en-US" sz="1600" dirty="0">
                <a:solidFill>
                  <a:schemeClr val="tx1">
                    <a:lumMod val="95000"/>
                  </a:schemeClr>
                </a:solidFill>
              </a:rPr>
              <a:t>Capture of Christ</a:t>
            </a:r>
          </a:p>
          <a:p>
            <a:pPr algn="ctr"/>
            <a:endParaRPr lang="en-US" sz="1600" dirty="0">
              <a:solidFill>
                <a:schemeClr val="tx1">
                  <a:lumMod val="95000"/>
                </a:schemeClr>
              </a:solidFill>
            </a:endParaRPr>
          </a:p>
          <a:p>
            <a:pPr algn="ctr"/>
            <a:r>
              <a:rPr lang="en-US" sz="1600" dirty="0">
                <a:solidFill>
                  <a:schemeClr val="tx1">
                    <a:lumMod val="95000"/>
                  </a:schemeClr>
                </a:solidFill>
              </a:rPr>
              <a:t>Master of the Karlsruhe Passion</a:t>
            </a:r>
          </a:p>
          <a:p>
            <a:pPr algn="ctr"/>
            <a:r>
              <a:rPr lang="en-US" sz="1600" dirty="0" err="1">
                <a:solidFill>
                  <a:schemeClr val="tx1">
                    <a:lumMod val="95000"/>
                  </a:schemeClr>
                </a:solidFill>
              </a:rPr>
              <a:t>Wallraf</a:t>
            </a:r>
            <a:r>
              <a:rPr lang="en-US" sz="1600" dirty="0">
                <a:solidFill>
                  <a:schemeClr val="tx1">
                    <a:lumMod val="95000"/>
                  </a:schemeClr>
                </a:solidFill>
              </a:rPr>
              <a:t>-</a:t>
            </a:r>
            <a:r>
              <a:rPr lang="en-US" sz="1600" dirty="0" err="1">
                <a:solidFill>
                  <a:schemeClr val="tx1">
                    <a:lumMod val="95000"/>
                  </a:schemeClr>
                </a:solidFill>
              </a:rPr>
              <a:t>Richartz</a:t>
            </a:r>
            <a:r>
              <a:rPr lang="en-US" sz="1600" dirty="0">
                <a:solidFill>
                  <a:schemeClr val="tx1">
                    <a:lumMod val="95000"/>
                  </a:schemeClr>
                </a:solidFill>
              </a:rPr>
              <a:t>-Museum Cologne, Germany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14256" y="0"/>
            <a:ext cx="4705945" cy="6858000"/>
          </a:xfrm>
          <a:prstGeom prst="rect">
            <a:avLst/>
          </a:prstGeom>
        </p:spPr>
      </p:pic>
    </p:spTree>
    <p:extLst>
      <p:ext uri="{BB962C8B-B14F-4D97-AF65-F5344CB8AC3E}">
        <p14:creationId xmlns:p14="http://schemas.microsoft.com/office/powerpoint/2010/main" val="3465999322"/>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086600" cy="2862322"/>
          </a:xfrm>
          <a:prstGeom prst="rect">
            <a:avLst/>
          </a:prstGeom>
        </p:spPr>
        <p:txBody>
          <a:bodyPr wrap="square">
            <a:spAutoFit/>
          </a:bodyPr>
          <a:lstStyle/>
          <a:p>
            <a:r>
              <a:rPr lang="en-US" sz="3600" dirty="0"/>
              <a:t>Simon Peter and another disciple followed Jesus … The woman said to Peter, "You are not also one of this man's disciples, are you?" He said, "I am not."</a:t>
            </a:r>
            <a:endParaRPr lang="en-US" sz="3600" dirty="0">
              <a:cs typeface="Arial" pitchFamily="34" charset="0"/>
            </a:endParaRPr>
          </a:p>
        </p:txBody>
      </p:sp>
      <p:sp>
        <p:nvSpPr>
          <p:cNvPr id="5" name="TextBox 4"/>
          <p:cNvSpPr txBox="1"/>
          <p:nvPr/>
        </p:nvSpPr>
        <p:spPr>
          <a:xfrm>
            <a:off x="5791200" y="51816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18:15a</a:t>
            </a:r>
            <a:r>
              <a:rPr lang="en-US" sz="2400" dirty="0">
                <a:solidFill>
                  <a:schemeClr val="tx1">
                    <a:lumMod val="95000"/>
                  </a:schemeClr>
                </a:solidFill>
              </a:rPr>
              <a:t>, 17</a:t>
            </a:r>
          </a:p>
        </p:txBody>
      </p:sp>
    </p:spTree>
    <p:extLst>
      <p:ext uri="{BB962C8B-B14F-4D97-AF65-F5344CB8AC3E}">
        <p14:creationId xmlns:p14="http://schemas.microsoft.com/office/powerpoint/2010/main" val="1745657540"/>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Denial of Peter  --  Adam de </a:t>
            </a:r>
            <a:r>
              <a:rPr lang="en-US" sz="1600" dirty="0" err="1">
                <a:solidFill>
                  <a:schemeClr val="tx1">
                    <a:lumMod val="95000"/>
                  </a:schemeClr>
                </a:solidFill>
              </a:rPr>
              <a:t>Coster</a:t>
            </a:r>
            <a:r>
              <a:rPr lang="en-US" sz="1600" dirty="0">
                <a:solidFill>
                  <a:schemeClr val="tx1">
                    <a:lumMod val="95000"/>
                  </a:schemeClr>
                </a:solidFill>
              </a:rPr>
              <a:t>, early 17</a:t>
            </a:r>
            <a:r>
              <a:rPr lang="en-US" sz="1600" baseline="30000" dirty="0">
                <a:solidFill>
                  <a:schemeClr val="tx1">
                    <a:lumMod val="95000"/>
                  </a:schemeClr>
                </a:solidFill>
              </a:rPr>
              <a:t>th</a:t>
            </a:r>
            <a:r>
              <a:rPr lang="en-US" sz="1600" dirty="0">
                <a:solidFill>
                  <a:schemeClr val="tx1">
                    <a:lumMod val="95000"/>
                  </a:schemeClr>
                </a:solidFill>
              </a:rPr>
              <a:t> century</a:t>
            </a:r>
          </a:p>
        </p:txBody>
      </p:sp>
      <p:pic>
        <p:nvPicPr>
          <p:cNvPr id="2" name="Picture 1"/>
          <p:cNvPicPr>
            <a:picLocks noChangeAspect="1"/>
          </p:cNvPicPr>
          <p:nvPr/>
        </p:nvPicPr>
        <p:blipFill>
          <a:blip r:embed="rId2"/>
          <a:stretch>
            <a:fillRect/>
          </a:stretch>
        </p:blipFill>
        <p:spPr>
          <a:xfrm>
            <a:off x="1809346" y="152401"/>
            <a:ext cx="8630055" cy="6084189"/>
          </a:xfrm>
          <a:prstGeom prst="rect">
            <a:avLst/>
          </a:prstGeom>
        </p:spPr>
      </p:pic>
    </p:spTree>
    <p:extLst>
      <p:ext uri="{BB962C8B-B14F-4D97-AF65-F5344CB8AC3E}">
        <p14:creationId xmlns:p14="http://schemas.microsoft.com/office/powerpoint/2010/main" val="2872980236"/>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Now Simon Peter was standing and warming himself. They asked him, "You are not also one of his disciples, are you?" He denied it and said, "I am not."</a:t>
            </a:r>
            <a:endParaRPr lang="en-US" sz="3600" dirty="0">
              <a:cs typeface="Arial" pitchFamily="34" charset="0"/>
            </a:endParaRPr>
          </a:p>
        </p:txBody>
      </p:sp>
      <p:sp>
        <p:nvSpPr>
          <p:cNvPr id="5" name="TextBox 4"/>
          <p:cNvSpPr txBox="1"/>
          <p:nvPr/>
        </p:nvSpPr>
        <p:spPr>
          <a:xfrm>
            <a:off x="5943600" y="4872336"/>
            <a:ext cx="3352800" cy="461665"/>
          </a:xfrm>
          <a:prstGeom prst="rect">
            <a:avLst/>
          </a:prstGeom>
          <a:noFill/>
        </p:spPr>
        <p:txBody>
          <a:bodyPr wrap="square" rtlCol="0">
            <a:spAutoFit/>
          </a:bodyPr>
          <a:lstStyle/>
          <a:p>
            <a:pPr algn="ctr"/>
            <a:r>
              <a:rPr lang="en-US" sz="2400" dirty="0">
                <a:solidFill>
                  <a:schemeClr val="tx1">
                    <a:lumMod val="95000"/>
                  </a:schemeClr>
                </a:solidFill>
              </a:rPr>
              <a:t>John 18:25</a:t>
            </a:r>
          </a:p>
        </p:txBody>
      </p:sp>
    </p:spTree>
    <p:extLst>
      <p:ext uri="{BB962C8B-B14F-4D97-AF65-F5344CB8AC3E}">
        <p14:creationId xmlns:p14="http://schemas.microsoft.com/office/powerpoint/2010/main" val="224853314"/>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382162"/>
            <a:ext cx="1600200" cy="1323439"/>
          </a:xfrm>
          <a:prstGeom prst="rect">
            <a:avLst/>
          </a:prstGeom>
          <a:noFill/>
        </p:spPr>
        <p:txBody>
          <a:bodyPr wrap="square" rtlCol="0">
            <a:spAutoFit/>
          </a:bodyPr>
          <a:lstStyle/>
          <a:p>
            <a:pPr algn="ctr"/>
            <a:r>
              <a:rPr lang="en-US" sz="1600" dirty="0">
                <a:solidFill>
                  <a:schemeClr val="tx1">
                    <a:lumMod val="95000"/>
                  </a:schemeClr>
                </a:solidFill>
              </a:rPr>
              <a:t>Peter’s Denial</a:t>
            </a:r>
          </a:p>
          <a:p>
            <a:pPr algn="ctr"/>
            <a:endParaRPr lang="en-US" sz="1600" dirty="0">
              <a:solidFill>
                <a:schemeClr val="tx1">
                  <a:lumMod val="95000"/>
                </a:schemeClr>
              </a:solidFill>
            </a:endParaRPr>
          </a:p>
          <a:p>
            <a:pPr algn="ctr"/>
            <a:r>
              <a:rPr lang="en-US" sz="1600" dirty="0">
                <a:solidFill>
                  <a:schemeClr val="tx1">
                    <a:lumMod val="95000"/>
                  </a:schemeClr>
                </a:solidFill>
              </a:rPr>
              <a:t>Rembrandt</a:t>
            </a:r>
          </a:p>
          <a:p>
            <a:pPr algn="ctr"/>
            <a:r>
              <a:rPr lang="en-US" sz="1600" dirty="0">
                <a:solidFill>
                  <a:schemeClr val="tx1">
                    <a:lumMod val="95000"/>
                  </a:schemeClr>
                </a:solidFill>
              </a:rPr>
              <a:t>Rijksmuseum Amsterdam</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2800" y="228600"/>
            <a:ext cx="6995410" cy="6400800"/>
          </a:xfrm>
          <a:prstGeom prst="rect">
            <a:avLst/>
          </a:prstGeom>
        </p:spPr>
      </p:pic>
    </p:spTree>
    <p:extLst>
      <p:ext uri="{BB962C8B-B14F-4D97-AF65-F5344CB8AC3E}">
        <p14:creationId xmlns:p14="http://schemas.microsoft.com/office/powerpoint/2010/main" val="1805011569"/>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646331"/>
          </a:xfrm>
          <a:prstGeom prst="rect">
            <a:avLst/>
          </a:prstGeom>
        </p:spPr>
        <p:txBody>
          <a:bodyPr wrap="square">
            <a:spAutoFit/>
          </a:bodyPr>
          <a:lstStyle/>
          <a:p>
            <a:r>
              <a:rPr lang="en-US" sz="3600" dirty="0"/>
              <a:t>Out of his anguish he shall see light …</a:t>
            </a:r>
            <a:endParaRPr lang="en-US" sz="3600" dirty="0">
              <a:cs typeface="Arial" pitchFamily="34" charset="0"/>
            </a:endParaRPr>
          </a:p>
        </p:txBody>
      </p:sp>
      <p:sp>
        <p:nvSpPr>
          <p:cNvPr id="4" name="TextBox 3"/>
          <p:cNvSpPr txBox="1"/>
          <p:nvPr/>
        </p:nvSpPr>
        <p:spPr>
          <a:xfrm>
            <a:off x="5486400" y="3581401"/>
            <a:ext cx="3352800" cy="461665"/>
          </a:xfrm>
          <a:prstGeom prst="rect">
            <a:avLst/>
          </a:prstGeom>
          <a:noFill/>
        </p:spPr>
        <p:txBody>
          <a:bodyPr wrap="square" rtlCol="0">
            <a:spAutoFit/>
          </a:bodyPr>
          <a:lstStyle/>
          <a:p>
            <a:pPr algn="ctr"/>
            <a:r>
              <a:rPr lang="en-US" sz="2400" dirty="0">
                <a:solidFill>
                  <a:schemeClr val="tx1">
                    <a:lumMod val="95000"/>
                  </a:schemeClr>
                </a:solidFill>
              </a:rPr>
              <a:t>Isaiah 53:11</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52472"/>
            <a:ext cx="7467600" cy="1200329"/>
          </a:xfrm>
          <a:prstGeom prst="rect">
            <a:avLst/>
          </a:prstGeom>
        </p:spPr>
        <p:txBody>
          <a:bodyPr wrap="square">
            <a:spAutoFit/>
          </a:bodyPr>
          <a:lstStyle/>
          <a:p>
            <a:r>
              <a:rPr lang="en-US" sz="3600" dirty="0"/>
              <a:t>Again Peter denied it, and at that moment the cock crowed.</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18:27</a:t>
            </a:r>
          </a:p>
        </p:txBody>
      </p:sp>
    </p:spTree>
    <p:extLst>
      <p:ext uri="{BB962C8B-B14F-4D97-AF65-F5344CB8AC3E}">
        <p14:creationId xmlns:p14="http://schemas.microsoft.com/office/powerpoint/2010/main" val="1962272294"/>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4018" y="5505271"/>
            <a:ext cx="2941782" cy="1077218"/>
          </a:xfrm>
          <a:prstGeom prst="rect">
            <a:avLst/>
          </a:prstGeom>
          <a:noFill/>
        </p:spPr>
        <p:txBody>
          <a:bodyPr wrap="square" rtlCol="0">
            <a:spAutoFit/>
          </a:bodyPr>
          <a:lstStyle/>
          <a:p>
            <a:pPr algn="ctr"/>
            <a:r>
              <a:rPr lang="en-US" sz="1600" dirty="0">
                <a:solidFill>
                  <a:schemeClr val="tx1">
                    <a:lumMod val="95000"/>
                  </a:schemeClr>
                </a:solidFill>
              </a:rPr>
              <a:t>The Denial of Peter</a:t>
            </a:r>
          </a:p>
          <a:p>
            <a:pPr algn="ctr"/>
            <a:endParaRPr lang="en-US" sz="1600" dirty="0">
              <a:solidFill>
                <a:schemeClr val="tx1">
                  <a:lumMod val="95000"/>
                </a:schemeClr>
              </a:solidFill>
            </a:endParaRPr>
          </a:p>
          <a:p>
            <a:pPr algn="ctr"/>
            <a:r>
              <a:rPr lang="en-US" sz="1600" dirty="0">
                <a:solidFill>
                  <a:schemeClr val="tx1">
                    <a:lumMod val="95000"/>
                  </a:schemeClr>
                </a:solidFill>
              </a:rPr>
              <a:t>Simon </a:t>
            </a:r>
            <a:r>
              <a:rPr lang="en-US" sz="1600" dirty="0" err="1">
                <a:solidFill>
                  <a:schemeClr val="tx1">
                    <a:lumMod val="95000"/>
                  </a:schemeClr>
                </a:solidFill>
              </a:rPr>
              <a:t>Bening</a:t>
            </a:r>
            <a:endParaRPr lang="en-US" sz="1600" dirty="0">
              <a:solidFill>
                <a:schemeClr val="tx1">
                  <a:lumMod val="95000"/>
                </a:schemeClr>
              </a:solidFill>
            </a:endParaRPr>
          </a:p>
          <a:p>
            <a:pPr algn="ctr"/>
            <a:r>
              <a:rPr lang="en-US" sz="1600" dirty="0">
                <a:solidFill>
                  <a:schemeClr val="tx1">
                    <a:lumMod val="95000"/>
                  </a:schemeClr>
                </a:solidFill>
              </a:rPr>
              <a:t>Getty Center, Los Angeles, CA</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2130" y="0"/>
            <a:ext cx="4530471" cy="6858000"/>
          </a:xfrm>
          <a:prstGeom prst="rect">
            <a:avLst/>
          </a:prstGeom>
        </p:spPr>
      </p:pic>
    </p:spTree>
    <p:extLst>
      <p:ext uri="{BB962C8B-B14F-4D97-AF65-F5344CB8AC3E}">
        <p14:creationId xmlns:p14="http://schemas.microsoft.com/office/powerpoint/2010/main" val="2833561946"/>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481078"/>
            <a:ext cx="7086600" cy="3416320"/>
          </a:xfrm>
          <a:prstGeom prst="rect">
            <a:avLst/>
          </a:prstGeom>
        </p:spPr>
        <p:txBody>
          <a:bodyPr wrap="square">
            <a:spAutoFit/>
          </a:bodyPr>
          <a:lstStyle/>
          <a:p>
            <a:r>
              <a:rPr lang="en-US" sz="3600" dirty="0"/>
              <a:t>Then Pilate took Jesus and had him flogged.… the soldiers wove a crown of thorns and put it on his head, and they dressed him in a purple robe … coming up to him, saying, "Hail, King of the Jews!"</a:t>
            </a:r>
            <a:endParaRPr lang="en-US" sz="3600" dirty="0">
              <a:cs typeface="Arial" pitchFamily="34" charset="0"/>
            </a:endParaRPr>
          </a:p>
        </p:txBody>
      </p:sp>
      <p:sp>
        <p:nvSpPr>
          <p:cNvPr id="4" name="TextBox 3"/>
          <p:cNvSpPr txBox="1"/>
          <p:nvPr/>
        </p:nvSpPr>
        <p:spPr>
          <a:xfrm>
            <a:off x="5943600" y="5177136"/>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19:1a</a:t>
            </a:r>
            <a:r>
              <a:rPr lang="en-US" sz="2400" dirty="0">
                <a:solidFill>
                  <a:schemeClr val="tx1">
                    <a:lumMod val="95000"/>
                  </a:schemeClr>
                </a:solidFill>
              </a:rPr>
              <a:t>, 2, </a:t>
            </a:r>
            <a:r>
              <a:rPr lang="en-US" sz="2400" dirty="0" err="1">
                <a:solidFill>
                  <a:schemeClr val="tx1">
                    <a:lumMod val="95000"/>
                  </a:schemeClr>
                </a:solidFill>
              </a:rPr>
              <a:t>3b</a:t>
            </a:r>
            <a:endParaRPr lang="en-US" sz="2400" dirty="0">
              <a:solidFill>
                <a:schemeClr val="tx1">
                  <a:lumMod val="95000"/>
                </a:schemeClr>
              </a:solidFill>
            </a:endParaRPr>
          </a:p>
        </p:txBody>
      </p:sp>
    </p:spTree>
    <p:extLst>
      <p:ext uri="{BB962C8B-B14F-4D97-AF65-F5344CB8AC3E}">
        <p14:creationId xmlns:p14="http://schemas.microsoft.com/office/powerpoint/2010/main" val="2295267090"/>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304473"/>
            <a:ext cx="2286000" cy="1323439"/>
          </a:xfrm>
          <a:prstGeom prst="rect">
            <a:avLst/>
          </a:prstGeom>
          <a:noFill/>
        </p:spPr>
        <p:txBody>
          <a:bodyPr wrap="square" rtlCol="0">
            <a:spAutoFit/>
          </a:bodyPr>
          <a:lstStyle/>
          <a:p>
            <a:pPr algn="ctr"/>
            <a:r>
              <a:rPr lang="en-US" sz="1600" dirty="0">
                <a:solidFill>
                  <a:schemeClr val="tx1">
                    <a:lumMod val="95000"/>
                  </a:schemeClr>
                </a:solidFill>
              </a:rPr>
              <a:t>Tormenting of Christ</a:t>
            </a:r>
          </a:p>
          <a:p>
            <a:pPr algn="ctr"/>
            <a:endParaRPr lang="en-US" sz="1600" dirty="0">
              <a:solidFill>
                <a:schemeClr val="tx1">
                  <a:lumMod val="95000"/>
                </a:schemeClr>
              </a:solidFill>
            </a:endParaRPr>
          </a:p>
          <a:p>
            <a:pPr algn="ctr"/>
            <a:r>
              <a:rPr lang="en-US" sz="1600" dirty="0">
                <a:solidFill>
                  <a:schemeClr val="tx1">
                    <a:lumMod val="95000"/>
                  </a:schemeClr>
                </a:solidFill>
              </a:rPr>
              <a:t>Ethiopian Icon</a:t>
            </a:r>
          </a:p>
          <a:p>
            <a:pPr algn="ctr"/>
            <a:r>
              <a:rPr lang="en-US" sz="1600" dirty="0">
                <a:solidFill>
                  <a:schemeClr val="tx1">
                    <a:lumMod val="95000"/>
                  </a:schemeClr>
                </a:solidFill>
              </a:rPr>
              <a:t>Brooklyn Museum</a:t>
            </a:r>
          </a:p>
          <a:p>
            <a:pPr algn="ctr"/>
            <a:r>
              <a:rPr lang="en-US" sz="1600" dirty="0">
                <a:solidFill>
                  <a:schemeClr val="tx1">
                    <a:lumMod val="95000"/>
                  </a:schemeClr>
                </a:solidFill>
              </a:rPr>
              <a:t>New York</a:t>
            </a:r>
          </a:p>
        </p:txBody>
      </p:sp>
      <p:sp>
        <p:nvSpPr>
          <p:cNvPr id="2" name="Rectangle 1"/>
          <p:cNvSpPr/>
          <p:nvPr/>
        </p:nvSpPr>
        <p:spPr>
          <a:xfrm>
            <a:off x="1676400" y="3124200"/>
            <a:ext cx="4572000" cy="369332"/>
          </a:xfrm>
          <a:prstGeom prst="rect">
            <a:avLst/>
          </a:prstGeom>
        </p:spPr>
        <p:txBody>
          <a:bodyPr>
            <a:spAutoFit/>
          </a:bodyPr>
          <a:lstStyle/>
          <a:p>
            <a:endParaRPr lang="en-US" dirty="0"/>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14800" y="198280"/>
            <a:ext cx="6172200" cy="6354920"/>
          </a:xfrm>
          <a:prstGeom prst="rect">
            <a:avLst/>
          </a:prstGeom>
        </p:spPr>
      </p:pic>
    </p:spTree>
    <p:extLst>
      <p:ext uri="{BB962C8B-B14F-4D97-AF65-F5344CB8AC3E}">
        <p14:creationId xmlns:p14="http://schemas.microsoft.com/office/powerpoint/2010/main" val="3312171942"/>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Pilate therefore said to him, "Do you refuse to speak to me? Do you not know that I have power to release you, and power to crucify you?"</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19:10</a:t>
            </a:r>
          </a:p>
        </p:txBody>
      </p:sp>
    </p:spTree>
    <p:extLst>
      <p:ext uri="{BB962C8B-B14F-4D97-AF65-F5344CB8AC3E}">
        <p14:creationId xmlns:p14="http://schemas.microsoft.com/office/powerpoint/2010/main" val="2859718066"/>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61680" y="0"/>
            <a:ext cx="4996721" cy="6858000"/>
          </a:xfrm>
          <a:prstGeom prst="rect">
            <a:avLst/>
          </a:prstGeom>
        </p:spPr>
      </p:pic>
      <p:sp>
        <p:nvSpPr>
          <p:cNvPr id="4" name="TextBox 3"/>
          <p:cNvSpPr txBox="1"/>
          <p:nvPr/>
        </p:nvSpPr>
        <p:spPr>
          <a:xfrm>
            <a:off x="1905000" y="5304473"/>
            <a:ext cx="2590800" cy="1354217"/>
          </a:xfrm>
          <a:prstGeom prst="rect">
            <a:avLst/>
          </a:prstGeom>
          <a:noFill/>
        </p:spPr>
        <p:txBody>
          <a:bodyPr wrap="square" rtlCol="0">
            <a:spAutoFit/>
          </a:bodyPr>
          <a:lstStyle/>
          <a:p>
            <a:pPr algn="ctr"/>
            <a:r>
              <a:rPr lang="en-US" sz="1600" dirty="0">
                <a:solidFill>
                  <a:schemeClr val="tx1">
                    <a:lumMod val="95000"/>
                  </a:schemeClr>
                </a:solidFill>
              </a:rPr>
              <a:t>What is Truth?</a:t>
            </a:r>
          </a:p>
          <a:p>
            <a:pPr algn="ctr"/>
            <a:endParaRPr lang="en-US" sz="1600" dirty="0">
              <a:solidFill>
                <a:schemeClr val="tx1">
                  <a:lumMod val="95000"/>
                </a:schemeClr>
              </a:solidFill>
            </a:endParaRPr>
          </a:p>
          <a:p>
            <a:pPr algn="ctr"/>
            <a:r>
              <a:rPr lang="en-US" sz="1600" dirty="0">
                <a:solidFill>
                  <a:schemeClr val="tx1">
                    <a:lumMod val="95000"/>
                  </a:schemeClr>
                </a:solidFill>
              </a:rPr>
              <a:t>Nicolai Ge</a:t>
            </a:r>
          </a:p>
          <a:p>
            <a:pPr algn="ctr"/>
            <a:r>
              <a:rPr lang="en-US" sz="1600" dirty="0" err="1">
                <a:solidFill>
                  <a:schemeClr val="tx1">
                    <a:lumMod val="95000"/>
                  </a:schemeClr>
                </a:solidFill>
              </a:rPr>
              <a:t>Tretyakov</a:t>
            </a:r>
            <a:r>
              <a:rPr lang="en-US" sz="1600" dirty="0">
                <a:solidFill>
                  <a:schemeClr val="tx1">
                    <a:lumMod val="95000"/>
                  </a:schemeClr>
                </a:solidFill>
              </a:rPr>
              <a:t> State Gallery</a:t>
            </a:r>
          </a:p>
          <a:p>
            <a:pPr algn="ctr"/>
            <a:r>
              <a:rPr lang="en-US" sz="1600" dirty="0">
                <a:solidFill>
                  <a:schemeClr val="tx1">
                    <a:lumMod val="95000"/>
                  </a:schemeClr>
                </a:solidFill>
              </a:rPr>
              <a:t>Moscow, Russia</a:t>
            </a:r>
          </a:p>
        </p:txBody>
      </p:sp>
    </p:spTree>
    <p:extLst>
      <p:ext uri="{BB962C8B-B14F-4D97-AF65-F5344CB8AC3E}">
        <p14:creationId xmlns:p14="http://schemas.microsoft.com/office/powerpoint/2010/main" val="2115340020"/>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He said, "Here is your King!"  They cried out “…crucify </a:t>
            </a:r>
            <a:r>
              <a:rPr lang="en-US" sz="3600"/>
              <a:t>him!”… </a:t>
            </a:r>
            <a:r>
              <a:rPr lang="en-US" sz="3600" dirty="0"/>
              <a:t>Then he handed him over to them to be crucified. </a:t>
            </a:r>
            <a:endParaRPr lang="en-US" sz="3600" dirty="0">
              <a:cs typeface="Arial" pitchFamily="34" charset="0"/>
            </a:endParaRPr>
          </a:p>
        </p:txBody>
      </p:sp>
      <p:sp>
        <p:nvSpPr>
          <p:cNvPr id="5" name="TextBox 4"/>
          <p:cNvSpPr txBox="1"/>
          <p:nvPr/>
        </p:nvSpPr>
        <p:spPr>
          <a:xfrm>
            <a:off x="5791200" y="4719936"/>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19:14b</a:t>
            </a:r>
            <a:r>
              <a:rPr lang="en-US" sz="2400" dirty="0">
                <a:solidFill>
                  <a:schemeClr val="tx1">
                    <a:lumMod val="95000"/>
                  </a:schemeClr>
                </a:solidFill>
              </a:rPr>
              <a:t>, </a:t>
            </a:r>
            <a:r>
              <a:rPr lang="en-US" sz="2400" dirty="0" err="1">
                <a:solidFill>
                  <a:schemeClr val="tx1">
                    <a:lumMod val="95000"/>
                  </a:schemeClr>
                </a:solidFill>
              </a:rPr>
              <a:t>15b</a:t>
            </a:r>
            <a:r>
              <a:rPr lang="en-US" sz="2400" dirty="0">
                <a:solidFill>
                  <a:schemeClr val="tx1">
                    <a:lumMod val="95000"/>
                  </a:schemeClr>
                </a:solidFill>
              </a:rPr>
              <a:t>, </a:t>
            </a:r>
            <a:r>
              <a:rPr lang="en-US" sz="2400" dirty="0" err="1">
                <a:solidFill>
                  <a:schemeClr val="tx1">
                    <a:lumMod val="95000"/>
                  </a:schemeClr>
                </a:solidFill>
              </a:rPr>
              <a:t>16a</a:t>
            </a:r>
            <a:endParaRPr lang="en-US" sz="2400" dirty="0">
              <a:solidFill>
                <a:schemeClr val="tx1">
                  <a:lumMod val="95000"/>
                </a:schemeClr>
              </a:solidFill>
            </a:endParaRPr>
          </a:p>
        </p:txBody>
      </p:sp>
    </p:spTree>
    <p:extLst>
      <p:ext uri="{BB962C8B-B14F-4D97-AF65-F5344CB8AC3E}">
        <p14:creationId xmlns:p14="http://schemas.microsoft.com/office/powerpoint/2010/main" val="780433761"/>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257801"/>
            <a:ext cx="2438400" cy="1323439"/>
          </a:xfrm>
          <a:prstGeom prst="rect">
            <a:avLst/>
          </a:prstGeom>
          <a:noFill/>
        </p:spPr>
        <p:txBody>
          <a:bodyPr wrap="square" rtlCol="0">
            <a:spAutoFit/>
          </a:bodyPr>
          <a:lstStyle/>
          <a:p>
            <a:pPr algn="ctr"/>
            <a:r>
              <a:rPr lang="en-US" sz="1600" dirty="0">
                <a:solidFill>
                  <a:schemeClr val="tx1">
                    <a:lumMod val="95000"/>
                  </a:schemeClr>
                </a:solidFill>
              </a:rPr>
              <a:t>Ecce Homo</a:t>
            </a:r>
          </a:p>
          <a:p>
            <a:pPr algn="ctr"/>
            <a:endParaRPr lang="en-US" sz="1600" dirty="0">
              <a:solidFill>
                <a:schemeClr val="tx1">
                  <a:lumMod val="95000"/>
                </a:schemeClr>
              </a:solidFill>
            </a:endParaRPr>
          </a:p>
          <a:p>
            <a:pPr algn="ctr"/>
            <a:r>
              <a:rPr lang="en-US" sz="1600" dirty="0" err="1">
                <a:solidFill>
                  <a:schemeClr val="tx1">
                    <a:lumMod val="95000"/>
                  </a:schemeClr>
                </a:solidFill>
              </a:rPr>
              <a:t>Hieronymous</a:t>
            </a:r>
            <a:r>
              <a:rPr lang="en-US" sz="1600" dirty="0">
                <a:solidFill>
                  <a:schemeClr val="tx1">
                    <a:lumMod val="95000"/>
                  </a:schemeClr>
                </a:solidFill>
              </a:rPr>
              <a:t> Bosch</a:t>
            </a:r>
          </a:p>
          <a:p>
            <a:pPr algn="ctr"/>
            <a:r>
              <a:rPr lang="en-US" sz="1600" dirty="0">
                <a:solidFill>
                  <a:schemeClr val="tx1">
                    <a:lumMod val="95000"/>
                  </a:schemeClr>
                </a:solidFill>
              </a:rPr>
              <a:t>Stadl Museum</a:t>
            </a:r>
          </a:p>
          <a:p>
            <a:pPr algn="ctr"/>
            <a:r>
              <a:rPr lang="en-US" sz="1600" dirty="0">
                <a:solidFill>
                  <a:schemeClr val="tx1">
                    <a:lumMod val="95000"/>
                  </a:schemeClr>
                </a:solidFill>
              </a:rPr>
              <a:t>Frankfurt, Germany</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09326" y="-7374"/>
            <a:ext cx="5758675" cy="6858000"/>
          </a:xfrm>
          <a:prstGeom prst="rect">
            <a:avLst/>
          </a:prstGeom>
        </p:spPr>
      </p:pic>
    </p:spTree>
    <p:extLst>
      <p:ext uri="{BB962C8B-B14F-4D97-AF65-F5344CB8AC3E}">
        <p14:creationId xmlns:p14="http://schemas.microsoft.com/office/powerpoint/2010/main" val="3598503902"/>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239000" cy="2322731"/>
          </a:xfrm>
          <a:prstGeom prst="rect">
            <a:avLst/>
          </a:prstGeom>
        </p:spPr>
        <p:txBody>
          <a:bodyPr wrap="square">
            <a:spAutoFit/>
          </a:bodyPr>
          <a:lstStyle/>
          <a:p>
            <a:r>
              <a:rPr lang="en-US" sz="3600" dirty="0"/>
              <a:t>So they took Jesus; and carrying the cross by himself, he went out to what is called The Place of the Skull, which in Hebrew is called Golgotha.</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19:16c</a:t>
            </a:r>
            <a:r>
              <a:rPr lang="en-US" sz="2400" dirty="0">
                <a:solidFill>
                  <a:schemeClr val="tx1">
                    <a:lumMod val="95000"/>
                  </a:schemeClr>
                </a:solidFill>
              </a:rPr>
              <a:t>, 17</a:t>
            </a:r>
          </a:p>
        </p:txBody>
      </p:sp>
    </p:spTree>
    <p:extLst>
      <p:ext uri="{BB962C8B-B14F-4D97-AF65-F5344CB8AC3E}">
        <p14:creationId xmlns:p14="http://schemas.microsoft.com/office/powerpoint/2010/main" val="2252725543"/>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err="1"/>
              <a:t>Procesión</a:t>
            </a:r>
            <a:r>
              <a:rPr lang="en-US" sz="1600" dirty="0"/>
              <a:t> del </a:t>
            </a:r>
            <a:r>
              <a:rPr lang="en-US" sz="1600" dirty="0" err="1"/>
              <a:t>Vía</a:t>
            </a:r>
            <a:r>
              <a:rPr lang="en-US" sz="1600" dirty="0"/>
              <a:t> </a:t>
            </a:r>
            <a:r>
              <a:rPr lang="en-US" sz="1600" dirty="0" err="1"/>
              <a:t>Crusis</a:t>
            </a:r>
            <a:r>
              <a:rPr lang="en-US" sz="1600" dirty="0"/>
              <a:t>, Las Mesas, </a:t>
            </a:r>
            <a:r>
              <a:rPr lang="en-US" sz="1600" dirty="0" err="1"/>
              <a:t>Lázaro</a:t>
            </a:r>
            <a:r>
              <a:rPr lang="en-US" sz="1600" dirty="0"/>
              <a:t> Cárdenas, Tlaxcala</a:t>
            </a:r>
            <a:endParaRPr lang="en-US" sz="1600" dirty="0">
              <a:solidFill>
                <a:schemeClr val="tx1">
                  <a:lumMod val="95000"/>
                </a:schemeClr>
              </a:solidFill>
            </a:endParaRP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00400" y="152401"/>
            <a:ext cx="6096000" cy="5943600"/>
          </a:xfrm>
          <a:prstGeom prst="rect">
            <a:avLst/>
          </a:prstGeom>
        </p:spPr>
      </p:pic>
    </p:spTree>
    <p:extLst>
      <p:ext uri="{BB962C8B-B14F-4D97-AF65-F5344CB8AC3E}">
        <p14:creationId xmlns:p14="http://schemas.microsoft.com/office/powerpoint/2010/main" val="2161669177"/>
      </p:ext>
    </p:extLst>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5334000"/>
            <a:ext cx="2667000" cy="1200329"/>
          </a:xfrm>
          <a:prstGeom prst="rect">
            <a:avLst/>
          </a:prstGeom>
          <a:noFill/>
        </p:spPr>
        <p:txBody>
          <a:bodyPr wrap="square" rtlCol="0">
            <a:spAutoFit/>
          </a:bodyPr>
          <a:lstStyle/>
          <a:p>
            <a:pPr algn="ctr"/>
            <a:r>
              <a:rPr lang="en-US" sz="1400" dirty="0"/>
              <a:t>Crucifixion</a:t>
            </a:r>
          </a:p>
          <a:p>
            <a:pPr algn="ctr"/>
            <a:endParaRPr lang="en-US" sz="1400" dirty="0"/>
          </a:p>
          <a:p>
            <a:pPr algn="ctr"/>
            <a:r>
              <a:rPr lang="en-US" sz="1400" dirty="0"/>
              <a:t>Rev. Angus Kelly</a:t>
            </a:r>
          </a:p>
          <a:p>
            <a:pPr algn="ctr"/>
            <a:r>
              <a:rPr lang="en-US" sz="1400" dirty="0"/>
              <a:t>Table View Methodist Church</a:t>
            </a:r>
          </a:p>
          <a:p>
            <a:pPr algn="ctr"/>
            <a:r>
              <a:rPr lang="en-US" sz="1400" dirty="0"/>
              <a:t>Cape Town, South Africa</a:t>
            </a:r>
          </a:p>
        </p:txBody>
      </p:sp>
      <p:pic>
        <p:nvPicPr>
          <p:cNvPr id="5" name="Picture 4">
            <a:extLst>
              <a:ext uri="{FF2B5EF4-FFF2-40B4-BE49-F238E27FC236}">
                <a16:creationId xmlns:a16="http://schemas.microsoft.com/office/drawing/2014/main" id="{500A9921-EF0D-6DAF-42C0-29BD564F66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14800" y="330759"/>
            <a:ext cx="6282070" cy="6282070"/>
          </a:xfrm>
          <a:prstGeom prst="rect">
            <a:avLst/>
          </a:prstGeom>
        </p:spPr>
      </p:pic>
    </p:spTree>
    <p:extLst>
      <p:ext uri="{BB962C8B-B14F-4D97-AF65-F5344CB8AC3E}">
        <p14:creationId xmlns:p14="http://schemas.microsoft.com/office/powerpoint/2010/main" val="3160227616"/>
      </p:ext>
    </p:extLst>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1789331"/>
          </a:xfrm>
          <a:prstGeom prst="rect">
            <a:avLst/>
          </a:prstGeom>
        </p:spPr>
        <p:txBody>
          <a:bodyPr wrap="square">
            <a:spAutoFit/>
          </a:bodyPr>
          <a:lstStyle/>
          <a:p>
            <a:r>
              <a:rPr lang="en-US" sz="3600" dirty="0"/>
              <a:t>There they crucified him, and with him two others, one on either side, with Jesus between them.</a:t>
            </a:r>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John 19:18</a:t>
            </a:r>
          </a:p>
        </p:txBody>
      </p:sp>
    </p:spTree>
    <p:extLst>
      <p:ext uri="{BB962C8B-B14F-4D97-AF65-F5344CB8AC3E}">
        <p14:creationId xmlns:p14="http://schemas.microsoft.com/office/powerpoint/2010/main" val="3149458519"/>
      </p:ext>
    </p:extLst>
  </p:cSld>
  <p:clrMapOvr>
    <a:masterClrMapping/>
  </p:clrMapOvr>
  <p:transition advTm="8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69332"/>
          </a:xfrm>
          <a:prstGeom prst="rect">
            <a:avLst/>
          </a:prstGeom>
          <a:noFill/>
        </p:spPr>
        <p:txBody>
          <a:bodyPr wrap="square" rtlCol="0">
            <a:spAutoFit/>
          </a:bodyPr>
          <a:lstStyle/>
          <a:p>
            <a:pPr algn="ctr"/>
            <a:r>
              <a:rPr lang="en-US" dirty="0">
                <a:solidFill>
                  <a:schemeClr val="tx1">
                    <a:lumMod val="95000"/>
                  </a:schemeClr>
                </a:solidFill>
              </a:rPr>
              <a:t>?</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8162" y="0"/>
            <a:ext cx="5786438" cy="6858000"/>
          </a:xfrm>
          <a:prstGeom prst="rect">
            <a:avLst/>
          </a:prstGeom>
        </p:spPr>
      </p:pic>
      <p:sp>
        <p:nvSpPr>
          <p:cNvPr id="7" name="Rectangle 6"/>
          <p:cNvSpPr/>
          <p:nvPr/>
        </p:nvSpPr>
        <p:spPr>
          <a:xfrm>
            <a:off x="1671577" y="5432048"/>
            <a:ext cx="2362200" cy="1077218"/>
          </a:xfrm>
          <a:prstGeom prst="rect">
            <a:avLst/>
          </a:prstGeom>
        </p:spPr>
        <p:txBody>
          <a:bodyPr wrap="square">
            <a:spAutoFit/>
          </a:bodyPr>
          <a:lstStyle/>
          <a:p>
            <a:pPr algn="ctr"/>
            <a:r>
              <a:rPr lang="en-US" sz="1600" dirty="0"/>
              <a:t>Crucifixion </a:t>
            </a:r>
          </a:p>
          <a:p>
            <a:pPr algn="ctr"/>
            <a:endParaRPr lang="en-US" sz="1600" dirty="0"/>
          </a:p>
          <a:p>
            <a:pPr algn="ctr"/>
            <a:r>
              <a:rPr lang="en-US" sz="1600" dirty="0"/>
              <a:t>Sam Joseph </a:t>
            </a:r>
            <a:r>
              <a:rPr lang="en-US" sz="1600" dirty="0" err="1"/>
              <a:t>Ntiro</a:t>
            </a:r>
            <a:endParaRPr lang="en-US" sz="1600" dirty="0"/>
          </a:p>
          <a:p>
            <a:pPr algn="ctr"/>
            <a:r>
              <a:rPr lang="en-US" sz="1600" dirty="0"/>
              <a:t>Tanzanian, 1923–1993</a:t>
            </a:r>
          </a:p>
        </p:txBody>
      </p:sp>
    </p:spTree>
    <p:extLst>
      <p:ext uri="{BB962C8B-B14F-4D97-AF65-F5344CB8AC3E}">
        <p14:creationId xmlns:p14="http://schemas.microsoft.com/office/powerpoint/2010/main" val="765510004"/>
      </p:ext>
    </p:extLst>
  </p:cSld>
  <p:clrMapOvr>
    <a:masterClrMapping/>
  </p:clrMapOvr>
  <p:transition advTm="8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"They divided my clothes among themselves, and for my clothing they cast lots."</a:t>
            </a:r>
            <a:endParaRPr lang="en-US" sz="3600" dirty="0">
              <a:cs typeface="Arial" pitchFamily="34" charset="0"/>
            </a:endParaRPr>
          </a:p>
        </p:txBody>
      </p:sp>
      <p:sp>
        <p:nvSpPr>
          <p:cNvPr id="5" name="TextBox 4"/>
          <p:cNvSpPr txBox="1"/>
          <p:nvPr/>
        </p:nvSpPr>
        <p:spPr>
          <a:xfrm>
            <a:off x="54864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19:24b</a:t>
            </a:r>
            <a:endParaRPr lang="en-US" sz="2400" dirty="0">
              <a:solidFill>
                <a:schemeClr val="tx1">
                  <a:lumMod val="95000"/>
                </a:schemeClr>
              </a:solidFill>
            </a:endParaRPr>
          </a:p>
        </p:txBody>
      </p:sp>
    </p:spTree>
  </p:cSld>
  <p:clrMapOvr>
    <a:masterClrMapping/>
  </p:clrMapOvr>
  <p:transition advTm="8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24400" y="-15020"/>
            <a:ext cx="5181600" cy="6888039"/>
          </a:xfrm>
          <a:prstGeom prst="rect">
            <a:avLst/>
          </a:prstGeom>
        </p:spPr>
      </p:pic>
      <p:sp>
        <p:nvSpPr>
          <p:cNvPr id="4" name="TextBox 3"/>
          <p:cNvSpPr txBox="1"/>
          <p:nvPr/>
        </p:nvSpPr>
        <p:spPr>
          <a:xfrm>
            <a:off x="1828800" y="5029200"/>
            <a:ext cx="2438400" cy="1569660"/>
          </a:xfrm>
          <a:prstGeom prst="rect">
            <a:avLst/>
          </a:prstGeom>
          <a:noFill/>
        </p:spPr>
        <p:txBody>
          <a:bodyPr wrap="square" rtlCol="0">
            <a:spAutoFit/>
          </a:bodyPr>
          <a:lstStyle/>
          <a:p>
            <a:pPr algn="ctr"/>
            <a:r>
              <a:rPr lang="en-US" sz="1600" dirty="0">
                <a:solidFill>
                  <a:schemeClr val="tx1">
                    <a:lumMod val="95000"/>
                  </a:schemeClr>
                </a:solidFill>
              </a:rPr>
              <a:t>Soldiers Casting Lots for Christ's Garments</a:t>
            </a:r>
          </a:p>
          <a:p>
            <a:pPr algn="ctr"/>
            <a:endParaRPr lang="en-US" sz="1600" dirty="0">
              <a:solidFill>
                <a:schemeClr val="tx1">
                  <a:lumMod val="95000"/>
                </a:schemeClr>
              </a:solidFill>
            </a:endParaRPr>
          </a:p>
          <a:p>
            <a:pPr algn="ctr"/>
            <a:r>
              <a:rPr lang="en-US" sz="1600" dirty="0">
                <a:solidFill>
                  <a:schemeClr val="tx1">
                    <a:lumMod val="95000"/>
                  </a:schemeClr>
                </a:solidFill>
              </a:rPr>
              <a:t>William Blake</a:t>
            </a:r>
          </a:p>
          <a:p>
            <a:pPr algn="ctr"/>
            <a:r>
              <a:rPr lang="en-US" sz="1600" dirty="0">
                <a:solidFill>
                  <a:schemeClr val="tx1">
                    <a:lumMod val="95000"/>
                  </a:schemeClr>
                </a:solidFill>
              </a:rPr>
              <a:t>Fitzwilliam Museum Cambridge, England</a:t>
            </a:r>
          </a:p>
        </p:txBody>
      </p:sp>
    </p:spTree>
    <p:extLst>
      <p:ext uri="{BB962C8B-B14F-4D97-AF65-F5344CB8AC3E}">
        <p14:creationId xmlns:p14="http://schemas.microsoft.com/office/powerpoint/2010/main" val="3538269828"/>
      </p:ext>
    </p:extLst>
  </p:cSld>
  <p:clrMapOvr>
    <a:masterClrMapping/>
  </p:clrMapOvr>
  <p:transition advTm="8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404878"/>
            <a:ext cx="7467600" cy="2862322"/>
          </a:xfrm>
          <a:prstGeom prst="rect">
            <a:avLst/>
          </a:prstGeom>
        </p:spPr>
        <p:txBody>
          <a:bodyPr wrap="square">
            <a:spAutoFit/>
          </a:bodyPr>
          <a:lstStyle/>
          <a:p>
            <a:r>
              <a:rPr lang="en-US" sz="3600" dirty="0"/>
              <a:t>…he said to his mother, "Woman, here is your son.“  Then he said to the disciple, "Here is your mother." And from that hour the disciple took her into his own home.</a:t>
            </a:r>
            <a:endParaRPr lang="en-US" sz="3600" dirty="0">
              <a:cs typeface="Arial" pitchFamily="34" charset="0"/>
            </a:endParaRPr>
          </a:p>
        </p:txBody>
      </p:sp>
      <p:sp>
        <p:nvSpPr>
          <p:cNvPr id="5" name="TextBox 4"/>
          <p:cNvSpPr txBox="1"/>
          <p:nvPr/>
        </p:nvSpPr>
        <p:spPr>
          <a:xfrm>
            <a:off x="5486400" y="50292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19:26b</a:t>
            </a:r>
            <a:r>
              <a:rPr lang="en-US" sz="2400" dirty="0">
                <a:solidFill>
                  <a:schemeClr val="tx1">
                    <a:lumMod val="95000"/>
                  </a:schemeClr>
                </a:solidFill>
              </a:rPr>
              <a:t>, 27</a:t>
            </a:r>
          </a:p>
        </p:txBody>
      </p:sp>
    </p:spTree>
  </p:cSld>
  <p:clrMapOvr>
    <a:masterClrMapping/>
  </p:clrMapOvr>
  <p:transition advTm="8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34001"/>
            <a:ext cx="2743200" cy="1354217"/>
          </a:xfrm>
          <a:prstGeom prst="rect">
            <a:avLst/>
          </a:prstGeom>
          <a:noFill/>
        </p:spPr>
        <p:txBody>
          <a:bodyPr wrap="square" rtlCol="0">
            <a:spAutoFit/>
          </a:bodyPr>
          <a:lstStyle/>
          <a:p>
            <a:pPr algn="ctr"/>
            <a:r>
              <a:rPr lang="en-US" sz="1600" dirty="0">
                <a:solidFill>
                  <a:schemeClr val="tx1">
                    <a:lumMod val="95000"/>
                  </a:schemeClr>
                </a:solidFill>
              </a:rPr>
              <a:t>Christ on the Cross with Mary and John</a:t>
            </a:r>
          </a:p>
          <a:p>
            <a:pPr algn="ctr"/>
            <a:endParaRPr lang="en-US" sz="1600" dirty="0">
              <a:solidFill>
                <a:schemeClr val="tx1">
                  <a:lumMod val="95000"/>
                </a:schemeClr>
              </a:solidFill>
            </a:endParaRPr>
          </a:p>
          <a:p>
            <a:pPr algn="ctr"/>
            <a:r>
              <a:rPr lang="en-US" sz="1600" dirty="0" err="1">
                <a:solidFill>
                  <a:schemeClr val="tx1">
                    <a:lumMod val="95000"/>
                  </a:schemeClr>
                </a:solidFill>
              </a:rPr>
              <a:t>Rogier</a:t>
            </a:r>
            <a:r>
              <a:rPr lang="en-US" sz="1600" dirty="0">
                <a:solidFill>
                  <a:schemeClr val="tx1">
                    <a:lumMod val="95000"/>
                  </a:schemeClr>
                </a:solidFill>
              </a:rPr>
              <a:t> van der Weyden</a:t>
            </a:r>
          </a:p>
          <a:p>
            <a:pPr algn="ctr"/>
            <a:r>
              <a:rPr lang="en-US" sz="1600" dirty="0">
                <a:solidFill>
                  <a:schemeClr val="tx1">
                    <a:lumMod val="95000"/>
                  </a:schemeClr>
                </a:solidFill>
              </a:rPr>
              <a:t>El Escorial, Madrid, Spain</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5400" y="0"/>
            <a:ext cx="4085332" cy="6858000"/>
          </a:xfrm>
          <a:prstGeom prst="rect">
            <a:avLst/>
          </a:prstGeom>
        </p:spPr>
      </p:pic>
    </p:spTree>
  </p:cSld>
  <p:clrMapOvr>
    <a:masterClrMapping/>
  </p:clrMapOvr>
  <p:transition advTm="8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730276"/>
            <a:ext cx="7162800" cy="1754326"/>
          </a:xfrm>
          <a:prstGeom prst="rect">
            <a:avLst/>
          </a:prstGeom>
        </p:spPr>
        <p:txBody>
          <a:bodyPr wrap="square">
            <a:spAutoFit/>
          </a:bodyPr>
          <a:lstStyle/>
          <a:p>
            <a:r>
              <a:rPr lang="en-US" sz="3600" dirty="0"/>
              <a:t>… he said, "I am thirsty.“ … they put a sponge full of the wine on a branch of hyssop and held it to his mouth.</a:t>
            </a:r>
            <a:endParaRPr lang="en-US" sz="3600" dirty="0">
              <a:cs typeface="Arial" pitchFamily="34" charset="0"/>
            </a:endParaRPr>
          </a:p>
        </p:txBody>
      </p:sp>
      <p:sp>
        <p:nvSpPr>
          <p:cNvPr id="3" name="TextBox 2"/>
          <p:cNvSpPr txBox="1"/>
          <p:nvPr/>
        </p:nvSpPr>
        <p:spPr>
          <a:xfrm>
            <a:off x="6248400" y="4343402"/>
            <a:ext cx="2362200" cy="461665"/>
          </a:xfrm>
          <a:prstGeom prst="rect">
            <a:avLst/>
          </a:prstGeom>
          <a:noFill/>
        </p:spPr>
        <p:txBody>
          <a:bodyPr wrap="square" rtlCol="0">
            <a:spAutoFit/>
          </a:bodyPr>
          <a:lstStyle/>
          <a:p>
            <a:r>
              <a:rPr lang="en-US" sz="2400" dirty="0"/>
              <a:t>John </a:t>
            </a:r>
            <a:r>
              <a:rPr lang="en-US" sz="2400" dirty="0" err="1"/>
              <a:t>19:28b</a:t>
            </a:r>
            <a:r>
              <a:rPr lang="en-US" sz="2400" dirty="0"/>
              <a:t>, </a:t>
            </a:r>
            <a:r>
              <a:rPr lang="en-US" sz="2400" dirty="0" err="1"/>
              <a:t>29b</a:t>
            </a:r>
            <a:endParaRPr lang="en-US" sz="2400" dirty="0"/>
          </a:p>
        </p:txBody>
      </p:sp>
    </p:spTree>
  </p:cSld>
  <p:clrMapOvr>
    <a:masterClrMapping/>
  </p:clrMapOvr>
  <p:transition advTm="8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82162"/>
            <a:ext cx="2895600" cy="1323439"/>
          </a:xfrm>
          <a:prstGeom prst="rect">
            <a:avLst/>
          </a:prstGeom>
          <a:noFill/>
        </p:spPr>
        <p:txBody>
          <a:bodyPr wrap="square" rtlCol="0">
            <a:spAutoFit/>
          </a:bodyPr>
          <a:lstStyle/>
          <a:p>
            <a:pPr algn="ctr"/>
            <a:r>
              <a:rPr lang="en-US" sz="1600" dirty="0">
                <a:solidFill>
                  <a:schemeClr val="tx1">
                    <a:lumMod val="95000"/>
                  </a:schemeClr>
                </a:solidFill>
              </a:rPr>
              <a:t>“I Thirst”</a:t>
            </a:r>
          </a:p>
          <a:p>
            <a:pPr algn="ctr"/>
            <a:endParaRPr lang="en-US" sz="1600" dirty="0">
              <a:solidFill>
                <a:schemeClr val="tx1">
                  <a:lumMod val="95000"/>
                </a:schemeClr>
              </a:solidFill>
            </a:endParaRPr>
          </a:p>
          <a:p>
            <a:pPr algn="ctr"/>
            <a:r>
              <a:rPr lang="en-US" sz="1600" dirty="0">
                <a:solidFill>
                  <a:schemeClr val="tx1">
                    <a:lumMod val="95000"/>
                  </a:schemeClr>
                </a:solidFill>
              </a:rPr>
              <a:t>Patrick </a:t>
            </a:r>
            <a:r>
              <a:rPr lang="en-US" sz="1600" dirty="0" err="1">
                <a:solidFill>
                  <a:schemeClr val="tx1">
                    <a:lumMod val="95000"/>
                  </a:schemeClr>
                </a:solidFill>
              </a:rPr>
              <a:t>Reyntiens</a:t>
            </a:r>
            <a:endParaRPr lang="en-US" sz="1600" dirty="0">
              <a:solidFill>
                <a:schemeClr val="tx1">
                  <a:lumMod val="95000"/>
                </a:schemeClr>
              </a:solidFill>
            </a:endParaRPr>
          </a:p>
          <a:p>
            <a:pPr algn="ctr"/>
            <a:r>
              <a:rPr lang="en-US" sz="1600" dirty="0" err="1">
                <a:solidFill>
                  <a:schemeClr val="tx1">
                    <a:lumMod val="95000"/>
                  </a:schemeClr>
                </a:solidFill>
              </a:rPr>
              <a:t>Ampleforth</a:t>
            </a:r>
            <a:r>
              <a:rPr lang="en-US" sz="1600" dirty="0">
                <a:solidFill>
                  <a:schemeClr val="tx1">
                    <a:lumMod val="95000"/>
                  </a:schemeClr>
                </a:solidFill>
              </a:rPr>
              <a:t> Abbey </a:t>
            </a:r>
          </a:p>
          <a:p>
            <a:pPr algn="ctr"/>
            <a:r>
              <a:rPr lang="en-US" sz="1600" dirty="0">
                <a:solidFill>
                  <a:schemeClr val="tx1">
                    <a:lumMod val="95000"/>
                  </a:schemeClr>
                </a:solidFill>
              </a:rPr>
              <a:t>York, England</a:t>
            </a:r>
          </a:p>
        </p:txBody>
      </p:sp>
      <p:pic>
        <p:nvPicPr>
          <p:cNvPr id="3" name="Picture 2"/>
          <p:cNvPicPr>
            <a:picLocks noChangeAspect="1"/>
          </p:cNvPicPr>
          <p:nvPr/>
        </p:nvPicPr>
        <p:blipFill>
          <a:blip r:embed="rId2"/>
          <a:stretch>
            <a:fillRect/>
          </a:stretch>
        </p:blipFill>
        <p:spPr>
          <a:xfrm>
            <a:off x="5105400" y="1"/>
            <a:ext cx="4953000" cy="6773333"/>
          </a:xfrm>
          <a:prstGeom prst="rect">
            <a:avLst/>
          </a:prstGeom>
        </p:spPr>
      </p:pic>
    </p:spTree>
  </p:cSld>
  <p:clrMapOvr>
    <a:masterClrMapping/>
  </p:clrMapOvr>
  <p:transition advTm="8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239000" cy="2308324"/>
          </a:xfrm>
          <a:prstGeom prst="rect">
            <a:avLst/>
          </a:prstGeom>
        </p:spPr>
        <p:txBody>
          <a:bodyPr wrap="square">
            <a:spAutoFit/>
          </a:bodyPr>
          <a:lstStyle/>
          <a:p>
            <a:r>
              <a:rPr lang="en-US" sz="3600" dirty="0"/>
              <a:t>When Jesus had received the wine, he said, "It is finished." Then he bowed his head and gave up his spirit.</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19:30</a:t>
            </a:r>
          </a:p>
        </p:txBody>
      </p:sp>
    </p:spTree>
  </p:cSld>
  <p:clrMapOvr>
    <a:masterClrMapping/>
  </p:clrMapOvr>
  <p:transition advTm="8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1E0CE7-2548-87C3-5D7F-C0A3272654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43201" y="-1"/>
            <a:ext cx="6781800" cy="6268912"/>
          </a:xfrm>
          <a:prstGeom prst="rect">
            <a:avLst/>
          </a:prstGeom>
        </p:spPr>
      </p:pic>
      <p:sp>
        <p:nvSpPr>
          <p:cNvPr id="6" name="TextBox 5">
            <a:extLst>
              <a:ext uri="{FF2B5EF4-FFF2-40B4-BE49-F238E27FC236}">
                <a16:creationId xmlns:a16="http://schemas.microsoft.com/office/drawing/2014/main" id="{522604B4-85DC-CCD6-0DA4-19796018ED89}"/>
              </a:ext>
            </a:extLst>
          </p:cNvPr>
          <p:cNvSpPr txBox="1"/>
          <p:nvPr/>
        </p:nvSpPr>
        <p:spPr>
          <a:xfrm>
            <a:off x="3352800" y="6474023"/>
            <a:ext cx="5334000" cy="307777"/>
          </a:xfrm>
          <a:prstGeom prst="rect">
            <a:avLst/>
          </a:prstGeom>
          <a:noFill/>
        </p:spPr>
        <p:txBody>
          <a:bodyPr wrap="square" rtlCol="0">
            <a:spAutoFit/>
          </a:bodyPr>
          <a:lstStyle/>
          <a:p>
            <a:pPr algn="ctr"/>
            <a:r>
              <a:rPr lang="en-US" sz="1400" dirty="0"/>
              <a:t>Crucifixion  --  Frank Wesley</a:t>
            </a:r>
          </a:p>
        </p:txBody>
      </p:sp>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6200" y="1944470"/>
            <a:ext cx="5410200" cy="1200329"/>
          </a:xfrm>
          <a:prstGeom prst="rect">
            <a:avLst/>
          </a:prstGeom>
        </p:spPr>
        <p:txBody>
          <a:bodyPr wrap="square">
            <a:spAutoFit/>
          </a:bodyPr>
          <a:lstStyle/>
          <a:p>
            <a:r>
              <a:rPr lang="en-US" sz="3600" dirty="0"/>
              <a:t>My God, my God, </a:t>
            </a:r>
          </a:p>
          <a:p>
            <a:r>
              <a:rPr lang="en-US" sz="3600" dirty="0"/>
              <a:t>why have you forsaken me?</a:t>
            </a:r>
            <a:endParaRPr lang="en-US" sz="3600" dirty="0">
              <a:cs typeface="Arial" pitchFamily="34" charset="0"/>
            </a:endParaRPr>
          </a:p>
        </p:txBody>
      </p:sp>
      <p:sp>
        <p:nvSpPr>
          <p:cNvPr id="5" name="TextBox 4"/>
          <p:cNvSpPr txBox="1"/>
          <p:nvPr/>
        </p:nvSpPr>
        <p:spPr>
          <a:xfrm>
            <a:off x="5105400" y="3962401"/>
            <a:ext cx="3352800" cy="461665"/>
          </a:xfrm>
          <a:prstGeom prst="rect">
            <a:avLst/>
          </a:prstGeom>
          <a:noFill/>
        </p:spPr>
        <p:txBody>
          <a:bodyPr wrap="square" rtlCol="0">
            <a:spAutoFit/>
          </a:bodyPr>
          <a:lstStyle/>
          <a:p>
            <a:pPr algn="ctr"/>
            <a:r>
              <a:rPr lang="en-US" sz="2400" dirty="0">
                <a:solidFill>
                  <a:schemeClr val="tx1">
                    <a:lumMod val="95000"/>
                  </a:schemeClr>
                </a:solidFill>
              </a:rPr>
              <a:t>Psalm 22:1</a:t>
            </a:r>
          </a:p>
        </p:txBody>
      </p:sp>
    </p:spTree>
  </p:cSld>
  <p:clrMapOvr>
    <a:masterClrMapping/>
  </p:clrMapOvr>
  <p:transition advTm="8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371600"/>
            <a:ext cx="6248400" cy="2862322"/>
          </a:xfrm>
          <a:prstGeom prst="rect">
            <a:avLst/>
          </a:prstGeom>
        </p:spPr>
        <p:txBody>
          <a:bodyPr wrap="square">
            <a:spAutoFit/>
          </a:bodyPr>
          <a:lstStyle/>
          <a:p>
            <a:r>
              <a:rPr lang="en-US" sz="3600" dirty="0"/>
              <a:t>Joseph of Arimathea, who was a disciple of Jesus, … came and removed his body. Nicodemus … also came, bringing a mixture of myrrh and aloes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19:38ac</a:t>
            </a:r>
            <a:r>
              <a:rPr lang="en-US" sz="2400" dirty="0">
                <a:solidFill>
                  <a:schemeClr val="tx1">
                    <a:lumMod val="95000"/>
                  </a:schemeClr>
                </a:solidFill>
              </a:rPr>
              <a:t>, </a:t>
            </a:r>
            <a:r>
              <a:rPr lang="en-US" sz="2400" dirty="0" err="1">
                <a:solidFill>
                  <a:schemeClr val="tx1">
                    <a:lumMod val="95000"/>
                  </a:schemeClr>
                </a:solidFill>
              </a:rPr>
              <a:t>39a</a:t>
            </a:r>
            <a:endParaRPr lang="en-US" sz="2400" dirty="0">
              <a:solidFill>
                <a:schemeClr val="tx1">
                  <a:lumMod val="95000"/>
                </a:schemeClr>
              </a:solidFill>
            </a:endParaRPr>
          </a:p>
        </p:txBody>
      </p:sp>
    </p:spTree>
  </p:cSld>
  <p:clrMapOvr>
    <a:masterClrMapping/>
  </p:clrMapOvr>
  <p:transition advTm="8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04473"/>
            <a:ext cx="2362200" cy="1323439"/>
          </a:xfrm>
          <a:prstGeom prst="rect">
            <a:avLst/>
          </a:prstGeom>
          <a:noFill/>
        </p:spPr>
        <p:txBody>
          <a:bodyPr wrap="square" rtlCol="0">
            <a:spAutoFit/>
          </a:bodyPr>
          <a:lstStyle/>
          <a:p>
            <a:pPr algn="ctr"/>
            <a:r>
              <a:rPr lang="en-US" sz="1600" dirty="0">
                <a:solidFill>
                  <a:schemeClr val="tx1">
                    <a:lumMod val="95000"/>
                  </a:schemeClr>
                </a:solidFill>
              </a:rPr>
              <a:t>The Deposition</a:t>
            </a:r>
          </a:p>
          <a:p>
            <a:pPr algn="ctr"/>
            <a:endParaRPr lang="en-US" sz="1600" dirty="0">
              <a:solidFill>
                <a:schemeClr val="tx1">
                  <a:lumMod val="95000"/>
                </a:schemeClr>
              </a:solidFill>
            </a:endParaRPr>
          </a:p>
          <a:p>
            <a:pPr algn="ctr"/>
            <a:r>
              <a:rPr lang="en-US" sz="1600" dirty="0">
                <a:solidFill>
                  <a:schemeClr val="tx1">
                    <a:lumMod val="95000"/>
                  </a:schemeClr>
                </a:solidFill>
              </a:rPr>
              <a:t>Caravaggio</a:t>
            </a:r>
          </a:p>
          <a:p>
            <a:pPr algn="ctr"/>
            <a:r>
              <a:rPr lang="en-US" sz="1600" dirty="0">
                <a:solidFill>
                  <a:schemeClr val="tx1">
                    <a:lumMod val="95000"/>
                  </a:schemeClr>
                </a:solidFill>
              </a:rPr>
              <a:t>Vatican Museum</a:t>
            </a:r>
          </a:p>
          <a:p>
            <a:pPr algn="ctr"/>
            <a:r>
              <a:rPr lang="en-US" sz="1600" dirty="0">
                <a:solidFill>
                  <a:schemeClr val="tx1">
                    <a:lumMod val="95000"/>
                  </a:schemeClr>
                </a:solidFill>
              </a:rPr>
              <a:t>Vatican City</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03552" y="0"/>
            <a:ext cx="4616648" cy="6858000"/>
          </a:xfrm>
          <a:prstGeom prst="rect">
            <a:avLst/>
          </a:prstGeom>
        </p:spPr>
      </p:pic>
    </p:spTree>
  </p:cSld>
  <p:clrMapOvr>
    <a:masterClrMapping/>
  </p:clrMapOvr>
  <p:transition advTm="8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05001"/>
            <a:ext cx="7086600" cy="1793795"/>
          </a:xfrm>
          <a:prstGeom prst="rect">
            <a:avLst/>
          </a:prstGeom>
        </p:spPr>
        <p:txBody>
          <a:bodyPr wrap="square">
            <a:spAutoFit/>
          </a:bodyPr>
          <a:lstStyle/>
          <a:p>
            <a:r>
              <a:rPr lang="en-US" sz="3600" dirty="0"/>
              <a:t>And so, because it was the Jewish day of Preparation, and the tomb was nearby, they laid Jesus there.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19:42</a:t>
            </a:r>
          </a:p>
        </p:txBody>
      </p:sp>
    </p:spTree>
  </p:cSld>
  <p:clrMapOvr>
    <a:masterClrMapping/>
  </p:clrMapOvr>
  <p:transition advTm="8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029200"/>
            <a:ext cx="2743200" cy="1815882"/>
          </a:xfrm>
          <a:prstGeom prst="rect">
            <a:avLst/>
          </a:prstGeom>
          <a:noFill/>
        </p:spPr>
        <p:txBody>
          <a:bodyPr wrap="square" rtlCol="0">
            <a:spAutoFit/>
          </a:bodyPr>
          <a:lstStyle/>
          <a:p>
            <a:pPr algn="ctr"/>
            <a:r>
              <a:rPr lang="en-US" sz="1600" dirty="0">
                <a:solidFill>
                  <a:schemeClr val="tx1">
                    <a:lumMod val="95000"/>
                  </a:schemeClr>
                </a:solidFill>
              </a:rPr>
              <a:t>Christ Carried Down to the Tomb</a:t>
            </a:r>
          </a:p>
          <a:p>
            <a:pPr algn="ctr"/>
            <a:endParaRPr lang="en-US" sz="1600" dirty="0">
              <a:solidFill>
                <a:schemeClr val="tx1">
                  <a:lumMod val="95000"/>
                </a:schemeClr>
              </a:solidFill>
            </a:endParaRPr>
          </a:p>
          <a:p>
            <a:pPr algn="ctr"/>
            <a:r>
              <a:rPr lang="en-US" sz="1600" dirty="0">
                <a:solidFill>
                  <a:schemeClr val="tx1">
                    <a:lumMod val="95000"/>
                  </a:schemeClr>
                </a:solidFill>
              </a:rPr>
              <a:t>Eugene Delacroix</a:t>
            </a:r>
          </a:p>
          <a:p>
            <a:pPr algn="ctr"/>
            <a:r>
              <a:rPr lang="en-US" sz="1600" dirty="0">
                <a:solidFill>
                  <a:schemeClr val="tx1">
                    <a:lumMod val="95000"/>
                  </a:schemeClr>
                </a:solidFill>
              </a:rPr>
              <a:t>National Museum of Western Art</a:t>
            </a:r>
          </a:p>
          <a:p>
            <a:pPr algn="ctr"/>
            <a:r>
              <a:rPr lang="en-US" sz="1600" dirty="0">
                <a:solidFill>
                  <a:schemeClr val="tx1">
                    <a:lumMod val="95000"/>
                  </a:schemeClr>
                </a:solidFill>
              </a:rPr>
              <a:t>Tokyo, Japan</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4654" y="0"/>
            <a:ext cx="5518547" cy="6858000"/>
          </a:xfrm>
          <a:prstGeom prst="rect">
            <a:avLst/>
          </a:prstGeom>
        </p:spPr>
      </p:pic>
    </p:spTree>
  </p:cSld>
  <p:clrMapOvr>
    <a:masterClrMapping/>
  </p:clrMapOvr>
  <p:transition advTm="8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https://tableviewmethodist.blogspot.com/p/bible-story-windows.html</a:t>
            </a:r>
          </a:p>
          <a:p>
            <a:pPr>
              <a:buNone/>
            </a:pPr>
            <a:r>
              <a:rPr lang="en-US" sz="1600" dirty="0"/>
              <a:t>https://commons.wikimedia.org/wiki/File:Parroquia_de_la_Asunci%C3%B3n_de_Mar%C3%ADa_(Coatepec_Harinas)_Estado_de_M%C3%A9xico,M%C3%A9xico.jpg</a:t>
            </a:r>
          </a:p>
          <a:p>
            <a:pPr>
              <a:buNone/>
            </a:pPr>
            <a:r>
              <a:rPr lang="en-US" sz="1600" dirty="0"/>
              <a:t>https://commons.wikimedia.org/wiki/File:Ruizanglada_-_Cristo_Negro_180x150_1995_A-L_-_Catalogo_1995_Palacio_de_Sastago_Zaragoza.jpg</a:t>
            </a:r>
          </a:p>
          <a:p>
            <a:pPr>
              <a:buNone/>
            </a:pPr>
            <a:r>
              <a:rPr lang="en-US" sz="1600" dirty="0"/>
              <a:t>https://commons.wikimedia.org/wiki/File:Christus_im_garten_Giovanni_di_Paolo.Vatican.jpg</a:t>
            </a:r>
          </a:p>
          <a:p>
            <a:pPr>
              <a:buNone/>
            </a:pPr>
            <a:r>
              <a:rPr lang="en-US" sz="1600" dirty="0"/>
              <a:t>https://</a:t>
            </a:r>
            <a:r>
              <a:rPr lang="en-US" sz="1600" dirty="0" err="1"/>
              <a:t>commons.wikimedia.org</a:t>
            </a:r>
            <a:r>
              <a:rPr lang="en-US" sz="1600" dirty="0"/>
              <a:t>/wiki/</a:t>
            </a:r>
            <a:r>
              <a:rPr lang="en-US" sz="1600" dirty="0" err="1"/>
              <a:t>File:Giotto</a:t>
            </a:r>
            <a:r>
              <a:rPr lang="en-US" sz="1600" dirty="0"/>
              <a:t>_-_</a:t>
            </a:r>
            <a:r>
              <a:rPr lang="en-US" sz="1600" dirty="0" err="1"/>
              <a:t>Scrovegni</a:t>
            </a:r>
            <a:r>
              <a:rPr lang="en-US" sz="1600" dirty="0"/>
              <a:t>_-_-31-_-_</a:t>
            </a:r>
            <a:r>
              <a:rPr lang="en-US" sz="1600" dirty="0" err="1"/>
              <a:t>Kiss_of_Judas.jpg</a:t>
            </a:r>
            <a:endParaRPr lang="en-US" sz="1600" dirty="0"/>
          </a:p>
          <a:p>
            <a:pPr>
              <a:buNone/>
            </a:pPr>
            <a:r>
              <a:rPr lang="en-US" sz="1600" dirty="0"/>
              <a:t>https://</a:t>
            </a:r>
            <a:r>
              <a:rPr lang="en-US" sz="1600" dirty="0" err="1"/>
              <a:t>commons.wikimedia.org</a:t>
            </a:r>
            <a:r>
              <a:rPr lang="en-US" sz="1600" dirty="0"/>
              <a:t>/wiki/File:Albrecht_</a:t>
            </a:r>
            <a:r>
              <a:rPr lang="en-US" sz="1600" dirty="0" err="1"/>
              <a:t>Altdorfer</a:t>
            </a:r>
            <a:r>
              <a:rPr lang="en-US" sz="1600" dirty="0"/>
              <a:t>_-_</a:t>
            </a:r>
            <a:r>
              <a:rPr lang="en-US" sz="1600" dirty="0" err="1"/>
              <a:t>The_Arrest_of_Christ</a:t>
            </a:r>
            <a:r>
              <a:rPr lang="en-US" sz="1600" dirty="0"/>
              <a:t>_-_</a:t>
            </a:r>
            <a:r>
              <a:rPr lang="en-US" sz="1600" dirty="0" err="1"/>
              <a:t>WGA00224.jpg</a:t>
            </a:r>
            <a:endParaRPr lang="en-US" sz="1600" dirty="0"/>
          </a:p>
          <a:p>
            <a:pPr>
              <a:buNone/>
            </a:pPr>
            <a:r>
              <a:rPr lang="en-US" sz="1600" dirty="0"/>
              <a:t>https://</a:t>
            </a:r>
            <a:r>
              <a:rPr lang="en-US" sz="1600" dirty="0" err="1"/>
              <a:t>commons.wikimedia.org</a:t>
            </a:r>
            <a:r>
              <a:rPr lang="en-US" sz="1600" dirty="0"/>
              <a:t>/wiki/File:Master_of_the_Karlsruhe_Passion_-_</a:t>
            </a:r>
            <a:r>
              <a:rPr lang="en-US" sz="1600" dirty="0" err="1"/>
              <a:t>Arrest_of_Christ.jpeg</a:t>
            </a:r>
            <a:endParaRPr lang="en-US" sz="1600" dirty="0"/>
          </a:p>
          <a:p>
            <a:pPr>
              <a:buNone/>
            </a:pPr>
            <a:r>
              <a:rPr lang="en-US" sz="1600" dirty="0"/>
              <a:t>https://</a:t>
            </a:r>
            <a:r>
              <a:rPr lang="en-US" sz="1600" dirty="0" err="1"/>
              <a:t>commons.wikimedia.org</a:t>
            </a:r>
            <a:r>
              <a:rPr lang="en-US" sz="1600" dirty="0"/>
              <a:t>/wiki/File:Adam_de_</a:t>
            </a:r>
            <a:r>
              <a:rPr lang="en-US" sz="1600" dirty="0" err="1"/>
              <a:t>Coster</a:t>
            </a:r>
            <a:r>
              <a:rPr lang="en-US" sz="1600" dirty="0"/>
              <a:t>_-_</a:t>
            </a:r>
            <a:r>
              <a:rPr lang="en-US" sz="1600" dirty="0" err="1"/>
              <a:t>The_Denial_of_Saint_Peter.jpg</a:t>
            </a:r>
            <a:endParaRPr lang="en-US" sz="1600" dirty="0"/>
          </a:p>
          <a:p>
            <a:pPr>
              <a:buNone/>
            </a:pPr>
            <a:r>
              <a:rPr lang="en-US" sz="1600" dirty="0"/>
              <a:t>https://</a:t>
            </a:r>
            <a:r>
              <a:rPr lang="en-US" sz="1600" dirty="0" err="1"/>
              <a:t>commons.wikimedia.org</a:t>
            </a:r>
            <a:r>
              <a:rPr lang="en-US" sz="1600" dirty="0"/>
              <a:t>/wiki/File:Rembrandt_</a:t>
            </a:r>
            <a:r>
              <a:rPr lang="en-US" sz="1600" dirty="0" err="1"/>
              <a:t>Harmensz</a:t>
            </a:r>
            <a:r>
              <a:rPr lang="en-US" sz="1600" dirty="0"/>
              <a:t>._</a:t>
            </a:r>
            <a:r>
              <a:rPr lang="en-US" sz="1600" dirty="0" err="1"/>
              <a:t>van_Rijn_012.jpg</a:t>
            </a:r>
            <a:endParaRPr lang="en-US" sz="1600" dirty="0"/>
          </a:p>
          <a:p>
            <a:pPr>
              <a:buNone/>
            </a:pPr>
            <a:r>
              <a:rPr lang="en-US" sz="1600" dirty="0"/>
              <a:t>https://</a:t>
            </a:r>
            <a:r>
              <a:rPr lang="en-US" sz="1600" dirty="0" err="1"/>
              <a:t>commons.wikimedia.org</a:t>
            </a:r>
            <a:r>
              <a:rPr lang="en-US" sz="1600" dirty="0"/>
              <a:t>/wiki/</a:t>
            </a:r>
            <a:r>
              <a:rPr lang="en-US" sz="1600" dirty="0" err="1"/>
              <a:t>File:Simon_Bening</a:t>
            </a:r>
            <a:r>
              <a:rPr lang="en-US" sz="1600" dirty="0"/>
              <a:t>_(Flemish_-_</a:t>
            </a:r>
            <a:r>
              <a:rPr lang="en-US" sz="1600" dirty="0" err="1"/>
              <a:t>The_Denial_of_Saint_Peter</a:t>
            </a:r>
            <a:r>
              <a:rPr lang="en-US" sz="1600" dirty="0"/>
              <a:t>_-_</a:t>
            </a:r>
            <a:r>
              <a:rPr lang="en-US" sz="1600" dirty="0" err="1"/>
              <a:t>Google_Art_Project.jpg</a:t>
            </a:r>
            <a:endParaRPr lang="en-US" sz="1600" dirty="0"/>
          </a:p>
          <a:p>
            <a:pPr>
              <a:buNone/>
            </a:pPr>
            <a:r>
              <a:rPr lang="en-US" sz="1600" dirty="0"/>
              <a:t>https://</a:t>
            </a:r>
            <a:r>
              <a:rPr lang="en-US" sz="1600" dirty="0" err="1"/>
              <a:t>commons.wikimedia.org</a:t>
            </a:r>
            <a:r>
              <a:rPr lang="en-US" sz="1600" dirty="0"/>
              <a:t>/wiki/</a:t>
            </a:r>
            <a:r>
              <a:rPr lang="en-US" sz="1600" dirty="0" err="1"/>
              <a:t>File:Brooklyn_Museum_76.132_Painted_Icon_Double_Triptych</a:t>
            </a:r>
            <a:r>
              <a:rPr lang="en-US" sz="1600" dirty="0"/>
              <a:t>_(2).jpg</a:t>
            </a:r>
          </a:p>
          <a:p>
            <a:pPr>
              <a:buNone/>
            </a:pPr>
            <a:r>
              <a:rPr lang="en-US" sz="1600" dirty="0"/>
              <a:t>https://</a:t>
            </a:r>
            <a:r>
              <a:rPr lang="en-US" sz="1600" dirty="0" err="1"/>
              <a:t>commons.wikimedia.org</a:t>
            </a:r>
            <a:r>
              <a:rPr lang="en-US" sz="1600" dirty="0"/>
              <a:t>/wiki/</a:t>
            </a:r>
            <a:r>
              <a:rPr lang="en-US" sz="1600" dirty="0" err="1"/>
              <a:t>File:What_is_truth.jpg</a:t>
            </a:r>
            <a:endParaRPr lang="en-US" sz="1600" dirty="0"/>
          </a:p>
          <a:p>
            <a:pPr>
              <a:buNone/>
            </a:pPr>
            <a:r>
              <a:rPr lang="en-US" sz="1600" dirty="0"/>
              <a:t>https://</a:t>
            </a:r>
            <a:r>
              <a:rPr lang="en-US" sz="1600" dirty="0" err="1"/>
              <a:t>commons.wikimedia.org</a:t>
            </a:r>
            <a:r>
              <a:rPr lang="en-US" sz="1600" dirty="0"/>
              <a:t>/wiki/</a:t>
            </a:r>
            <a:r>
              <a:rPr lang="en-US" sz="1600" dirty="0" err="1"/>
              <a:t>File:Ecce_homo_by_Hieronymus_Bosch.jpg</a:t>
            </a:r>
            <a:endParaRPr lang="en-US" sz="1600" dirty="0"/>
          </a:p>
          <a:p>
            <a:pPr>
              <a:buNone/>
            </a:pPr>
            <a:r>
              <a:rPr lang="en-US" sz="1600" dirty="0"/>
              <a:t>https://</a:t>
            </a:r>
            <a:r>
              <a:rPr lang="en-US" sz="1600" dirty="0" err="1"/>
              <a:t>commons.wikimedia.org</a:t>
            </a:r>
            <a:r>
              <a:rPr lang="en-US" sz="1600" dirty="0"/>
              <a:t>/wiki/</a:t>
            </a:r>
            <a:r>
              <a:rPr lang="en-US" sz="1600" dirty="0" err="1"/>
              <a:t>File:Procesi%C3%B3n_V%C3%ADaCrusis_LasMesas_40.JPG</a:t>
            </a:r>
            <a:endParaRPr lang="en-US" sz="1600" dirty="0"/>
          </a:p>
          <a:p>
            <a:endParaRPr lang="en-US" sz="1600" dirty="0"/>
          </a:p>
          <a:p>
            <a:endParaRPr lang="en-US" sz="1600" dirty="0"/>
          </a:p>
          <a:p>
            <a:endParaRPr lang="en-US" sz="1600" dirty="0"/>
          </a:p>
        </p:txBody>
      </p:sp>
    </p:spTree>
    <p:extLst>
      <p:ext uri="{BB962C8B-B14F-4D97-AF65-F5344CB8AC3E}">
        <p14:creationId xmlns:p14="http://schemas.microsoft.com/office/powerpoint/2010/main" val="2937502296"/>
      </p:ext>
    </p:extLst>
  </p:cSld>
  <p:clrMapOvr>
    <a:masterClrMapping/>
  </p:clrMapOvr>
  <p:transition advTm="3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https://</a:t>
            </a:r>
            <a:r>
              <a:rPr lang="en-US" sz="1600" dirty="0" err="1"/>
              <a:t>commons.wikimedia.org</a:t>
            </a:r>
            <a:r>
              <a:rPr lang="en-US" sz="1600" dirty="0"/>
              <a:t>/wiki/</a:t>
            </a:r>
            <a:r>
              <a:rPr lang="en-US" sz="1600" dirty="0" err="1"/>
              <a:t>File:Procesi%C3%B3n_V%C3%ADaCrusis_LasMesas_40.JPG</a:t>
            </a:r>
            <a:endParaRPr lang="en-US" sz="1600" dirty="0"/>
          </a:p>
          <a:p>
            <a:pPr>
              <a:buNone/>
            </a:pPr>
            <a:r>
              <a:rPr lang="en-US" sz="1600" dirty="0"/>
              <a:t>http://</a:t>
            </a:r>
            <a:r>
              <a:rPr lang="en-US" sz="1600" dirty="0" err="1"/>
              <a:t>commons.wikimedia.org</a:t>
            </a:r>
            <a:r>
              <a:rPr lang="en-US" sz="1600" dirty="0"/>
              <a:t>/wiki/File:%22Kakindo_</a:t>
            </a:r>
            <a:r>
              <a:rPr lang="en-US" sz="1600" dirty="0" err="1"/>
              <a:t>Crucifixion%22</a:t>
            </a:r>
            <a:r>
              <a:rPr lang="en-US" sz="1600" dirty="0"/>
              <a:t>_-_NARA_-_</a:t>
            </a:r>
            <a:r>
              <a:rPr lang="en-US" sz="1600" dirty="0" err="1"/>
              <a:t>558948.tif</a:t>
            </a:r>
            <a:endParaRPr lang="en-US" sz="1600" dirty="0"/>
          </a:p>
          <a:p>
            <a:pPr>
              <a:buNone/>
            </a:pPr>
            <a:r>
              <a:rPr lang="en-US" sz="1600" dirty="0"/>
              <a:t>https://</a:t>
            </a:r>
            <a:r>
              <a:rPr lang="en-US" sz="1600" dirty="0" err="1"/>
              <a:t>commons.wikimedia.org</a:t>
            </a:r>
            <a:r>
              <a:rPr lang="en-US" sz="1600" dirty="0"/>
              <a:t>/wiki/</a:t>
            </a:r>
            <a:r>
              <a:rPr lang="en-US" sz="1600" dirty="0" err="1"/>
              <a:t>File:Blake_soldiers_casting_lots.jpg</a:t>
            </a:r>
            <a:endParaRPr lang="en-US" sz="1600" dirty="0"/>
          </a:p>
          <a:p>
            <a:pPr>
              <a:buNone/>
            </a:pPr>
            <a:r>
              <a:rPr lang="en-US" sz="1600" dirty="0"/>
              <a:t>https://</a:t>
            </a:r>
            <a:r>
              <a:rPr lang="en-US" sz="1600" dirty="0" err="1"/>
              <a:t>commons.wikimedia.org</a:t>
            </a:r>
            <a:r>
              <a:rPr lang="en-US" sz="1600" dirty="0"/>
              <a:t>/wiki/</a:t>
            </a:r>
            <a:r>
              <a:rPr lang="en-US" sz="1600" dirty="0" err="1"/>
              <a:t>File:Weyden_Christ_on_the_Cross_with_Mary_and_St_John.jpg</a:t>
            </a:r>
            <a:endParaRPr lang="en-US" sz="1600" dirty="0"/>
          </a:p>
          <a:p>
            <a:pPr>
              <a:buNone/>
            </a:pPr>
            <a:r>
              <a:rPr lang="en-US" sz="1600" dirty="0"/>
              <a:t>https://</a:t>
            </a:r>
            <a:r>
              <a:rPr lang="en-US" sz="1600" dirty="0" err="1"/>
              <a:t>www.flickr.com</a:t>
            </a:r>
            <a:r>
              <a:rPr lang="en-US" sz="1600" dirty="0"/>
              <a:t>/photos/</a:t>
            </a:r>
            <a:r>
              <a:rPr lang="en-US" sz="1600" dirty="0" err="1"/>
              <a:t>paullew</a:t>
            </a:r>
            <a:r>
              <a:rPr lang="en-US" sz="1600" dirty="0"/>
              <a:t>/8599326117/</a:t>
            </a:r>
          </a:p>
          <a:p>
            <a:pPr>
              <a:buNone/>
            </a:pPr>
            <a:r>
              <a:rPr lang="en-US" sz="1600" dirty="0"/>
              <a:t>Estate of Frank Wesley, http://www.frankwesleyart.com/main_page.htm</a:t>
            </a:r>
          </a:p>
          <a:p>
            <a:pPr>
              <a:buNone/>
            </a:pPr>
            <a:r>
              <a:rPr lang="en-US" sz="1600" dirty="0"/>
              <a:t>https://commons.wikimedia.org/wiki/File:The_Entombment_of_Christ-Caravaggio_(c.1602-3).jpg</a:t>
            </a:r>
          </a:p>
          <a:p>
            <a:pPr>
              <a:buNone/>
            </a:pPr>
            <a:r>
              <a:rPr lang="en-US" sz="1600" dirty="0"/>
              <a:t>https://</a:t>
            </a:r>
            <a:r>
              <a:rPr lang="en-US" sz="1600" dirty="0" err="1"/>
              <a:t>commons.wikimedia.org</a:t>
            </a:r>
            <a:r>
              <a:rPr lang="en-US" sz="1600" dirty="0"/>
              <a:t>/wiki/File:Eug%C3%A8ne_Delacroix_-_Christ_Carried_Down_to_the_Tomb_-_Google_Art_Project.jpg</a:t>
            </a:r>
          </a:p>
          <a:p>
            <a:pPr>
              <a:buNone/>
            </a:pPr>
            <a:endParaRPr lang="en-US" sz="1600" dirty="0"/>
          </a:p>
          <a:p>
            <a:pPr>
              <a:buNone/>
            </a:pPr>
            <a:endParaRPr lang="en-US" sz="1600" dirty="0"/>
          </a:p>
          <a:p>
            <a:pPr>
              <a:buNone/>
            </a:pPr>
            <a:r>
              <a:rPr lang="en-US" sz="1600" dirty="0"/>
              <a:t>Additional descriptions can be found at the Art in the Christian Tradition image library, a service of the Vanderbilt Divinity Library, http://</a:t>
            </a:r>
            <a:r>
              <a:rPr lang="en-US" sz="1600" dirty="0" err="1"/>
              <a:t>diglib.library.vanderbilt.edu</a:t>
            </a:r>
            <a:r>
              <a:rPr lang="en-US" sz="1600" dirty="0"/>
              <a:t>/.  All images available via Creative Commons 3.0 License.</a:t>
            </a:r>
          </a:p>
          <a:p>
            <a:endParaRPr lang="en-US" sz="1600" dirty="0"/>
          </a:p>
          <a:p>
            <a:endParaRPr lang="en-US" sz="1600" dirty="0"/>
          </a:p>
          <a:p>
            <a:endParaRPr lang="en-US" sz="1600" dirty="0"/>
          </a:p>
        </p:txBody>
      </p:sp>
    </p:spTree>
  </p:cSld>
  <p:clrMapOvr>
    <a:masterClrMapping/>
  </p:clrMapOvr>
  <p:transition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91400" y="5429071"/>
            <a:ext cx="3124200" cy="1077218"/>
          </a:xfrm>
          <a:prstGeom prst="rect">
            <a:avLst/>
          </a:prstGeom>
          <a:noFill/>
        </p:spPr>
        <p:txBody>
          <a:bodyPr wrap="square" rtlCol="0">
            <a:spAutoFit/>
          </a:bodyPr>
          <a:lstStyle/>
          <a:p>
            <a:pPr algn="ctr">
              <a:defRPr/>
            </a:pPr>
            <a:r>
              <a:rPr lang="en-US" sz="1600" kern="0" dirty="0">
                <a:solidFill>
                  <a:schemeClr val="tx1">
                    <a:lumMod val="95000"/>
                  </a:schemeClr>
                </a:solidFill>
              </a:rPr>
              <a:t>Crucifixion</a:t>
            </a:r>
          </a:p>
          <a:p>
            <a:pPr algn="ctr">
              <a:defRPr/>
            </a:pPr>
            <a:endParaRPr lang="en-US" sz="1600" kern="0" dirty="0">
              <a:solidFill>
                <a:schemeClr val="tx1">
                  <a:lumMod val="95000"/>
                </a:schemeClr>
              </a:solidFill>
            </a:endParaRPr>
          </a:p>
          <a:p>
            <a:pPr algn="ctr">
              <a:defRPr/>
            </a:pPr>
            <a:r>
              <a:rPr lang="en-US" sz="1600" kern="0" dirty="0">
                <a:solidFill>
                  <a:schemeClr val="tx1">
                    <a:lumMod val="95000"/>
                  </a:schemeClr>
                </a:solidFill>
              </a:rPr>
              <a:t>Parish Church</a:t>
            </a:r>
          </a:p>
          <a:p>
            <a:pPr algn="ctr">
              <a:defRPr/>
            </a:pPr>
            <a:r>
              <a:rPr lang="en-US" sz="1600" kern="0" dirty="0" err="1">
                <a:solidFill>
                  <a:schemeClr val="tx1">
                    <a:lumMod val="95000"/>
                  </a:schemeClr>
                </a:solidFill>
              </a:rPr>
              <a:t>Coatepec</a:t>
            </a:r>
            <a:r>
              <a:rPr lang="en-US" sz="1600" kern="0" dirty="0">
                <a:solidFill>
                  <a:schemeClr val="tx1">
                    <a:lumMod val="95000"/>
                  </a:schemeClr>
                </a:solidFill>
              </a:rPr>
              <a:t>, Mexico</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401" y="13138"/>
            <a:ext cx="4605519" cy="6858000"/>
          </a:xfrm>
          <a:prstGeom prst="rect">
            <a:avLst/>
          </a:prstGeom>
        </p:spPr>
      </p:pic>
    </p:spTree>
    <p:extLst>
      <p:ext uri="{BB962C8B-B14F-4D97-AF65-F5344CB8AC3E}">
        <p14:creationId xmlns:p14="http://schemas.microsoft.com/office/powerpoint/2010/main" val="634560764"/>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752600"/>
            <a:ext cx="7010400" cy="2862322"/>
          </a:xfrm>
          <a:prstGeom prst="rect">
            <a:avLst/>
          </a:prstGeom>
        </p:spPr>
        <p:txBody>
          <a:bodyPr wrap="square">
            <a:spAutoFit/>
          </a:bodyPr>
          <a:lstStyle/>
          <a:p>
            <a:r>
              <a:rPr lang="en-US" sz="3600" dirty="0"/>
              <a:t>For we do not have a high priest who is unable to sympathize with our weaknesses, but we have one who in every respect has been tested as we are…</a:t>
            </a:r>
            <a:endParaRPr lang="en-US" sz="3600" dirty="0">
              <a:cs typeface="Arial" pitchFamily="34" charset="0"/>
            </a:endParaRPr>
          </a:p>
        </p:txBody>
      </p:sp>
      <p:sp>
        <p:nvSpPr>
          <p:cNvPr id="5" name="TextBox 4"/>
          <p:cNvSpPr txBox="1"/>
          <p:nvPr/>
        </p:nvSpPr>
        <p:spPr>
          <a:xfrm>
            <a:off x="5562600" y="5100936"/>
            <a:ext cx="3352800" cy="461665"/>
          </a:xfrm>
          <a:prstGeom prst="rect">
            <a:avLst/>
          </a:prstGeom>
          <a:noFill/>
        </p:spPr>
        <p:txBody>
          <a:bodyPr wrap="square" rtlCol="0">
            <a:spAutoFit/>
          </a:bodyPr>
          <a:lstStyle/>
          <a:p>
            <a:pPr algn="ctr"/>
            <a:r>
              <a:rPr lang="en-US" sz="2400" dirty="0">
                <a:solidFill>
                  <a:schemeClr val="tx1">
                    <a:lumMod val="95000"/>
                  </a:schemeClr>
                </a:solidFill>
              </a:rPr>
              <a:t>Hebrews </a:t>
            </a:r>
            <a:r>
              <a:rPr lang="en-US" sz="2400" dirty="0" err="1">
                <a:solidFill>
                  <a:schemeClr val="tx1">
                    <a:lumMod val="95000"/>
                  </a:schemeClr>
                </a:solidFill>
              </a:rPr>
              <a:t>4:15a</a:t>
            </a:r>
            <a:endParaRPr lang="en-US" sz="2400" dirty="0">
              <a:solidFill>
                <a:schemeClr val="tx1">
                  <a:lumMod val="95000"/>
                </a:schemeClr>
              </a:solidFill>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429071"/>
            <a:ext cx="2209800" cy="1077218"/>
          </a:xfrm>
          <a:prstGeom prst="rect">
            <a:avLst/>
          </a:prstGeom>
          <a:noFill/>
        </p:spPr>
        <p:txBody>
          <a:bodyPr wrap="square" rtlCol="0">
            <a:spAutoFit/>
          </a:bodyPr>
          <a:lstStyle/>
          <a:p>
            <a:pPr algn="ctr">
              <a:defRPr/>
            </a:pPr>
            <a:r>
              <a:rPr lang="en-US" sz="1600" kern="0" dirty="0">
                <a:solidFill>
                  <a:schemeClr val="tx1">
                    <a:lumMod val="95000"/>
                  </a:schemeClr>
                </a:solidFill>
              </a:rPr>
              <a:t>Cristo Negro</a:t>
            </a:r>
          </a:p>
          <a:p>
            <a:pPr algn="ctr">
              <a:defRPr/>
            </a:pPr>
            <a:endParaRPr lang="en-US" sz="1600" kern="0" dirty="0">
              <a:solidFill>
                <a:schemeClr val="tx1">
                  <a:lumMod val="95000"/>
                </a:schemeClr>
              </a:solidFill>
            </a:endParaRPr>
          </a:p>
          <a:p>
            <a:pPr lvl="0" algn="ctr">
              <a:defRPr/>
            </a:pPr>
            <a:r>
              <a:rPr lang="en-US" sz="1600" kern="0" dirty="0">
                <a:solidFill>
                  <a:schemeClr val="tx1">
                    <a:lumMod val="95000"/>
                  </a:schemeClr>
                </a:solidFill>
              </a:rPr>
              <a:t>Martin Ruiz </a:t>
            </a:r>
            <a:r>
              <a:rPr lang="en-US" sz="1600" kern="0" dirty="0" err="1">
                <a:solidFill>
                  <a:schemeClr val="tx1">
                    <a:lumMod val="95000"/>
                  </a:schemeClr>
                </a:solidFill>
              </a:rPr>
              <a:t>Anglada</a:t>
            </a:r>
            <a:endParaRPr lang="en-US" sz="1600" kern="0" dirty="0">
              <a:solidFill>
                <a:schemeClr val="tx1">
                  <a:lumMod val="95000"/>
                </a:schemeClr>
              </a:solidFill>
            </a:endParaRPr>
          </a:p>
          <a:p>
            <a:pPr algn="ctr">
              <a:defRPr/>
            </a:pPr>
            <a:r>
              <a:rPr lang="en-US" sz="1600" kern="0" dirty="0">
                <a:solidFill>
                  <a:schemeClr val="tx1">
                    <a:lumMod val="95000"/>
                  </a:schemeClr>
                </a:solidFill>
              </a:rPr>
              <a:t>Saragossa, Spain</a:t>
            </a:r>
          </a:p>
        </p:txBody>
      </p:sp>
      <p:pic>
        <p:nvPicPr>
          <p:cNvPr id="2" name="Picture 1">
            <a:extLst>
              <a:ext uri="{FF2B5EF4-FFF2-40B4-BE49-F238E27FC236}">
                <a16:creationId xmlns:a16="http://schemas.microsoft.com/office/drawing/2014/main" id="{6426681C-F60F-4078-8AF2-268B6BE0B28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19600" y="0"/>
            <a:ext cx="5638800" cy="6858000"/>
          </a:xfrm>
          <a:prstGeom prst="rect">
            <a:avLst/>
          </a:prstGeom>
        </p:spPr>
      </p:pic>
    </p:spTree>
    <p:extLst>
      <p:ext uri="{BB962C8B-B14F-4D97-AF65-F5344CB8AC3E}">
        <p14:creationId xmlns:p14="http://schemas.microsoft.com/office/powerpoint/2010/main" val="2963970143"/>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6934200" cy="1754326"/>
          </a:xfrm>
          <a:prstGeom prst="rect">
            <a:avLst/>
          </a:prstGeom>
        </p:spPr>
        <p:txBody>
          <a:bodyPr wrap="square">
            <a:spAutoFit/>
          </a:bodyPr>
          <a:lstStyle/>
          <a:p>
            <a:r>
              <a:rPr lang="en-US" sz="3600" dirty="0"/>
              <a:t>After Jesus had spoken these words, he went out with his disciples … to a place where there was a garden …</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18:1ab</a:t>
            </a:r>
            <a:endParaRPr lang="en-US" sz="2400" dirty="0">
              <a:solidFill>
                <a:schemeClr val="tx1">
                  <a:lumMod val="95000"/>
                </a:schemeClr>
              </a:solidFill>
            </a:endParaRPr>
          </a:p>
        </p:txBody>
      </p:sp>
    </p:spTree>
    <p:extLst>
      <p:ext uri="{BB962C8B-B14F-4D97-AF65-F5344CB8AC3E}">
        <p14:creationId xmlns:p14="http://schemas.microsoft.com/office/powerpoint/2010/main" val="1191767569"/>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0260" y="0"/>
            <a:ext cx="7005340" cy="6858000"/>
          </a:xfrm>
          <a:prstGeom prst="rect">
            <a:avLst/>
          </a:prstGeom>
        </p:spPr>
      </p:pic>
      <p:sp>
        <p:nvSpPr>
          <p:cNvPr id="3" name="TextBox 2"/>
          <p:cNvSpPr txBox="1"/>
          <p:nvPr/>
        </p:nvSpPr>
        <p:spPr>
          <a:xfrm>
            <a:off x="1600200" y="5059740"/>
            <a:ext cx="1752600" cy="1569660"/>
          </a:xfrm>
          <a:prstGeom prst="rect">
            <a:avLst/>
          </a:prstGeom>
          <a:noFill/>
        </p:spPr>
        <p:txBody>
          <a:bodyPr wrap="square" rtlCol="0">
            <a:spAutoFit/>
          </a:bodyPr>
          <a:lstStyle/>
          <a:p>
            <a:pPr algn="ctr"/>
            <a:r>
              <a:rPr lang="en-US" sz="1600" dirty="0">
                <a:solidFill>
                  <a:schemeClr val="tx1">
                    <a:lumMod val="95000"/>
                  </a:schemeClr>
                </a:solidFill>
              </a:rPr>
              <a:t>Garden of Gethsemane </a:t>
            </a:r>
          </a:p>
          <a:p>
            <a:pPr algn="ctr"/>
            <a:endParaRPr lang="en-US" sz="1600" dirty="0">
              <a:solidFill>
                <a:schemeClr val="tx1">
                  <a:lumMod val="95000"/>
                </a:schemeClr>
              </a:solidFill>
            </a:endParaRPr>
          </a:p>
          <a:p>
            <a:pPr algn="ctr"/>
            <a:r>
              <a:rPr lang="en-US" sz="1600" dirty="0">
                <a:solidFill>
                  <a:schemeClr val="tx1">
                    <a:lumMod val="95000"/>
                  </a:schemeClr>
                </a:solidFill>
              </a:rPr>
              <a:t>Giovanni di Paolo</a:t>
            </a:r>
          </a:p>
          <a:p>
            <a:pPr algn="ctr"/>
            <a:r>
              <a:rPr lang="en-US" sz="1600" dirty="0">
                <a:solidFill>
                  <a:schemeClr val="tx1">
                    <a:lumMod val="95000"/>
                  </a:schemeClr>
                </a:solidFill>
              </a:rPr>
              <a:t>Vatican Museum Vatican City</a:t>
            </a:r>
          </a:p>
        </p:txBody>
      </p:sp>
    </p:spTree>
    <p:extLst>
      <p:ext uri="{BB962C8B-B14F-4D97-AF65-F5344CB8AC3E}">
        <p14:creationId xmlns:p14="http://schemas.microsoft.com/office/powerpoint/2010/main" val="2180788890"/>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2218</TotalTime>
  <Words>1606</Words>
  <Application>Microsoft Office PowerPoint</Application>
  <PresentationFormat>Widescreen</PresentationFormat>
  <Paragraphs>163</Paragraphs>
  <Slides>45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Arial</vt:lpstr>
      <vt:lpstr>Calibri</vt:lpstr>
      <vt:lpstr>First Sunday after Christmas Day Year A</vt:lpstr>
      <vt:lpstr>Good Friday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214</cp:revision>
  <dcterms:created xsi:type="dcterms:W3CDTF">2016-08-31T16:46:43Z</dcterms:created>
  <dcterms:modified xsi:type="dcterms:W3CDTF">2022-10-06T14:53:24Z</dcterms:modified>
</cp:coreProperties>
</file>