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3"/>
  </p:notesMasterIdLst>
  <p:sldIdLst>
    <p:sldId id="256" r:id="rId2"/>
    <p:sldId id="282" r:id="rId3"/>
    <p:sldId id="382" r:id="rId4"/>
    <p:sldId id="368" r:id="rId5"/>
    <p:sldId id="383" r:id="rId6"/>
    <p:sldId id="369" r:id="rId7"/>
    <p:sldId id="384" r:id="rId8"/>
    <p:sldId id="371" r:id="rId9"/>
    <p:sldId id="386" r:id="rId10"/>
    <p:sldId id="395" r:id="rId11"/>
    <p:sldId id="396" r:id="rId12"/>
    <p:sldId id="373" r:id="rId13"/>
    <p:sldId id="389" r:id="rId14"/>
    <p:sldId id="374" r:id="rId15"/>
    <p:sldId id="391" r:id="rId16"/>
    <p:sldId id="397" r:id="rId17"/>
    <p:sldId id="398" r:id="rId18"/>
    <p:sldId id="378" r:id="rId19"/>
    <p:sldId id="392" r:id="rId20"/>
    <p:sldId id="380" r:id="rId21"/>
    <p:sldId id="393" r:id="rId22"/>
    <p:sldId id="381" r:id="rId23"/>
    <p:sldId id="407" r:id="rId24"/>
    <p:sldId id="399" r:id="rId25"/>
    <p:sldId id="408" r:id="rId26"/>
    <p:sldId id="400" r:id="rId27"/>
    <p:sldId id="409" r:id="rId28"/>
    <p:sldId id="401" r:id="rId29"/>
    <p:sldId id="411" r:id="rId30"/>
    <p:sldId id="402" r:id="rId31"/>
    <p:sldId id="412" r:id="rId32"/>
    <p:sldId id="403" r:id="rId33"/>
    <p:sldId id="413" r:id="rId34"/>
    <p:sldId id="404" r:id="rId35"/>
    <p:sldId id="414" r:id="rId36"/>
    <p:sldId id="405" r:id="rId37"/>
    <p:sldId id="415" r:id="rId38"/>
    <p:sldId id="406" r:id="rId39"/>
    <p:sldId id="394" r:id="rId40"/>
    <p:sldId id="297" r:id="rId41"/>
    <p:sldId id="410"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669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7"/>
    <p:restoredTop sz="94694"/>
  </p:normalViewPr>
  <p:slideViewPr>
    <p:cSldViewPr>
      <p:cViewPr varScale="1">
        <p:scale>
          <a:sx n="72" d="100"/>
          <a:sy n="72" d="100"/>
        </p:scale>
        <p:origin x="917" y="67"/>
      </p:cViewPr>
      <p:guideLst>
        <p:guide orient="horz" pos="2160"/>
        <p:guide pos="3840"/>
      </p:guideLst>
    </p:cSldViewPr>
  </p:slideViewPr>
  <p:notesTextViewPr>
    <p:cViewPr>
      <p:scale>
        <a:sx n="100" d="100"/>
        <a:sy n="100" d="100"/>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9/16/2022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9/16/2022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9/16/2022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9/16/2022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9/16/2022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9/16/2022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9/16/2022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9/16/2022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9/16/2022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9/16/2022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9/16/2022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9/16/2022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9/16/2022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600201"/>
            <a:ext cx="8458200" cy="1470025"/>
          </a:xfrm>
        </p:spPr>
        <p:txBody>
          <a:bodyPr>
            <a:noAutofit/>
          </a:bodyPr>
          <a:lstStyle/>
          <a:p>
            <a:r>
              <a:rPr lang="en-US" sz="9600" dirty="0"/>
              <a:t>Fourth Sunday after Epiphany</a:t>
            </a:r>
          </a:p>
        </p:txBody>
      </p:sp>
      <p:sp>
        <p:nvSpPr>
          <p:cNvPr id="3" name="Subtitle 2"/>
          <p:cNvSpPr>
            <a:spLocks noGrp="1"/>
          </p:cNvSpPr>
          <p:nvPr>
            <p:ph type="subTitle" idx="1"/>
          </p:nvPr>
        </p:nvSpPr>
        <p:spPr>
          <a:xfrm>
            <a:off x="2895600" y="4038600"/>
            <a:ext cx="6400800" cy="838200"/>
          </a:xfrm>
        </p:spPr>
        <p:txBody>
          <a:bodyPr>
            <a:normAutofit lnSpcReduction="10000"/>
          </a:bodyPr>
          <a:lstStyle/>
          <a:p>
            <a:r>
              <a:rPr lang="en-US" sz="5400" i="1" dirty="0">
                <a:solidFill>
                  <a:schemeClr val="tx1"/>
                </a:solidFill>
              </a:rPr>
              <a:t>Year A</a:t>
            </a:r>
          </a:p>
        </p:txBody>
      </p:sp>
      <p:sp>
        <p:nvSpPr>
          <p:cNvPr id="4" name="Rectangle 3"/>
          <p:cNvSpPr/>
          <p:nvPr/>
        </p:nvSpPr>
        <p:spPr>
          <a:xfrm>
            <a:off x="1524000" y="5824856"/>
            <a:ext cx="9144000" cy="954107"/>
          </a:xfrm>
          <a:prstGeom prst="rect">
            <a:avLst/>
          </a:prstGeom>
          <a:solidFill>
            <a:srgbClr val="B6694C">
              <a:alpha val="70000"/>
            </a:srgbClr>
          </a:solidFill>
        </p:spPr>
        <p:txBody>
          <a:bodyPr wrap="square">
            <a:spAutoFit/>
          </a:bodyPr>
          <a:lstStyle/>
          <a:p>
            <a:pPr algn="ctr"/>
            <a:r>
              <a:rPr lang="en-US" sz="2800" dirty="0"/>
              <a:t>Micah 6:1-8   </a:t>
            </a:r>
            <a:r>
              <a:rPr lang="en-US" dirty="0"/>
              <a:t>•   </a:t>
            </a:r>
            <a:r>
              <a:rPr lang="en-US" sz="2800" dirty="0"/>
              <a:t> Psalm 15   </a:t>
            </a:r>
            <a:r>
              <a:rPr lang="en-US" dirty="0"/>
              <a:t>•    </a:t>
            </a:r>
            <a:r>
              <a:rPr lang="en-US" sz="2800" dirty="0"/>
              <a:t>1 Corinthians 1:18-31 </a:t>
            </a:r>
          </a:p>
          <a:p>
            <a:pPr algn="ctr"/>
            <a:r>
              <a:rPr lang="en-US" sz="2800" dirty="0"/>
              <a:t>Matthew 5:1-12</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2249270"/>
            <a:ext cx="7467600" cy="646331"/>
          </a:xfrm>
          <a:prstGeom prst="rect">
            <a:avLst/>
          </a:prstGeom>
        </p:spPr>
        <p:txBody>
          <a:bodyPr wrap="square">
            <a:spAutoFit/>
          </a:bodyPr>
          <a:lstStyle/>
          <a:p>
            <a:r>
              <a:rPr lang="en-US" sz="3600" dirty="0"/>
              <a:t> and to walk humbly with your God?</a:t>
            </a:r>
            <a:endParaRPr lang="en-US" sz="3600" dirty="0">
              <a:cs typeface="Arial" pitchFamily="34" charset="0"/>
            </a:endParaRPr>
          </a:p>
        </p:txBody>
      </p:sp>
      <p:sp>
        <p:nvSpPr>
          <p:cNvPr id="3" name="Rectangle 2"/>
          <p:cNvSpPr/>
          <p:nvPr/>
        </p:nvSpPr>
        <p:spPr>
          <a:xfrm>
            <a:off x="6324600" y="3886201"/>
            <a:ext cx="2514600" cy="461665"/>
          </a:xfrm>
          <a:prstGeom prst="rect">
            <a:avLst/>
          </a:prstGeom>
        </p:spPr>
        <p:txBody>
          <a:bodyPr wrap="square">
            <a:spAutoFit/>
          </a:bodyPr>
          <a:lstStyle/>
          <a:p>
            <a:r>
              <a:rPr lang="en-US" sz="2400" dirty="0">
                <a:cs typeface="Arial" pitchFamily="34" charset="0"/>
              </a:rPr>
              <a:t>Micah </a:t>
            </a:r>
            <a:r>
              <a:rPr lang="en-US" sz="2400" dirty="0" err="1">
                <a:cs typeface="Arial" pitchFamily="34" charset="0"/>
              </a:rPr>
              <a:t>6:8d</a:t>
            </a:r>
            <a:endParaRPr lang="en-US" sz="2400" dirty="0">
              <a:cs typeface="Arial" pitchFamily="34" charset="0"/>
            </a:endParaRP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52800" y="6400800"/>
            <a:ext cx="5715000" cy="307777"/>
          </a:xfrm>
          <a:prstGeom prst="rect">
            <a:avLst/>
          </a:prstGeom>
          <a:noFill/>
        </p:spPr>
        <p:txBody>
          <a:bodyPr wrap="square" rtlCol="0">
            <a:spAutoFit/>
          </a:bodyPr>
          <a:lstStyle/>
          <a:p>
            <a:pPr algn="ctr"/>
            <a:r>
              <a:rPr lang="en-US" sz="1400" dirty="0"/>
              <a:t>Dorothy Day with Homeless Christ  --  Kelly Latimore</a:t>
            </a:r>
          </a:p>
        </p:txBody>
      </p:sp>
      <p:pic>
        <p:nvPicPr>
          <p:cNvPr id="2" name="Picture 1">
            <a:extLst>
              <a:ext uri="{FF2B5EF4-FFF2-40B4-BE49-F238E27FC236}">
                <a16:creationId xmlns:a16="http://schemas.microsoft.com/office/drawing/2014/main" id="{99D9C297-DF07-4F07-A548-C2FA4A476BBE}"/>
              </a:ext>
            </a:extLst>
          </p:cNvPr>
          <p:cNvPicPr>
            <a:picLocks noChangeAspect="1"/>
          </p:cNvPicPr>
          <p:nvPr/>
        </p:nvPicPr>
        <p:blipFill>
          <a:blip r:embed="rId2" cstate="email">
            <a:extLst>
              <a:ext uri="{BEBA8EAE-BF5A-486C-A8C5-ECC9F3942E4B}">
                <a14:imgProps xmlns:a14="http://schemas.microsoft.com/office/drawing/2010/main">
                  <a14:imgLayer r:embed="rId3">
                    <a14:imgEffect>
                      <a14:sharpenSoften amount="5000"/>
                    </a14:imgEffect>
                    <a14:imgEffect>
                      <a14:brightnessContrast contrast="3000"/>
                    </a14:imgEffect>
                  </a14:imgLayer>
                </a14:imgProps>
              </a:ext>
              <a:ext uri="{28A0092B-C50C-407E-A947-70E740481C1C}">
                <a14:useLocalDpi xmlns:a14="http://schemas.microsoft.com/office/drawing/2010/main"/>
              </a:ext>
            </a:extLst>
          </a:blip>
          <a:stretch>
            <a:fillRect/>
          </a:stretch>
        </p:blipFill>
        <p:spPr>
          <a:xfrm>
            <a:off x="2667000" y="0"/>
            <a:ext cx="6934200" cy="6240780"/>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52800" y="1942743"/>
            <a:ext cx="6400800" cy="3416320"/>
          </a:xfrm>
          <a:prstGeom prst="rect">
            <a:avLst/>
          </a:prstGeom>
        </p:spPr>
        <p:txBody>
          <a:bodyPr wrap="square">
            <a:spAutoFit/>
          </a:bodyPr>
          <a:lstStyle/>
          <a:p>
            <a:r>
              <a:rPr lang="en-US" sz="3600" dirty="0"/>
              <a:t>O LORD, who may abide in your tent?  </a:t>
            </a:r>
          </a:p>
          <a:p>
            <a:r>
              <a:rPr lang="en-US" sz="3600" dirty="0"/>
              <a:t>Those who…speak the truth from their heart…</a:t>
            </a:r>
            <a:br>
              <a:rPr lang="en-US" sz="3600" dirty="0"/>
            </a:br>
            <a:br>
              <a:rPr lang="en-US" sz="3600" dirty="0"/>
            </a:br>
            <a:endParaRPr lang="en-US" sz="3600" dirty="0">
              <a:cs typeface="Arial" pitchFamily="34" charset="0"/>
            </a:endParaRPr>
          </a:p>
        </p:txBody>
      </p:sp>
      <p:sp>
        <p:nvSpPr>
          <p:cNvPr id="3" name="Rectangle 2"/>
          <p:cNvSpPr/>
          <p:nvPr/>
        </p:nvSpPr>
        <p:spPr>
          <a:xfrm>
            <a:off x="6629400" y="4343401"/>
            <a:ext cx="2514600" cy="461665"/>
          </a:xfrm>
          <a:prstGeom prst="rect">
            <a:avLst/>
          </a:prstGeom>
        </p:spPr>
        <p:txBody>
          <a:bodyPr wrap="square">
            <a:spAutoFit/>
          </a:bodyPr>
          <a:lstStyle/>
          <a:p>
            <a:r>
              <a:rPr lang="en-US" sz="2400" dirty="0">
                <a:cs typeface="Arial" pitchFamily="34" charset="0"/>
              </a:rPr>
              <a:t>Psalm </a:t>
            </a:r>
            <a:r>
              <a:rPr lang="en-US" sz="2400" dirty="0" err="1">
                <a:cs typeface="Arial" pitchFamily="34" charset="0"/>
              </a:rPr>
              <a:t>15:1a-2b</a:t>
            </a:r>
            <a:endParaRPr lang="en-US" sz="2400" dirty="0">
              <a:cs typeface="Arial" pitchFamily="34" charset="0"/>
            </a:endParaRP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76400" y="6324600"/>
            <a:ext cx="8915400" cy="307777"/>
          </a:xfrm>
          <a:prstGeom prst="rect">
            <a:avLst/>
          </a:prstGeom>
          <a:noFill/>
        </p:spPr>
        <p:txBody>
          <a:bodyPr wrap="square" rtlCol="0">
            <a:spAutoFit/>
          </a:bodyPr>
          <a:lstStyle/>
          <a:p>
            <a:pPr algn="ctr"/>
            <a:r>
              <a:rPr lang="en-US" sz="1400" dirty="0"/>
              <a:t>Spirit of Truth  --  Mary S. Watts, Watts Chapel, Compton, England</a:t>
            </a:r>
            <a:endParaRPr lang="en-US" sz="1400" dirty="0">
              <a:solidFill>
                <a:schemeClr val="tx1">
                  <a:lumMod val="95000"/>
                </a:schemeClr>
              </a:solidFill>
            </a:endParaRPr>
          </a:p>
        </p:txBody>
      </p:sp>
      <p:pic>
        <p:nvPicPr>
          <p:cNvPr id="5" name="Picture 4" descr="Watts-Chapel2.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752600" y="146112"/>
            <a:ext cx="8680968" cy="6026088"/>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7600" y="1948994"/>
            <a:ext cx="5257800" cy="1754326"/>
          </a:xfrm>
          <a:prstGeom prst="rect">
            <a:avLst/>
          </a:prstGeom>
        </p:spPr>
        <p:txBody>
          <a:bodyPr wrap="square">
            <a:spAutoFit/>
          </a:bodyPr>
          <a:lstStyle/>
          <a:p>
            <a:r>
              <a:rPr lang="en-US" sz="3600" dirty="0"/>
              <a:t>Christ …the power of God and the wisdom of God.</a:t>
            </a:r>
            <a:endParaRPr lang="en-US" sz="3600" dirty="0">
              <a:cs typeface="Arial" pitchFamily="34" charset="0"/>
            </a:endParaRPr>
          </a:p>
          <a:p>
            <a:endParaRPr lang="en-US" sz="3600" dirty="0">
              <a:cs typeface="Arial" pitchFamily="34" charset="0"/>
            </a:endParaRPr>
          </a:p>
        </p:txBody>
      </p:sp>
      <p:sp>
        <p:nvSpPr>
          <p:cNvPr id="3" name="Rectangle 2"/>
          <p:cNvSpPr/>
          <p:nvPr/>
        </p:nvSpPr>
        <p:spPr>
          <a:xfrm>
            <a:off x="6172200" y="3733801"/>
            <a:ext cx="2895600" cy="461665"/>
          </a:xfrm>
          <a:prstGeom prst="rect">
            <a:avLst/>
          </a:prstGeom>
        </p:spPr>
        <p:txBody>
          <a:bodyPr wrap="square">
            <a:spAutoFit/>
          </a:bodyPr>
          <a:lstStyle/>
          <a:p>
            <a:r>
              <a:rPr lang="en-US" sz="2400" dirty="0">
                <a:cs typeface="Arial" pitchFamily="34" charset="0"/>
              </a:rPr>
              <a:t>1 Corinthians: </a:t>
            </a:r>
            <a:r>
              <a:rPr lang="en-US" sz="2400" dirty="0" err="1">
                <a:cs typeface="Arial" pitchFamily="34" charset="0"/>
              </a:rPr>
              <a:t>1:24b</a:t>
            </a:r>
            <a:endParaRPr lang="en-US" sz="2400" dirty="0">
              <a:cs typeface="Arial" pitchFamily="34" charset="0"/>
            </a:endParaRP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57400" y="5410200"/>
            <a:ext cx="2438400" cy="954107"/>
          </a:xfrm>
          <a:prstGeom prst="rect">
            <a:avLst/>
          </a:prstGeom>
          <a:noFill/>
        </p:spPr>
        <p:txBody>
          <a:bodyPr wrap="square" rtlCol="0">
            <a:spAutoFit/>
          </a:bodyPr>
          <a:lstStyle/>
          <a:p>
            <a:pPr algn="ctr"/>
            <a:r>
              <a:rPr lang="en-US" sz="1400" dirty="0"/>
              <a:t>Lamp of Wisdom</a:t>
            </a:r>
          </a:p>
          <a:p>
            <a:pPr algn="ctr"/>
            <a:endParaRPr lang="en-US" sz="1400" dirty="0"/>
          </a:p>
          <a:p>
            <a:pPr algn="ctr"/>
            <a:r>
              <a:rPr lang="en-US" sz="1400" dirty="0" err="1"/>
              <a:t>Waterperry</a:t>
            </a:r>
            <a:r>
              <a:rPr lang="en-US" sz="1400" dirty="0"/>
              <a:t> Gardens, </a:t>
            </a:r>
            <a:r>
              <a:rPr lang="en-US" sz="1400" dirty="0" err="1"/>
              <a:t>Oxfordshire</a:t>
            </a:r>
            <a:r>
              <a:rPr lang="en-US" sz="1400" dirty="0"/>
              <a:t>, England</a:t>
            </a:r>
            <a:endParaRPr lang="en-US" sz="1400" dirty="0">
              <a:solidFill>
                <a:schemeClr val="tx1">
                  <a:lumMod val="95000"/>
                </a:schemeClr>
              </a:solidFill>
            </a:endParaRPr>
          </a:p>
        </p:txBody>
      </p:sp>
      <p:pic>
        <p:nvPicPr>
          <p:cNvPr id="18434" name="Picture 2" descr="Title: Lamp of Wisdom&#10;[Click for larger image view]"/>
          <p:cNvPicPr>
            <a:picLocks noChangeAspect="1" noChangeArrowheads="1"/>
          </p:cNvPicPr>
          <p:nvPr/>
        </p:nvPicPr>
        <p:blipFill>
          <a:blip r:embed="rId2" cstate="email">
            <a:lum bright="10000" contrast="10000"/>
            <a:extLst>
              <a:ext uri="{28A0092B-C50C-407E-A947-70E740481C1C}">
                <a14:useLocalDpi xmlns:a14="http://schemas.microsoft.com/office/drawing/2010/main"/>
              </a:ext>
            </a:extLst>
          </a:blip>
          <a:srcRect/>
          <a:stretch>
            <a:fillRect/>
          </a:stretch>
        </p:blipFill>
        <p:spPr bwMode="auto">
          <a:xfrm>
            <a:off x="5029201" y="0"/>
            <a:ext cx="4833257" cy="6858000"/>
          </a:xfrm>
          <a:prstGeom prst="rect">
            <a:avLst/>
          </a:prstGeom>
          <a:noFill/>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29000" y="2238832"/>
            <a:ext cx="6781800" cy="1200329"/>
          </a:xfrm>
          <a:prstGeom prst="rect">
            <a:avLst/>
          </a:prstGeom>
        </p:spPr>
        <p:txBody>
          <a:bodyPr wrap="square">
            <a:spAutoFit/>
          </a:bodyPr>
          <a:lstStyle/>
          <a:p>
            <a:r>
              <a:rPr lang="en-US" sz="3600" dirty="0"/>
              <a:t>God chose what is low and despised in the world...</a:t>
            </a:r>
            <a:endParaRPr lang="en-US" sz="3600" dirty="0">
              <a:cs typeface="Arial" pitchFamily="34" charset="0"/>
            </a:endParaRPr>
          </a:p>
        </p:txBody>
      </p:sp>
      <p:sp>
        <p:nvSpPr>
          <p:cNvPr id="3" name="Rectangle 2"/>
          <p:cNvSpPr/>
          <p:nvPr/>
        </p:nvSpPr>
        <p:spPr>
          <a:xfrm>
            <a:off x="6400800" y="4191001"/>
            <a:ext cx="2971800" cy="461665"/>
          </a:xfrm>
          <a:prstGeom prst="rect">
            <a:avLst/>
          </a:prstGeom>
        </p:spPr>
        <p:txBody>
          <a:bodyPr wrap="square">
            <a:spAutoFit/>
          </a:bodyPr>
          <a:lstStyle/>
          <a:p>
            <a:r>
              <a:rPr lang="en-US" sz="2400" dirty="0">
                <a:cs typeface="Arial" pitchFamily="34" charset="0"/>
              </a:rPr>
              <a:t>1 Corinthians </a:t>
            </a:r>
            <a:r>
              <a:rPr lang="en-US" sz="2400" dirty="0" err="1">
                <a:cs typeface="Arial" pitchFamily="34" charset="0"/>
              </a:rPr>
              <a:t>1:28a</a:t>
            </a:r>
            <a:endParaRPr lang="en-US" sz="2400" dirty="0">
              <a:cs typeface="Arial" pitchFamily="34" charset="0"/>
            </a:endParaRP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ADC4A0-21FB-41FA-7EE5-F96CC73E977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209800" y="0"/>
            <a:ext cx="8097813" cy="6324600"/>
          </a:xfrm>
          <a:prstGeom prst="rect">
            <a:avLst/>
          </a:prstGeom>
        </p:spPr>
      </p:pic>
      <p:sp>
        <p:nvSpPr>
          <p:cNvPr id="3" name="TextBox 2"/>
          <p:cNvSpPr txBox="1"/>
          <p:nvPr/>
        </p:nvSpPr>
        <p:spPr>
          <a:xfrm>
            <a:off x="2286000" y="6400800"/>
            <a:ext cx="8077200" cy="307777"/>
          </a:xfrm>
          <a:prstGeom prst="rect">
            <a:avLst/>
          </a:prstGeom>
          <a:noFill/>
        </p:spPr>
        <p:txBody>
          <a:bodyPr wrap="square" rtlCol="0">
            <a:spAutoFit/>
          </a:bodyPr>
          <a:lstStyle/>
          <a:p>
            <a:pPr algn="ctr"/>
            <a:r>
              <a:rPr lang="en-US" sz="1400" dirty="0"/>
              <a:t>Homeless Jesus  --  Timothy Schmaltz, Dominican Convent, Santo Domingo, Dominican Republic</a:t>
            </a:r>
          </a:p>
        </p:txBody>
      </p:sp>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29000" y="2219236"/>
            <a:ext cx="6781800" cy="1200329"/>
          </a:xfrm>
          <a:prstGeom prst="rect">
            <a:avLst/>
          </a:prstGeom>
        </p:spPr>
        <p:txBody>
          <a:bodyPr wrap="square">
            <a:spAutoFit/>
          </a:bodyPr>
          <a:lstStyle/>
          <a:p>
            <a:r>
              <a:rPr lang="en-US" sz="3600" dirty="0"/>
              <a:t>Then he began to speak, </a:t>
            </a:r>
          </a:p>
          <a:p>
            <a:r>
              <a:rPr lang="en-US" sz="3600" dirty="0"/>
              <a:t>and taught them, saying:</a:t>
            </a:r>
            <a:endParaRPr lang="en-US" sz="3600" dirty="0">
              <a:cs typeface="Arial" pitchFamily="34" charset="0"/>
            </a:endParaRPr>
          </a:p>
        </p:txBody>
      </p:sp>
      <p:sp>
        <p:nvSpPr>
          <p:cNvPr id="3" name="Rectangle 2"/>
          <p:cNvSpPr/>
          <p:nvPr/>
        </p:nvSpPr>
        <p:spPr>
          <a:xfrm>
            <a:off x="6629400" y="4038601"/>
            <a:ext cx="2514600" cy="461665"/>
          </a:xfrm>
          <a:prstGeom prst="rect">
            <a:avLst/>
          </a:prstGeom>
        </p:spPr>
        <p:txBody>
          <a:bodyPr wrap="square">
            <a:spAutoFit/>
          </a:bodyPr>
          <a:lstStyle/>
          <a:p>
            <a:r>
              <a:rPr lang="en-US" sz="2400" dirty="0">
                <a:cs typeface="Arial" pitchFamily="34" charset="0"/>
              </a:rPr>
              <a:t>Matthew 5:2</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Title: Christ Preaching&#10;[Click for larger image view]"/>
          <p:cNvPicPr>
            <a:picLocks noChangeAspect="1" noChangeArrowheads="1"/>
          </p:cNvPicPr>
          <p:nvPr/>
        </p:nvPicPr>
        <p:blipFill>
          <a:blip r:embed="rId2" cstate="email">
            <a:extLst>
              <a:ext uri="{BEBA8EAE-BF5A-486C-A8C5-ECC9F3942E4B}">
                <a14:imgProps xmlns:a14="http://schemas.microsoft.com/office/drawing/2010/main">
                  <a14:imgLayer r:embed="rId3">
                    <a14:imgEffect>
                      <a14:sharpenSoften amount="20000"/>
                    </a14:imgEffect>
                    <a14:imgEffect>
                      <a14:brightnessContrast bright="15000"/>
                    </a14:imgEffect>
                  </a14:imgLayer>
                </a14:imgProps>
              </a:ext>
              <a:ext uri="{28A0092B-C50C-407E-A947-70E740481C1C}">
                <a14:useLocalDpi xmlns:a14="http://schemas.microsoft.com/office/drawing/2010/main"/>
              </a:ext>
            </a:extLst>
          </a:blip>
          <a:srcRect/>
          <a:stretch>
            <a:fillRect/>
          </a:stretch>
        </p:blipFill>
        <p:spPr bwMode="auto">
          <a:xfrm>
            <a:off x="1524000" y="350226"/>
            <a:ext cx="9144000" cy="5821974"/>
          </a:xfrm>
          <a:prstGeom prst="rect">
            <a:avLst/>
          </a:prstGeom>
          <a:noFill/>
        </p:spPr>
      </p:pic>
      <p:sp>
        <p:nvSpPr>
          <p:cNvPr id="4" name="TextBox 3"/>
          <p:cNvSpPr txBox="1"/>
          <p:nvPr/>
        </p:nvSpPr>
        <p:spPr>
          <a:xfrm>
            <a:off x="1600200" y="6397823"/>
            <a:ext cx="9144000" cy="307777"/>
          </a:xfrm>
          <a:prstGeom prst="rect">
            <a:avLst/>
          </a:prstGeom>
          <a:noFill/>
        </p:spPr>
        <p:txBody>
          <a:bodyPr wrap="square" rtlCol="0">
            <a:spAutoFit/>
          </a:bodyPr>
          <a:lstStyle/>
          <a:p>
            <a:pPr algn="ctr"/>
            <a:r>
              <a:rPr lang="en-US" sz="1400" dirty="0"/>
              <a:t>Christ Preaching to a Crowd  --  </a:t>
            </a:r>
            <a:r>
              <a:rPr lang="nl-NL" sz="1400" dirty="0"/>
              <a:t>Cornelis van Dalem and Jan van Wechelen, Rijksmuseum, Amsterdam</a:t>
            </a:r>
            <a:endParaRPr lang="en-US" sz="1400" dirty="0"/>
          </a:p>
        </p:txBody>
      </p:sp>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057400"/>
            <a:ext cx="6705600" cy="1754326"/>
          </a:xfrm>
          <a:prstGeom prst="rect">
            <a:avLst/>
          </a:prstGeom>
        </p:spPr>
        <p:txBody>
          <a:bodyPr wrap="square">
            <a:spAutoFit/>
          </a:bodyPr>
          <a:lstStyle/>
          <a:p>
            <a:r>
              <a:rPr lang="en-US" sz="3600" dirty="0"/>
              <a:t>For I brought you up from the land of Egypt, and redeemed you from the house of slavery…</a:t>
            </a:r>
            <a:endParaRPr lang="en-US" sz="3600" dirty="0">
              <a:cs typeface="Arial" pitchFamily="34" charset="0"/>
            </a:endParaRPr>
          </a:p>
        </p:txBody>
      </p:sp>
      <p:sp>
        <p:nvSpPr>
          <p:cNvPr id="3" name="Rectangle 2"/>
          <p:cNvSpPr/>
          <p:nvPr/>
        </p:nvSpPr>
        <p:spPr>
          <a:xfrm>
            <a:off x="6858000" y="4415136"/>
            <a:ext cx="2514600" cy="461665"/>
          </a:xfrm>
          <a:prstGeom prst="rect">
            <a:avLst/>
          </a:prstGeom>
        </p:spPr>
        <p:txBody>
          <a:bodyPr wrap="square">
            <a:spAutoFit/>
          </a:bodyPr>
          <a:lstStyle/>
          <a:p>
            <a:r>
              <a:rPr lang="en-US" sz="2400" dirty="0">
                <a:cs typeface="Arial" pitchFamily="34" charset="0"/>
              </a:rPr>
              <a:t>Micah </a:t>
            </a:r>
            <a:r>
              <a:rPr lang="en-US" sz="2400" dirty="0" err="1">
                <a:cs typeface="Arial" pitchFamily="34" charset="0"/>
              </a:rPr>
              <a:t>6:4a</a:t>
            </a:r>
            <a:endParaRPr lang="en-US" sz="2400" dirty="0">
              <a:cs typeface="Arial" pitchFamily="34" charset="0"/>
            </a:endParaRP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2304872"/>
            <a:ext cx="6781800" cy="1200329"/>
          </a:xfrm>
          <a:prstGeom prst="rect">
            <a:avLst/>
          </a:prstGeom>
        </p:spPr>
        <p:txBody>
          <a:bodyPr wrap="square">
            <a:spAutoFit/>
          </a:bodyPr>
          <a:lstStyle/>
          <a:p>
            <a:r>
              <a:rPr lang="en-US" sz="3600" dirty="0"/>
              <a:t>Blessed are the poor in spirit, for theirs is the kingdom of heaven.</a:t>
            </a:r>
            <a:endParaRPr lang="en-US" sz="3600" dirty="0">
              <a:cs typeface="Arial" pitchFamily="34" charset="0"/>
            </a:endParaRPr>
          </a:p>
        </p:txBody>
      </p:sp>
      <p:sp>
        <p:nvSpPr>
          <p:cNvPr id="3" name="Rectangle 2"/>
          <p:cNvSpPr/>
          <p:nvPr/>
        </p:nvSpPr>
        <p:spPr>
          <a:xfrm>
            <a:off x="6705600" y="4191001"/>
            <a:ext cx="2514600" cy="461665"/>
          </a:xfrm>
          <a:prstGeom prst="rect">
            <a:avLst/>
          </a:prstGeom>
        </p:spPr>
        <p:txBody>
          <a:bodyPr wrap="square">
            <a:spAutoFit/>
          </a:bodyPr>
          <a:lstStyle/>
          <a:p>
            <a:r>
              <a:rPr lang="en-US" sz="2400" dirty="0">
                <a:cs typeface="Arial" pitchFamily="34" charset="0"/>
              </a:rPr>
              <a:t>Matthew 5:3</a:t>
            </a: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81200" y="5536049"/>
            <a:ext cx="2667000" cy="1169551"/>
          </a:xfrm>
          <a:prstGeom prst="rect">
            <a:avLst/>
          </a:prstGeom>
          <a:noFill/>
        </p:spPr>
        <p:txBody>
          <a:bodyPr wrap="square" rtlCol="0">
            <a:spAutoFit/>
          </a:bodyPr>
          <a:lstStyle/>
          <a:p>
            <a:pPr algn="ctr"/>
            <a:r>
              <a:rPr lang="en-US" sz="1400" dirty="0"/>
              <a:t>Sister Claire</a:t>
            </a:r>
          </a:p>
          <a:p>
            <a:pPr algn="ctr"/>
            <a:endParaRPr lang="en-US" sz="1400" dirty="0"/>
          </a:p>
          <a:p>
            <a:pPr algn="ctr"/>
            <a:r>
              <a:rPr lang="en-US" sz="1400" dirty="0">
                <a:solidFill>
                  <a:schemeClr val="tx1">
                    <a:lumMod val="95000"/>
                  </a:schemeClr>
                </a:solidFill>
              </a:rPr>
              <a:t>Monastery of St. Damiano and Sister Clare</a:t>
            </a:r>
          </a:p>
          <a:p>
            <a:pPr algn="ctr"/>
            <a:r>
              <a:rPr lang="en-US" sz="1400" dirty="0">
                <a:solidFill>
                  <a:schemeClr val="tx1">
                    <a:lumMod val="95000"/>
                  </a:schemeClr>
                </a:solidFill>
              </a:rPr>
              <a:t>Porto Alegre, Brazil</a:t>
            </a:r>
          </a:p>
        </p:txBody>
      </p:sp>
      <p:pic>
        <p:nvPicPr>
          <p:cNvPr id="4" name="Picture 3" descr="Mosteiro_São_Damião_em_Porto_Alegre_03.JPG"/>
          <p:cNvPicPr>
            <a:picLocks noChangeAspect="1"/>
          </p:cNvPicPr>
          <p:nvPr/>
        </p:nvPicPr>
        <p:blipFill>
          <a:blip r:embed="rId2" cstate="email">
            <a:extLst>
              <a:ext uri="{BEBA8EAE-BF5A-486C-A8C5-ECC9F3942E4B}">
                <a14:imgProps xmlns:a14="http://schemas.microsoft.com/office/drawing/2010/main">
                  <a14:imgLayer r:embed="rId3">
                    <a14:imgEffect>
                      <a14:brightnessContrast bright="3000"/>
                    </a14:imgEffect>
                  </a14:imgLayer>
                </a14:imgProps>
              </a:ext>
              <a:ext uri="{28A0092B-C50C-407E-A947-70E740481C1C}">
                <a14:useLocalDpi xmlns:a14="http://schemas.microsoft.com/office/drawing/2010/main"/>
              </a:ext>
            </a:extLst>
          </a:blip>
          <a:stretch>
            <a:fillRect/>
          </a:stretch>
        </p:blipFill>
        <p:spPr>
          <a:xfrm>
            <a:off x="4838700" y="0"/>
            <a:ext cx="5143500" cy="6858000"/>
          </a:xfrm>
          <a:prstGeom prst="rect">
            <a:avLst/>
          </a:prstGeom>
        </p:spPr>
      </p:pic>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0" y="2133601"/>
            <a:ext cx="6781800" cy="1200329"/>
          </a:xfrm>
          <a:prstGeom prst="rect">
            <a:avLst/>
          </a:prstGeom>
        </p:spPr>
        <p:txBody>
          <a:bodyPr wrap="square">
            <a:spAutoFit/>
          </a:bodyPr>
          <a:lstStyle/>
          <a:p>
            <a:r>
              <a:rPr lang="en-US" sz="3600" dirty="0"/>
              <a:t>Blessed are those who mourn, </a:t>
            </a:r>
          </a:p>
          <a:p>
            <a:r>
              <a:rPr lang="en-US" sz="3600" dirty="0"/>
              <a:t>for they will be comforted.</a:t>
            </a:r>
            <a:endParaRPr lang="en-US" sz="3600" dirty="0">
              <a:cs typeface="Arial" pitchFamily="34" charset="0"/>
            </a:endParaRPr>
          </a:p>
        </p:txBody>
      </p:sp>
      <p:sp>
        <p:nvSpPr>
          <p:cNvPr id="3" name="Rectangle 2"/>
          <p:cNvSpPr/>
          <p:nvPr/>
        </p:nvSpPr>
        <p:spPr>
          <a:xfrm>
            <a:off x="6629400" y="4267201"/>
            <a:ext cx="2514600" cy="461665"/>
          </a:xfrm>
          <a:prstGeom prst="rect">
            <a:avLst/>
          </a:prstGeom>
        </p:spPr>
        <p:txBody>
          <a:bodyPr wrap="square">
            <a:spAutoFit/>
          </a:bodyPr>
          <a:lstStyle/>
          <a:p>
            <a:r>
              <a:rPr lang="en-US" sz="2400" dirty="0">
                <a:cs typeface="Arial" pitchFamily="34" charset="0"/>
              </a:rPr>
              <a:t>Matthew 5:4</a:t>
            </a:r>
          </a:p>
        </p:txBody>
      </p:sp>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76400" y="6336268"/>
            <a:ext cx="8915400" cy="307777"/>
          </a:xfrm>
          <a:prstGeom prst="rect">
            <a:avLst/>
          </a:prstGeom>
          <a:noFill/>
        </p:spPr>
        <p:txBody>
          <a:bodyPr wrap="square" rtlCol="0">
            <a:spAutoFit/>
          </a:bodyPr>
          <a:lstStyle/>
          <a:p>
            <a:pPr algn="ctr"/>
            <a:r>
              <a:rPr lang="en-US" sz="1400" dirty="0"/>
              <a:t>Mary's Tears, detail from Descent from the Cross--  </a:t>
            </a:r>
            <a:r>
              <a:rPr lang="en-US" sz="1400" dirty="0" err="1"/>
              <a:t>Rogier</a:t>
            </a:r>
            <a:r>
              <a:rPr lang="en-US" sz="1400" dirty="0"/>
              <a:t> van </a:t>
            </a:r>
            <a:r>
              <a:rPr lang="en-US" sz="1400" dirty="0" err="1"/>
              <a:t>der</a:t>
            </a:r>
            <a:r>
              <a:rPr lang="en-US" sz="1400" dirty="0"/>
              <a:t> Weyden, Prado, Madrid</a:t>
            </a:r>
          </a:p>
        </p:txBody>
      </p:sp>
      <p:pic>
        <p:nvPicPr>
          <p:cNvPr id="47106" name="Picture 2" descr="Title: Mary's Tears, detail from Descent from the Cross&#10;[Click for larger image view]"/>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4000"/>
                    </a14:imgEffect>
                  </a14:imgLayer>
                </a14:imgProps>
              </a:ext>
              <a:ext uri="{28A0092B-C50C-407E-A947-70E740481C1C}">
                <a14:useLocalDpi xmlns:a14="http://schemas.microsoft.com/office/drawing/2010/main"/>
              </a:ext>
            </a:extLst>
          </a:blip>
          <a:srcRect/>
          <a:stretch>
            <a:fillRect/>
          </a:stretch>
        </p:blipFill>
        <p:spPr bwMode="auto">
          <a:xfrm>
            <a:off x="2667000" y="651700"/>
            <a:ext cx="7121856" cy="5368100"/>
          </a:xfrm>
          <a:prstGeom prst="rect">
            <a:avLst/>
          </a:prstGeom>
          <a:noFill/>
        </p:spPr>
      </p:pic>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52800" y="2191828"/>
            <a:ext cx="6781800" cy="1200329"/>
          </a:xfrm>
          <a:prstGeom prst="rect">
            <a:avLst/>
          </a:prstGeom>
        </p:spPr>
        <p:txBody>
          <a:bodyPr wrap="square">
            <a:spAutoFit/>
          </a:bodyPr>
          <a:lstStyle/>
          <a:p>
            <a:r>
              <a:rPr lang="en-US" sz="3600" dirty="0"/>
              <a:t>Blessed are the meek, </a:t>
            </a:r>
          </a:p>
          <a:p>
            <a:r>
              <a:rPr lang="en-US" sz="3600" dirty="0"/>
              <a:t>for they will inherit the earth.</a:t>
            </a:r>
            <a:endParaRPr lang="en-US" sz="3600" dirty="0">
              <a:cs typeface="Arial" pitchFamily="34" charset="0"/>
            </a:endParaRPr>
          </a:p>
        </p:txBody>
      </p:sp>
      <p:sp>
        <p:nvSpPr>
          <p:cNvPr id="3" name="Rectangle 2"/>
          <p:cNvSpPr/>
          <p:nvPr/>
        </p:nvSpPr>
        <p:spPr>
          <a:xfrm>
            <a:off x="6248400" y="3881736"/>
            <a:ext cx="2514600" cy="461665"/>
          </a:xfrm>
          <a:prstGeom prst="rect">
            <a:avLst/>
          </a:prstGeom>
        </p:spPr>
        <p:txBody>
          <a:bodyPr wrap="square">
            <a:spAutoFit/>
          </a:bodyPr>
          <a:lstStyle/>
          <a:p>
            <a:r>
              <a:rPr lang="en-US" sz="2400" dirty="0">
                <a:cs typeface="Arial" pitchFamily="34" charset="0"/>
              </a:rPr>
              <a:t>Matthew 5:5</a:t>
            </a:r>
          </a:p>
        </p:txBody>
      </p:sp>
    </p:spTree>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39976" y="5105400"/>
            <a:ext cx="1555953" cy="1600438"/>
          </a:xfrm>
          <a:prstGeom prst="rect">
            <a:avLst/>
          </a:prstGeom>
          <a:noFill/>
        </p:spPr>
        <p:txBody>
          <a:bodyPr wrap="square" rtlCol="0">
            <a:spAutoFit/>
          </a:bodyPr>
          <a:lstStyle/>
          <a:p>
            <a:pPr algn="ctr"/>
            <a:r>
              <a:rPr lang="en-US" sz="1400" dirty="0"/>
              <a:t>Elizabeth of Hungary Visiting a Hospital</a:t>
            </a:r>
          </a:p>
          <a:p>
            <a:pPr algn="ctr"/>
            <a:endParaRPr lang="en-US" sz="1400" dirty="0"/>
          </a:p>
          <a:p>
            <a:pPr algn="ctr"/>
            <a:r>
              <a:rPr lang="en-US" sz="1400" dirty="0"/>
              <a:t>Adam </a:t>
            </a:r>
            <a:r>
              <a:rPr lang="en-US" sz="1400" dirty="0" err="1"/>
              <a:t>Elsheimer</a:t>
            </a:r>
            <a:endParaRPr lang="en-US" sz="1400" dirty="0"/>
          </a:p>
          <a:p>
            <a:pPr algn="ctr"/>
            <a:r>
              <a:rPr lang="en-US" sz="1400" dirty="0" err="1"/>
              <a:t>Wellcome</a:t>
            </a:r>
            <a:r>
              <a:rPr lang="en-US" sz="1400" dirty="0"/>
              <a:t> Collection</a:t>
            </a:r>
          </a:p>
        </p:txBody>
      </p:sp>
      <p:pic>
        <p:nvPicPr>
          <p:cNvPr id="4" name="Picture 3">
            <a:extLst>
              <a:ext uri="{FF2B5EF4-FFF2-40B4-BE49-F238E27FC236}">
                <a16:creationId xmlns:a16="http://schemas.microsoft.com/office/drawing/2014/main" id="{B22631FA-8D3B-A9D4-B74C-53053F31A33E}"/>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5000"/>
                    </a14:imgEffect>
                  </a14:imgLayer>
                </a14:imgProps>
              </a:ext>
              <a:ext uri="{28A0092B-C50C-407E-A947-70E740481C1C}">
                <a14:useLocalDpi xmlns:a14="http://schemas.microsoft.com/office/drawing/2010/main"/>
              </a:ext>
            </a:extLst>
          </a:blip>
          <a:stretch>
            <a:fillRect/>
          </a:stretch>
        </p:blipFill>
        <p:spPr>
          <a:xfrm>
            <a:off x="3276600" y="15949"/>
            <a:ext cx="6597447" cy="6858000"/>
          </a:xfrm>
          <a:prstGeom prst="rect">
            <a:avLst/>
          </a:prstGeom>
        </p:spPr>
      </p:pic>
    </p:spTree>
  </p:cSld>
  <p:clrMapOvr>
    <a:masterClrMapping/>
  </p:clrMapOvr>
  <p:transition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52800" y="1828800"/>
            <a:ext cx="6400800" cy="1754326"/>
          </a:xfrm>
          <a:prstGeom prst="rect">
            <a:avLst/>
          </a:prstGeom>
        </p:spPr>
        <p:txBody>
          <a:bodyPr wrap="square">
            <a:spAutoFit/>
          </a:bodyPr>
          <a:lstStyle/>
          <a:p>
            <a:r>
              <a:rPr lang="en-US" sz="3600" dirty="0"/>
              <a:t>Blessed are those who hunger and thirst for righteousness, </a:t>
            </a:r>
          </a:p>
          <a:p>
            <a:r>
              <a:rPr lang="en-US" sz="3600" dirty="0"/>
              <a:t>for they will be filled.</a:t>
            </a:r>
            <a:endParaRPr lang="en-US" sz="3600" dirty="0">
              <a:cs typeface="Arial" pitchFamily="34" charset="0"/>
            </a:endParaRPr>
          </a:p>
        </p:txBody>
      </p:sp>
      <p:sp>
        <p:nvSpPr>
          <p:cNvPr id="3" name="Rectangle 2"/>
          <p:cNvSpPr/>
          <p:nvPr/>
        </p:nvSpPr>
        <p:spPr>
          <a:xfrm>
            <a:off x="6248400" y="4034136"/>
            <a:ext cx="2514600" cy="461665"/>
          </a:xfrm>
          <a:prstGeom prst="rect">
            <a:avLst/>
          </a:prstGeom>
        </p:spPr>
        <p:txBody>
          <a:bodyPr wrap="square">
            <a:spAutoFit/>
          </a:bodyPr>
          <a:lstStyle/>
          <a:p>
            <a:r>
              <a:rPr lang="en-US" sz="2400" dirty="0">
                <a:cs typeface="Arial" pitchFamily="34" charset="0"/>
              </a:rPr>
              <a:t>Matthew 5:6</a:t>
            </a:r>
          </a:p>
        </p:txBody>
      </p:sp>
    </p:spTree>
  </p:cSld>
  <p:clrMapOvr>
    <a:masterClrMapping/>
  </p:clrMapOvr>
  <p:transition advTm="8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76400" y="6336268"/>
            <a:ext cx="8915400" cy="307777"/>
          </a:xfrm>
          <a:prstGeom prst="rect">
            <a:avLst/>
          </a:prstGeom>
          <a:noFill/>
        </p:spPr>
        <p:txBody>
          <a:bodyPr wrap="square" rtlCol="0">
            <a:spAutoFit/>
          </a:bodyPr>
          <a:lstStyle/>
          <a:p>
            <a:pPr algn="ctr"/>
            <a:r>
              <a:rPr lang="en-US" sz="1400" dirty="0"/>
              <a:t>Sermon on the Mount  --  JESUS </a:t>
            </a:r>
            <a:r>
              <a:rPr lang="en-US" sz="1400" dirty="0" err="1"/>
              <a:t>MAFA</a:t>
            </a:r>
            <a:r>
              <a:rPr lang="en-US" sz="1400" dirty="0"/>
              <a:t>, Cameroon</a:t>
            </a:r>
          </a:p>
        </p:txBody>
      </p:sp>
      <p:pic>
        <p:nvPicPr>
          <p:cNvPr id="49154" name="Picture 2" descr="Title: The Sermon on the Mount&#10;[Click for larger image view]"/>
          <p:cNvPicPr>
            <a:picLocks noChangeAspect="1" noChangeArrowheads="1"/>
          </p:cNvPicPr>
          <p:nvPr/>
        </p:nvPicPr>
        <p:blipFill>
          <a:blip r:embed="rId2" cstate="print">
            <a:lum contrast="10000"/>
            <a:extLst>
              <a:ext uri="{BEBA8EAE-BF5A-486C-A8C5-ECC9F3942E4B}">
                <a14:imgProps xmlns:a14="http://schemas.microsoft.com/office/drawing/2010/main">
                  <a14:imgLayer r:embed="rId3">
                    <a14:imgEffect>
                      <a14:sharpenSoften amount="10000"/>
                    </a14:imgEffect>
                  </a14:imgLayer>
                </a14:imgProps>
              </a:ext>
            </a:extLst>
          </a:blip>
          <a:srcRect/>
          <a:stretch>
            <a:fillRect/>
          </a:stretch>
        </p:blipFill>
        <p:spPr bwMode="auto">
          <a:xfrm>
            <a:off x="1524000" y="32656"/>
            <a:ext cx="9144000" cy="6139544"/>
          </a:xfrm>
          <a:prstGeom prst="rect">
            <a:avLst/>
          </a:prstGeom>
          <a:noFill/>
        </p:spPr>
      </p:pic>
    </p:spTree>
  </p:cSld>
  <p:clrMapOvr>
    <a:masterClrMapping/>
  </p:clrMapOvr>
  <p:transition advTm="8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05200" y="2228672"/>
            <a:ext cx="6781800" cy="1200329"/>
          </a:xfrm>
          <a:prstGeom prst="rect">
            <a:avLst/>
          </a:prstGeom>
        </p:spPr>
        <p:txBody>
          <a:bodyPr wrap="square">
            <a:spAutoFit/>
          </a:bodyPr>
          <a:lstStyle/>
          <a:p>
            <a:r>
              <a:rPr lang="en-US" sz="3600" dirty="0"/>
              <a:t>Blessed are the merciful, </a:t>
            </a:r>
          </a:p>
          <a:p>
            <a:r>
              <a:rPr lang="en-US" sz="3600" dirty="0"/>
              <a:t>for they will receive mercy.</a:t>
            </a:r>
            <a:endParaRPr lang="en-US" sz="3600" dirty="0">
              <a:cs typeface="Arial" pitchFamily="34" charset="0"/>
            </a:endParaRPr>
          </a:p>
        </p:txBody>
      </p:sp>
      <p:sp>
        <p:nvSpPr>
          <p:cNvPr id="3" name="Rectangle 2"/>
          <p:cNvSpPr/>
          <p:nvPr/>
        </p:nvSpPr>
        <p:spPr>
          <a:xfrm>
            <a:off x="6248400" y="4110336"/>
            <a:ext cx="2514600" cy="461665"/>
          </a:xfrm>
          <a:prstGeom prst="rect">
            <a:avLst/>
          </a:prstGeom>
        </p:spPr>
        <p:txBody>
          <a:bodyPr wrap="square">
            <a:spAutoFit/>
          </a:bodyPr>
          <a:lstStyle/>
          <a:p>
            <a:r>
              <a:rPr lang="en-US" sz="2400" dirty="0">
                <a:cs typeface="Arial" pitchFamily="34" charset="0"/>
              </a:rPr>
              <a:t>Matthew 5:7</a:t>
            </a:r>
          </a:p>
        </p:txBody>
      </p:sp>
    </p:spTree>
  </p:cSld>
  <p:clrMapOvr>
    <a:masterClrMapping/>
  </p:clrMapOvr>
  <p:transition advTm="8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448800" y="4572000"/>
            <a:ext cx="1562100" cy="1815882"/>
          </a:xfrm>
          <a:prstGeom prst="rect">
            <a:avLst/>
          </a:prstGeom>
          <a:noFill/>
        </p:spPr>
        <p:txBody>
          <a:bodyPr wrap="square" rtlCol="0">
            <a:spAutoFit/>
          </a:bodyPr>
          <a:lstStyle/>
          <a:p>
            <a:pPr algn="ctr"/>
            <a:r>
              <a:rPr lang="en-US" sz="1400" dirty="0"/>
              <a:t>Support </a:t>
            </a:r>
          </a:p>
          <a:p>
            <a:pPr algn="ctr"/>
            <a:r>
              <a:rPr lang="en-US" sz="1400" dirty="0"/>
              <a:t>to an </a:t>
            </a:r>
            <a:r>
              <a:rPr lang="en-US" sz="1400" dirty="0" err="1"/>
              <a:t>Impover-ished</a:t>
            </a:r>
            <a:r>
              <a:rPr lang="en-US" sz="1400" dirty="0"/>
              <a:t> Merchant </a:t>
            </a:r>
          </a:p>
          <a:p>
            <a:pPr algn="ctr"/>
            <a:endParaRPr lang="en-US" sz="1400" dirty="0"/>
          </a:p>
          <a:p>
            <a:pPr algn="ctr"/>
            <a:r>
              <a:rPr lang="en-US" sz="1400" dirty="0"/>
              <a:t>Master of the Legend of John the Merciful  </a:t>
            </a:r>
          </a:p>
          <a:p>
            <a:pPr algn="ctr"/>
            <a:r>
              <a:rPr lang="en-US" sz="1400" dirty="0"/>
              <a:t>Krakow, Poland</a:t>
            </a:r>
          </a:p>
        </p:txBody>
      </p:sp>
      <p:pic>
        <p:nvPicPr>
          <p:cNvPr id="50178" name="Picture 2" descr="File:Polyptych of John the Merciful 01.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10000"/>
                    </a14:imgEffect>
                  </a14:imgLayer>
                </a14:imgProps>
              </a:ext>
            </a:extLst>
          </a:blip>
          <a:srcRect/>
          <a:stretch>
            <a:fillRect/>
          </a:stretch>
        </p:blipFill>
        <p:spPr bwMode="auto">
          <a:xfrm>
            <a:off x="1614639" y="0"/>
            <a:ext cx="7834161" cy="6781306"/>
          </a:xfrm>
          <a:prstGeom prst="rect">
            <a:avLst/>
          </a:prstGeom>
          <a:noFill/>
        </p:spPr>
      </p:pic>
    </p:spTree>
  </p:cSld>
  <p:clrMapOvr>
    <a:masterClrMapping/>
  </p:clrMapOvr>
  <p:transition advTm="8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5562600"/>
            <a:ext cx="2667000" cy="954107"/>
          </a:xfrm>
          <a:prstGeom prst="rect">
            <a:avLst/>
          </a:prstGeom>
          <a:noFill/>
        </p:spPr>
        <p:txBody>
          <a:bodyPr wrap="square" rtlCol="0">
            <a:spAutoFit/>
          </a:bodyPr>
          <a:lstStyle/>
          <a:p>
            <a:pPr algn="ctr"/>
            <a:r>
              <a:rPr lang="en-US" sz="1400" dirty="0">
                <a:solidFill>
                  <a:schemeClr val="tx1">
                    <a:lumMod val="95000"/>
                  </a:schemeClr>
                </a:solidFill>
              </a:rPr>
              <a:t>Captive Slave</a:t>
            </a:r>
          </a:p>
          <a:p>
            <a:pPr algn="ctr"/>
            <a:endParaRPr lang="en-US" sz="1400" dirty="0">
              <a:solidFill>
                <a:schemeClr val="tx1">
                  <a:lumMod val="95000"/>
                </a:schemeClr>
              </a:solidFill>
            </a:endParaRPr>
          </a:p>
          <a:p>
            <a:pPr algn="ctr"/>
            <a:r>
              <a:rPr lang="en-US" sz="1400" dirty="0">
                <a:solidFill>
                  <a:schemeClr val="tx1">
                    <a:lumMod val="95000"/>
                  </a:schemeClr>
                </a:solidFill>
              </a:rPr>
              <a:t>John Simpson</a:t>
            </a:r>
          </a:p>
          <a:p>
            <a:pPr algn="ctr"/>
            <a:r>
              <a:rPr lang="en-US" sz="1400" dirty="0">
                <a:solidFill>
                  <a:schemeClr val="tx1">
                    <a:lumMod val="95000"/>
                  </a:schemeClr>
                </a:solidFill>
              </a:rPr>
              <a:t> Art Institute of Chicago</a:t>
            </a:r>
          </a:p>
        </p:txBody>
      </p:sp>
      <p:pic>
        <p:nvPicPr>
          <p:cNvPr id="31746" name="Picture 2" descr="Title: Captive Slave&#10;[Click for larger image view]"/>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40865" y="0"/>
            <a:ext cx="5237798" cy="6858000"/>
          </a:xfrm>
          <a:prstGeom prst="rect">
            <a:avLst/>
          </a:prstGeom>
          <a:noFill/>
        </p:spPr>
      </p:pic>
    </p:spTree>
  </p:cSld>
  <p:clrMapOvr>
    <a:masterClrMapping/>
  </p:clrMapOvr>
  <p:transition advTm="800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0400" y="2223701"/>
            <a:ext cx="6781800" cy="1200329"/>
          </a:xfrm>
          <a:prstGeom prst="rect">
            <a:avLst/>
          </a:prstGeom>
        </p:spPr>
        <p:txBody>
          <a:bodyPr wrap="square">
            <a:spAutoFit/>
          </a:bodyPr>
          <a:lstStyle/>
          <a:p>
            <a:r>
              <a:rPr lang="en-US" sz="3600" dirty="0"/>
              <a:t>Blessed are the pure in heart, </a:t>
            </a:r>
          </a:p>
          <a:p>
            <a:r>
              <a:rPr lang="en-US" sz="3600" dirty="0"/>
              <a:t>for they will see God.</a:t>
            </a:r>
            <a:endParaRPr lang="en-US" sz="3600" dirty="0">
              <a:cs typeface="Arial" pitchFamily="34" charset="0"/>
            </a:endParaRPr>
          </a:p>
        </p:txBody>
      </p:sp>
      <p:sp>
        <p:nvSpPr>
          <p:cNvPr id="3" name="Rectangle 2"/>
          <p:cNvSpPr/>
          <p:nvPr/>
        </p:nvSpPr>
        <p:spPr>
          <a:xfrm>
            <a:off x="6248400" y="4034136"/>
            <a:ext cx="2514600" cy="461665"/>
          </a:xfrm>
          <a:prstGeom prst="rect">
            <a:avLst/>
          </a:prstGeom>
        </p:spPr>
        <p:txBody>
          <a:bodyPr wrap="square">
            <a:spAutoFit/>
          </a:bodyPr>
          <a:lstStyle/>
          <a:p>
            <a:r>
              <a:rPr lang="en-US" sz="2400" dirty="0">
                <a:cs typeface="Arial" pitchFamily="34" charset="0"/>
              </a:rPr>
              <a:t>Matthew 5:8</a:t>
            </a:r>
          </a:p>
        </p:txBody>
      </p:sp>
    </p:spTree>
  </p:cSld>
  <p:clrMapOvr>
    <a:masterClrMapping/>
  </p:clrMapOvr>
  <p:transition advTm="800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76400" y="6336268"/>
            <a:ext cx="8839200" cy="338554"/>
          </a:xfrm>
          <a:prstGeom prst="rect">
            <a:avLst/>
          </a:prstGeom>
          <a:noFill/>
        </p:spPr>
        <p:txBody>
          <a:bodyPr wrap="square" rtlCol="0">
            <a:spAutoFit/>
          </a:bodyPr>
          <a:lstStyle/>
          <a:p>
            <a:pPr algn="ctr"/>
            <a:r>
              <a:rPr lang="en-US" sz="1600" dirty="0"/>
              <a:t>Sermon on the Mountain  --  </a:t>
            </a:r>
            <a:r>
              <a:rPr lang="en-US" sz="1600" dirty="0" err="1"/>
              <a:t>Karoly</a:t>
            </a:r>
            <a:r>
              <a:rPr lang="en-US" sz="1600" dirty="0"/>
              <a:t> </a:t>
            </a:r>
            <a:r>
              <a:rPr lang="en-US" sz="1600" dirty="0" err="1"/>
              <a:t>Ferenczy</a:t>
            </a:r>
            <a:r>
              <a:rPr lang="en-US" sz="1600" dirty="0"/>
              <a:t>, Hungarian National Gallery,  Budapest, Hungary</a:t>
            </a:r>
          </a:p>
        </p:txBody>
      </p:sp>
      <p:pic>
        <p:nvPicPr>
          <p:cNvPr id="1026" name="Picture 2" descr="https://upload.wikimedia.org/wikipedia/commons/thumb/3/34/The_Sermon_on_the_Mount_K%C3%A1roly_Ferenczy.jpg/1280px-The_Sermon_on_the_Mount_K%C3%A1roly_Ferenczy.jpg"/>
          <p:cNvPicPr>
            <a:picLocks noChangeAspect="1" noChangeArrowheads="1"/>
          </p:cNvPicPr>
          <p:nvPr/>
        </p:nvPicPr>
        <p:blipFill>
          <a:blip r:embed="rId2" cstate="email">
            <a:extLst>
              <a:ext uri="{BEBA8EAE-BF5A-486C-A8C5-ECC9F3942E4B}">
                <a14:imgProps xmlns:a14="http://schemas.microsoft.com/office/drawing/2010/main">
                  <a14:imgLayer r:embed="rId3">
                    <a14:imgEffect>
                      <a14:sharpenSoften amount="15000"/>
                    </a14:imgEffect>
                    <a14:imgEffect>
                      <a14:brightnessContrast bright="18000" contrast="20000"/>
                    </a14:imgEffect>
                  </a14:imgLayer>
                </a14:imgProps>
              </a:ext>
              <a:ext uri="{28A0092B-C50C-407E-A947-70E740481C1C}">
                <a14:useLocalDpi xmlns:a14="http://schemas.microsoft.com/office/drawing/2010/main"/>
              </a:ext>
            </a:extLst>
          </a:blip>
          <a:srcRect/>
          <a:stretch>
            <a:fillRect/>
          </a:stretch>
        </p:blipFill>
        <p:spPr bwMode="auto">
          <a:xfrm>
            <a:off x="1578777" y="-1"/>
            <a:ext cx="9165423" cy="6079253"/>
          </a:xfrm>
          <a:prstGeom prst="rect">
            <a:avLst/>
          </a:prstGeom>
          <a:noFill/>
        </p:spPr>
      </p:pic>
    </p:spTree>
  </p:cSld>
  <p:clrMapOvr>
    <a:masterClrMapping/>
  </p:clrMapOvr>
  <p:transition advTm="800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2304872"/>
            <a:ext cx="6781800" cy="1200329"/>
          </a:xfrm>
          <a:prstGeom prst="rect">
            <a:avLst/>
          </a:prstGeom>
        </p:spPr>
        <p:txBody>
          <a:bodyPr wrap="square">
            <a:spAutoFit/>
          </a:bodyPr>
          <a:lstStyle/>
          <a:p>
            <a:r>
              <a:rPr lang="en-US" sz="3600" dirty="0"/>
              <a:t>Blessed are the peacemakers, for they will be called children of God.</a:t>
            </a:r>
            <a:endParaRPr lang="en-US" sz="3600" dirty="0">
              <a:cs typeface="Arial" pitchFamily="34" charset="0"/>
            </a:endParaRPr>
          </a:p>
        </p:txBody>
      </p:sp>
      <p:sp>
        <p:nvSpPr>
          <p:cNvPr id="3" name="Rectangle 2"/>
          <p:cNvSpPr/>
          <p:nvPr/>
        </p:nvSpPr>
        <p:spPr>
          <a:xfrm>
            <a:off x="6248400" y="4034136"/>
            <a:ext cx="2514600" cy="461665"/>
          </a:xfrm>
          <a:prstGeom prst="rect">
            <a:avLst/>
          </a:prstGeom>
        </p:spPr>
        <p:txBody>
          <a:bodyPr wrap="square">
            <a:spAutoFit/>
          </a:bodyPr>
          <a:lstStyle/>
          <a:p>
            <a:r>
              <a:rPr lang="en-US" sz="2400" dirty="0">
                <a:cs typeface="Arial" pitchFamily="34" charset="0"/>
              </a:rPr>
              <a:t>Matthew 5:9</a:t>
            </a:r>
          </a:p>
        </p:txBody>
      </p:sp>
    </p:spTree>
  </p:cSld>
  <p:clrMapOvr>
    <a:masterClrMapping/>
  </p:clrMapOvr>
  <p:transition advTm="800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76400" y="6172200"/>
            <a:ext cx="8839200" cy="307777"/>
          </a:xfrm>
          <a:prstGeom prst="rect">
            <a:avLst/>
          </a:prstGeom>
          <a:noFill/>
        </p:spPr>
        <p:txBody>
          <a:bodyPr wrap="square" rtlCol="0">
            <a:spAutoFit/>
          </a:bodyPr>
          <a:lstStyle/>
          <a:p>
            <a:pPr algn="ctr"/>
            <a:r>
              <a:rPr lang="en-US" sz="1400" dirty="0"/>
              <a:t>World Peace Monument  -- </a:t>
            </a:r>
            <a:r>
              <a:rPr lang="en-US" sz="1400" dirty="0" err="1"/>
              <a:t>Swayambhunath</a:t>
            </a:r>
            <a:r>
              <a:rPr lang="en-US" sz="1400" dirty="0"/>
              <a:t> Temple Garden, Kathmandu, Nepal</a:t>
            </a:r>
          </a:p>
        </p:txBody>
      </p:sp>
      <p:pic>
        <p:nvPicPr>
          <p:cNvPr id="53250" name="Picture 2" descr="https://upload.wikimedia.org/wikipedia/commons/thumb/d/d6/Swayambhunath_world_peace_monument.jpg/1280px-Swayambhunath_world_peace_monume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97026" y="0"/>
            <a:ext cx="9147174" cy="5824178"/>
          </a:xfrm>
          <a:prstGeom prst="rect">
            <a:avLst/>
          </a:prstGeom>
          <a:noFill/>
        </p:spPr>
      </p:pic>
    </p:spTree>
  </p:cSld>
  <p:clrMapOvr>
    <a:masterClrMapping/>
  </p:clrMapOvr>
  <p:transition advTm="800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2208074"/>
            <a:ext cx="6781800" cy="1754326"/>
          </a:xfrm>
          <a:prstGeom prst="rect">
            <a:avLst/>
          </a:prstGeom>
        </p:spPr>
        <p:txBody>
          <a:bodyPr wrap="square">
            <a:spAutoFit/>
          </a:bodyPr>
          <a:lstStyle/>
          <a:p>
            <a:r>
              <a:rPr lang="en-US" sz="3600" dirty="0"/>
              <a:t>Blessed are those who are persecuted for righteousness' sake, for theirs is the kingdom of heaven.</a:t>
            </a:r>
            <a:endParaRPr lang="en-US" sz="3600" dirty="0">
              <a:cs typeface="Arial" pitchFamily="34" charset="0"/>
            </a:endParaRPr>
          </a:p>
        </p:txBody>
      </p:sp>
      <p:sp>
        <p:nvSpPr>
          <p:cNvPr id="3" name="Rectangle 2"/>
          <p:cNvSpPr/>
          <p:nvPr/>
        </p:nvSpPr>
        <p:spPr>
          <a:xfrm>
            <a:off x="6096000" y="4338936"/>
            <a:ext cx="2514600" cy="461665"/>
          </a:xfrm>
          <a:prstGeom prst="rect">
            <a:avLst/>
          </a:prstGeom>
        </p:spPr>
        <p:txBody>
          <a:bodyPr wrap="square">
            <a:spAutoFit/>
          </a:bodyPr>
          <a:lstStyle/>
          <a:p>
            <a:r>
              <a:rPr lang="en-US" sz="2400" dirty="0">
                <a:cs typeface="Arial" pitchFamily="34" charset="0"/>
              </a:rPr>
              <a:t>Matthew 5:10</a:t>
            </a:r>
          </a:p>
        </p:txBody>
      </p:sp>
    </p:spTree>
  </p:cSld>
  <p:clrMapOvr>
    <a:masterClrMapping/>
  </p:clrMapOvr>
  <p:transition advTm="800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153400" y="5486400"/>
            <a:ext cx="1905000" cy="1169551"/>
          </a:xfrm>
          <a:prstGeom prst="rect">
            <a:avLst/>
          </a:prstGeom>
          <a:noFill/>
        </p:spPr>
        <p:txBody>
          <a:bodyPr wrap="square" rtlCol="0">
            <a:spAutoFit/>
          </a:bodyPr>
          <a:lstStyle/>
          <a:p>
            <a:pPr algn="ctr"/>
            <a:r>
              <a:rPr lang="en-US" sz="1400" dirty="0" err="1"/>
              <a:t>Pomare</a:t>
            </a:r>
            <a:r>
              <a:rPr lang="en-US" sz="1400" dirty="0"/>
              <a:t>, Queen of Tahiti, Persecuted for her Faith </a:t>
            </a:r>
          </a:p>
          <a:p>
            <a:pPr algn="ctr"/>
            <a:endParaRPr lang="en-US" sz="1400" dirty="0"/>
          </a:p>
          <a:p>
            <a:pPr algn="ctr"/>
            <a:r>
              <a:rPr lang="en-US" sz="1400" dirty="0"/>
              <a:t>Tinted engraving</a:t>
            </a:r>
          </a:p>
        </p:txBody>
      </p:sp>
      <p:pic>
        <p:nvPicPr>
          <p:cNvPr id="54274" name="Picture 2" descr="Title: Pomare, Queen of Tahiti, the persecuted Christian&#10;[Click for larger image view]"/>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10000" contrast="10000"/>
                    </a14:imgEffect>
                  </a14:imgLayer>
                </a14:imgProps>
              </a:ext>
              <a:ext uri="{28A0092B-C50C-407E-A947-70E740481C1C}">
                <a14:useLocalDpi xmlns:a14="http://schemas.microsoft.com/office/drawing/2010/main"/>
              </a:ext>
            </a:extLst>
          </a:blip>
          <a:srcRect/>
          <a:stretch>
            <a:fillRect/>
          </a:stretch>
        </p:blipFill>
        <p:spPr bwMode="auto">
          <a:xfrm>
            <a:off x="2362200" y="0"/>
            <a:ext cx="5791200" cy="6805684"/>
          </a:xfrm>
          <a:prstGeom prst="rect">
            <a:avLst/>
          </a:prstGeom>
          <a:noFill/>
        </p:spPr>
      </p:pic>
    </p:spTree>
  </p:cSld>
  <p:clrMapOvr>
    <a:masterClrMapping/>
  </p:clrMapOvr>
  <p:transition advTm="800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806476"/>
            <a:ext cx="6781800" cy="2308324"/>
          </a:xfrm>
          <a:prstGeom prst="rect">
            <a:avLst/>
          </a:prstGeom>
        </p:spPr>
        <p:txBody>
          <a:bodyPr wrap="square">
            <a:spAutoFit/>
          </a:bodyPr>
          <a:lstStyle/>
          <a:p>
            <a:r>
              <a:rPr lang="en-US" sz="3600" dirty="0"/>
              <a:t>Blessed are you when people revile you and persecute you and utter all kinds of evil against you falsely on my account.</a:t>
            </a:r>
            <a:endParaRPr lang="en-US" sz="3600" dirty="0">
              <a:cs typeface="Arial" pitchFamily="34" charset="0"/>
            </a:endParaRPr>
          </a:p>
        </p:txBody>
      </p:sp>
      <p:sp>
        <p:nvSpPr>
          <p:cNvPr id="3" name="Rectangle 2"/>
          <p:cNvSpPr/>
          <p:nvPr/>
        </p:nvSpPr>
        <p:spPr>
          <a:xfrm>
            <a:off x="6248400" y="4338936"/>
            <a:ext cx="2514600" cy="461665"/>
          </a:xfrm>
          <a:prstGeom prst="rect">
            <a:avLst/>
          </a:prstGeom>
        </p:spPr>
        <p:txBody>
          <a:bodyPr wrap="square">
            <a:spAutoFit/>
          </a:bodyPr>
          <a:lstStyle/>
          <a:p>
            <a:r>
              <a:rPr lang="en-US" sz="2400" dirty="0">
                <a:cs typeface="Arial" pitchFamily="34" charset="0"/>
              </a:rPr>
              <a:t>Matthew 5:11</a:t>
            </a:r>
          </a:p>
        </p:txBody>
      </p:sp>
    </p:spTree>
  </p:cSld>
  <p:clrMapOvr>
    <a:masterClrMapping/>
  </p:clrMapOvr>
  <p:transition advTm="800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76400" y="6248400"/>
            <a:ext cx="8763000" cy="307777"/>
          </a:xfrm>
          <a:prstGeom prst="rect">
            <a:avLst/>
          </a:prstGeom>
          <a:noFill/>
        </p:spPr>
        <p:txBody>
          <a:bodyPr wrap="square" rtlCol="0">
            <a:spAutoFit/>
          </a:bodyPr>
          <a:lstStyle/>
          <a:p>
            <a:pPr algn="ctr"/>
            <a:r>
              <a:rPr lang="en-US" sz="1400" dirty="0"/>
              <a:t>Martyrs of Uganda  --  Emmaus House, Kampala, Uganda</a:t>
            </a:r>
          </a:p>
        </p:txBody>
      </p:sp>
      <p:pic>
        <p:nvPicPr>
          <p:cNvPr id="5" name="Picture 4">
            <a:extLst>
              <a:ext uri="{FF2B5EF4-FFF2-40B4-BE49-F238E27FC236}">
                <a16:creationId xmlns:a16="http://schemas.microsoft.com/office/drawing/2014/main" id="{E0AD9BD4-4453-4809-B44E-836EC3AF4F8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0" y="228600"/>
            <a:ext cx="9144000" cy="5791200"/>
          </a:xfrm>
          <a:prstGeom prst="rect">
            <a:avLst/>
          </a:prstGeom>
        </p:spPr>
      </p:pic>
    </p:spTree>
  </p:cSld>
  <p:clrMapOvr>
    <a:masterClrMapping/>
  </p:clrMapOvr>
  <p:transition advTm="800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228672"/>
            <a:ext cx="6781800" cy="1200329"/>
          </a:xfrm>
          <a:prstGeom prst="rect">
            <a:avLst/>
          </a:prstGeom>
        </p:spPr>
        <p:txBody>
          <a:bodyPr wrap="square">
            <a:spAutoFit/>
          </a:bodyPr>
          <a:lstStyle/>
          <a:p>
            <a:r>
              <a:rPr lang="en-US" sz="3600" dirty="0"/>
              <a:t>Rejoice and be glad, for your reward is great in heaven …</a:t>
            </a:r>
            <a:endParaRPr lang="en-US" sz="3600" dirty="0">
              <a:cs typeface="Arial" pitchFamily="34" charset="0"/>
            </a:endParaRPr>
          </a:p>
        </p:txBody>
      </p:sp>
      <p:sp>
        <p:nvSpPr>
          <p:cNvPr id="3" name="Rectangle 2"/>
          <p:cNvSpPr/>
          <p:nvPr/>
        </p:nvSpPr>
        <p:spPr>
          <a:xfrm>
            <a:off x="6248400" y="4267201"/>
            <a:ext cx="2514600" cy="461665"/>
          </a:xfrm>
          <a:prstGeom prst="rect">
            <a:avLst/>
          </a:prstGeom>
        </p:spPr>
        <p:txBody>
          <a:bodyPr wrap="square">
            <a:spAutoFit/>
          </a:bodyPr>
          <a:lstStyle/>
          <a:p>
            <a:r>
              <a:rPr lang="en-US" sz="2400" dirty="0">
                <a:cs typeface="Arial" pitchFamily="34" charset="0"/>
              </a:rPr>
              <a:t>Matthew 5:12a</a:t>
            </a:r>
          </a:p>
        </p:txBody>
      </p:sp>
    </p:spTree>
  </p:cSld>
  <p:clrMapOvr>
    <a:masterClrMapping/>
  </p:clrMapOvr>
  <p:transition advTm="800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76400" y="6367046"/>
            <a:ext cx="8839200" cy="307777"/>
          </a:xfrm>
          <a:prstGeom prst="rect">
            <a:avLst/>
          </a:prstGeom>
          <a:noFill/>
        </p:spPr>
        <p:txBody>
          <a:bodyPr wrap="square" rtlCol="0">
            <a:spAutoFit/>
          </a:bodyPr>
          <a:lstStyle/>
          <a:p>
            <a:pPr algn="ctr"/>
            <a:r>
              <a:rPr lang="en-US" sz="1400" dirty="0">
                <a:solidFill>
                  <a:schemeClr val="tx1">
                    <a:lumMod val="95000"/>
                  </a:schemeClr>
                </a:solidFill>
              </a:rPr>
              <a:t>Rejoice!  --  Mural in Mission District, San Francisco, CA</a:t>
            </a:r>
          </a:p>
        </p:txBody>
      </p:sp>
      <p:pic>
        <p:nvPicPr>
          <p:cNvPr id="4" name="Picture 3" descr="rejoic.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524001" y="0"/>
            <a:ext cx="9114421" cy="6248400"/>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0400" y="2209800"/>
            <a:ext cx="6019800" cy="1754326"/>
          </a:xfrm>
          <a:prstGeom prst="rect">
            <a:avLst/>
          </a:prstGeom>
        </p:spPr>
        <p:txBody>
          <a:bodyPr wrap="square">
            <a:spAutoFit/>
          </a:bodyPr>
          <a:lstStyle/>
          <a:p>
            <a:r>
              <a:rPr lang="en-US" sz="3600" dirty="0"/>
              <a:t>and I sent before you Moses, Aaron, and Miriam.</a:t>
            </a:r>
            <a:br>
              <a:rPr lang="en-US" sz="3600" dirty="0"/>
            </a:br>
            <a:endParaRPr lang="en-US" sz="3600" dirty="0">
              <a:cs typeface="Arial" pitchFamily="34" charset="0"/>
            </a:endParaRPr>
          </a:p>
        </p:txBody>
      </p:sp>
      <p:sp>
        <p:nvSpPr>
          <p:cNvPr id="3" name="Rectangle 2"/>
          <p:cNvSpPr/>
          <p:nvPr/>
        </p:nvSpPr>
        <p:spPr>
          <a:xfrm>
            <a:off x="6705600" y="4191001"/>
            <a:ext cx="2514600" cy="461665"/>
          </a:xfrm>
          <a:prstGeom prst="rect">
            <a:avLst/>
          </a:prstGeom>
        </p:spPr>
        <p:txBody>
          <a:bodyPr wrap="square">
            <a:spAutoFit/>
          </a:bodyPr>
          <a:lstStyle/>
          <a:p>
            <a:r>
              <a:rPr lang="en-US" sz="2400" dirty="0">
                <a:cs typeface="Arial" pitchFamily="34" charset="0"/>
              </a:rPr>
              <a:t>Micah </a:t>
            </a:r>
            <a:r>
              <a:rPr lang="en-US" sz="2400" dirty="0" err="1">
                <a:cs typeface="Arial" pitchFamily="34" charset="0"/>
              </a:rPr>
              <a:t>6:4b</a:t>
            </a:r>
            <a:endParaRPr lang="en-US" sz="2400" dirty="0">
              <a:cs typeface="Arial" pitchFamily="34" charset="0"/>
            </a:endParaRPr>
          </a:p>
        </p:txBody>
      </p:sp>
    </p:spTree>
  </p:cSld>
  <p:clrMapOvr>
    <a:masterClrMapping/>
  </p:clrMapOvr>
  <p:transition advTm="800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r>
              <a:rPr lang="en-US" sz="1600" dirty="0"/>
              <a:t>http://</a:t>
            </a:r>
            <a:r>
              <a:rPr lang="en-US" sz="1600" dirty="0" err="1"/>
              <a:t>commons.wikimedia.org</a:t>
            </a:r>
            <a:r>
              <a:rPr lang="en-US" sz="1600" dirty="0"/>
              <a:t>/wiki/</a:t>
            </a:r>
            <a:r>
              <a:rPr lang="en-US" sz="1600" dirty="0" err="1"/>
              <a:t>File:Captive_Slave.jpg</a:t>
            </a:r>
            <a:endParaRPr lang="en-US" sz="1600" dirty="0"/>
          </a:p>
          <a:p>
            <a:pPr>
              <a:buNone/>
            </a:pPr>
            <a:r>
              <a:rPr lang="en-US" sz="1600" dirty="0" err="1"/>
              <a:t>http://commons.wikimedia.org/wiki/File:Chludov_Miriam.jpg</a:t>
            </a:r>
            <a:endParaRPr lang="en-US" sz="1600" dirty="0"/>
          </a:p>
          <a:p>
            <a:pPr>
              <a:buNone/>
            </a:pPr>
            <a:r>
              <a:rPr lang="en-US" sz="1600" dirty="0"/>
              <a:t>http://commons.wikimedia.org/wiki/File:On_Arizona_Highway_87,_south_of_Chandler._Maricopa_County,_Arizona._Children_in_a_democracy._A_migra_._._._-_NARA_-_522527.jpg</a:t>
            </a:r>
          </a:p>
          <a:p>
            <a:pPr>
              <a:buNone/>
            </a:pPr>
            <a:r>
              <a:rPr lang="en-US" sz="1600" dirty="0" err="1"/>
              <a:t>https://www.flickr.com/photos/ladymissmarquise/4534743419</a:t>
            </a:r>
            <a:endParaRPr lang="en-US" sz="1600" dirty="0"/>
          </a:p>
          <a:p>
            <a:pPr>
              <a:buNone/>
            </a:pPr>
            <a:r>
              <a:rPr lang="en-US" sz="1600" dirty="0"/>
              <a:t>https://kellylatimoreicons.com/contact/</a:t>
            </a:r>
          </a:p>
          <a:p>
            <a:pPr>
              <a:buNone/>
            </a:pPr>
            <a:r>
              <a:rPr lang="en-US" sz="1600" dirty="0"/>
              <a:t>http://www.flickr.com/photos/nouveau/1871908002/</a:t>
            </a:r>
          </a:p>
          <a:p>
            <a:pPr>
              <a:buNone/>
            </a:pPr>
            <a:r>
              <a:rPr lang="en-US" sz="1600" dirty="0"/>
              <a:t>http://www.flickr.com/photos/rowanbank/5815103193/</a:t>
            </a:r>
          </a:p>
          <a:p>
            <a:pPr>
              <a:buNone/>
            </a:pPr>
            <a:r>
              <a:rPr lang="en-US" sz="1600" dirty="0"/>
              <a:t>https://commons.wikimedia.org/wiki/File:Homeless_Jesus_CCSD_07_2018_9749.jpg</a:t>
            </a:r>
          </a:p>
          <a:p>
            <a:pPr>
              <a:buNone/>
            </a:pPr>
            <a:r>
              <a:rPr lang="en-US" sz="1600" dirty="0"/>
              <a:t>https://commons.wikimedia.org/wiki/File:Cornelis_van_Dalem_(attr.)_and_Jan_van_Wechelen_(attr.)_-_Church_interior_with_Christ_preaching_to_a_crowd.jpg</a:t>
            </a:r>
          </a:p>
          <a:p>
            <a:pPr>
              <a:buNone/>
            </a:pPr>
            <a:r>
              <a:rPr lang="en-US" sz="1600" dirty="0"/>
              <a:t>https://commons.wikimedia.org/wiki/File:Mosteiro_S%C3%A3o_Dami%C3%A3o_em_Porto_Alegre_03.JPG – Eugenio Hansen</a:t>
            </a:r>
          </a:p>
          <a:p>
            <a:pPr>
              <a:buNone/>
            </a:pPr>
            <a:r>
              <a:rPr lang="en-US" sz="1600" dirty="0"/>
              <a:t>http://commons.wikimedia.org/wiki/File:Weyden,_Rogier_van_der_-_Descent_from_the_Cross_-_Detail_women_(left).jpg</a:t>
            </a:r>
          </a:p>
          <a:p>
            <a:pPr>
              <a:buNone/>
            </a:pPr>
            <a:r>
              <a:rPr lang="en-US" sz="1600" dirty="0"/>
              <a:t>https://commons.wikimedia.org/wiki/File:St_Elizabeth_visiting_a_hospital._Wellcome_V0017201.jpg</a:t>
            </a:r>
          </a:p>
          <a:p>
            <a:pPr>
              <a:buNone/>
            </a:pPr>
            <a:r>
              <a:rPr lang="en-US" sz="1600" dirty="0"/>
              <a:t>http://diglib.library.vanderbilt.edu/act-imagelink.pl?RC=48284</a:t>
            </a:r>
          </a:p>
          <a:p>
            <a:pPr>
              <a:buNone/>
            </a:pPr>
            <a:endParaRPr lang="en-US" sz="1800" dirty="0"/>
          </a:p>
          <a:p>
            <a:pPr>
              <a:buNone/>
            </a:pPr>
            <a:endParaRPr lang="en-US" sz="1800" dirty="0"/>
          </a:p>
          <a:p>
            <a:endParaRPr lang="en-US" sz="1400" dirty="0"/>
          </a:p>
          <a:p>
            <a:endParaRPr lang="en-US" sz="1400" dirty="0"/>
          </a:p>
          <a:p>
            <a:endParaRPr lang="en-US" sz="1400" dirty="0"/>
          </a:p>
        </p:txBody>
      </p:sp>
    </p:spTree>
  </p:cSld>
  <p:clrMapOvr>
    <a:masterClrMapping/>
  </p:clrMapOvr>
  <p:transition advTm="300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https://commons.wikimedia.org/wiki/File:Polyptych_of_John_the_Merciful_01.jpg</a:t>
            </a:r>
          </a:p>
          <a:p>
            <a:pPr>
              <a:buNone/>
            </a:pPr>
            <a:r>
              <a:rPr lang="en-US" sz="1600" dirty="0"/>
              <a:t>http://commons.wikimedia.org/wiki/File:The_Sermon_on_the_Mount_K%C3%A1roly_Ferenczy.jpg#</a:t>
            </a:r>
          </a:p>
          <a:p>
            <a:pPr>
              <a:buNone/>
            </a:pPr>
            <a:r>
              <a:rPr lang="en-US" sz="1600" dirty="0"/>
              <a:t>https://commons.wikimedia.org/wiki/File:Swayambhunath_world_peace_monument.jpg</a:t>
            </a:r>
          </a:p>
          <a:p>
            <a:pPr>
              <a:buNone/>
            </a:pPr>
            <a:r>
              <a:rPr lang="en-US" sz="1600" dirty="0"/>
              <a:t>http://commons.wikimedia.org/wiki/File:Pomare,_Queen_of_Tahiti,_the_persecuted_Christian,_by_George_Baxter,_1845.jpg</a:t>
            </a:r>
          </a:p>
          <a:p>
            <a:pPr>
              <a:buNone/>
            </a:pPr>
            <a:r>
              <a:rPr lang="en-US" sz="1600" dirty="0"/>
              <a:t>https://www.flickr.com/photos/jimforest/5710252358</a:t>
            </a:r>
          </a:p>
          <a:p>
            <a:pPr>
              <a:buNone/>
            </a:pPr>
            <a:r>
              <a:rPr lang="en-US" sz="1600" dirty="0"/>
              <a:t>https://www.flickr.com/photos/micromero/4739497551</a:t>
            </a:r>
          </a:p>
          <a:p>
            <a:pPr>
              <a:buNone/>
            </a:pPr>
            <a:endParaRPr lang="en-US" sz="1600" dirty="0"/>
          </a:p>
          <a:p>
            <a:pPr>
              <a:buNone/>
            </a:pPr>
            <a:r>
              <a:rPr lang="en-US" sz="1800" dirty="0"/>
              <a:t>Additional descriptions can be found at the Art in the Christian Tradition image library, a service of the Vanderbilt Divinity Library, </a:t>
            </a:r>
            <a:r>
              <a:rPr lang="en-US" sz="1800" dirty="0" err="1"/>
              <a:t>http://diglib.library.vanderbilt.edu/</a:t>
            </a:r>
            <a:r>
              <a:rPr lang="en-US" sz="1800" dirty="0"/>
              <a:t>.  All images available via Creative Commons 3.0 License.</a:t>
            </a:r>
          </a:p>
          <a:p>
            <a:endParaRPr lang="en-US" sz="1400" dirty="0"/>
          </a:p>
          <a:p>
            <a:endParaRPr lang="en-US" sz="1400" dirty="0"/>
          </a:p>
          <a:p>
            <a:endParaRPr lang="en-US" sz="1400" dirty="0"/>
          </a:p>
        </p:txBody>
      </p:sp>
    </p:spTree>
  </p:cSld>
  <p:clrMapOvr>
    <a:masterClrMapping/>
  </p:clrMapOvr>
  <p:transition advTm="3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Title: Crossing of the Red Sea and Miriam Dancing and Singing&#10;[Click for smaller image view]"/>
          <p:cNvPicPr>
            <a:picLocks noChangeAspect="1" noChangeArrowheads="1"/>
          </p:cNvPicPr>
          <p:nvPr/>
        </p:nvPicPr>
        <p:blipFill>
          <a:blip r:embed="rId2" cstate="print">
            <a:lum bright="10000" contrast="20000"/>
            <a:extLst>
              <a:ext uri="{BEBA8EAE-BF5A-486C-A8C5-ECC9F3942E4B}">
                <a14:imgProps xmlns:a14="http://schemas.microsoft.com/office/drawing/2010/main">
                  <a14:imgLayer r:embed="rId3">
                    <a14:imgEffect>
                      <a14:sharpenSoften amount="10000"/>
                    </a14:imgEffect>
                  </a14:imgLayer>
                </a14:imgProps>
              </a:ext>
            </a:extLst>
          </a:blip>
          <a:srcRect/>
          <a:stretch>
            <a:fillRect/>
          </a:stretch>
        </p:blipFill>
        <p:spPr bwMode="auto">
          <a:xfrm>
            <a:off x="2362200" y="11538"/>
            <a:ext cx="7413592" cy="6084463"/>
          </a:xfrm>
          <a:prstGeom prst="rect">
            <a:avLst/>
          </a:prstGeom>
          <a:noFill/>
        </p:spPr>
      </p:pic>
      <p:sp>
        <p:nvSpPr>
          <p:cNvPr id="5" name="TextBox 4"/>
          <p:cNvSpPr txBox="1"/>
          <p:nvPr/>
        </p:nvSpPr>
        <p:spPr>
          <a:xfrm>
            <a:off x="1600200" y="6324600"/>
            <a:ext cx="9144000" cy="307777"/>
          </a:xfrm>
          <a:prstGeom prst="rect">
            <a:avLst/>
          </a:prstGeom>
          <a:noFill/>
        </p:spPr>
        <p:txBody>
          <a:bodyPr wrap="square" rtlCol="0">
            <a:spAutoFit/>
          </a:bodyPr>
          <a:lstStyle/>
          <a:p>
            <a:pPr algn="ctr"/>
            <a:r>
              <a:rPr lang="en-US" sz="1400" dirty="0"/>
              <a:t>Dance of Miriam upon Crossing the Red Sea  --  </a:t>
            </a:r>
            <a:r>
              <a:rPr lang="en-US" sz="1400" dirty="0" err="1"/>
              <a:t>Chludov</a:t>
            </a:r>
            <a:r>
              <a:rPr lang="en-US" sz="1400" dirty="0"/>
              <a:t> Psalter,  State Hist. Museum, Moscow</a:t>
            </a:r>
          </a:p>
        </p:txBody>
      </p:sp>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58000" y="4267201"/>
            <a:ext cx="2514600" cy="461665"/>
          </a:xfrm>
          <a:prstGeom prst="rect">
            <a:avLst/>
          </a:prstGeom>
        </p:spPr>
        <p:txBody>
          <a:bodyPr wrap="square">
            <a:spAutoFit/>
          </a:bodyPr>
          <a:lstStyle/>
          <a:p>
            <a:r>
              <a:rPr lang="en-US" sz="2400" dirty="0">
                <a:cs typeface="Arial" pitchFamily="34" charset="0"/>
              </a:rPr>
              <a:t>Micah </a:t>
            </a:r>
            <a:r>
              <a:rPr lang="en-US" sz="2400" dirty="0" err="1">
                <a:cs typeface="Arial" pitchFamily="34" charset="0"/>
              </a:rPr>
              <a:t>6:8a</a:t>
            </a:r>
            <a:endParaRPr lang="en-US" sz="2400" dirty="0">
              <a:cs typeface="Arial" pitchFamily="34" charset="0"/>
            </a:endParaRPr>
          </a:p>
        </p:txBody>
      </p:sp>
      <p:sp>
        <p:nvSpPr>
          <p:cNvPr id="6" name="Rectangle 5"/>
          <p:cNvSpPr/>
          <p:nvPr/>
        </p:nvSpPr>
        <p:spPr>
          <a:xfrm>
            <a:off x="2890882" y="2286001"/>
            <a:ext cx="6634119" cy="1200329"/>
          </a:xfrm>
          <a:prstGeom prst="rect">
            <a:avLst/>
          </a:prstGeom>
        </p:spPr>
        <p:txBody>
          <a:bodyPr wrap="square">
            <a:spAutoFit/>
          </a:bodyPr>
          <a:lstStyle/>
          <a:p>
            <a:r>
              <a:rPr lang="en-US" sz="3600" dirty="0"/>
              <a:t>and what does the LORD require of you, but to do justice…</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00200" y="5334001"/>
            <a:ext cx="2438400" cy="1169551"/>
          </a:xfrm>
          <a:prstGeom prst="rect">
            <a:avLst/>
          </a:prstGeom>
          <a:noFill/>
        </p:spPr>
        <p:txBody>
          <a:bodyPr wrap="square" rtlCol="0">
            <a:spAutoFit/>
          </a:bodyPr>
          <a:lstStyle/>
          <a:p>
            <a:pPr algn="ctr"/>
            <a:r>
              <a:rPr lang="en-US" sz="1400" dirty="0"/>
              <a:t>Children in a Democracy</a:t>
            </a:r>
          </a:p>
          <a:p>
            <a:pPr algn="ctr"/>
            <a:endParaRPr lang="en-US" sz="1400" dirty="0"/>
          </a:p>
          <a:p>
            <a:pPr algn="ctr"/>
            <a:r>
              <a:rPr lang="en-US" sz="1400" dirty="0"/>
              <a:t>Dorothea Lange</a:t>
            </a:r>
          </a:p>
          <a:p>
            <a:pPr algn="ctr"/>
            <a:r>
              <a:rPr lang="en-US" sz="1400" dirty="0"/>
              <a:t>National Archives</a:t>
            </a:r>
          </a:p>
          <a:p>
            <a:pPr algn="ctr"/>
            <a:r>
              <a:rPr lang="en-US" sz="1400" dirty="0"/>
              <a:t>College Park, MD</a:t>
            </a:r>
            <a:endParaRPr lang="en-US" sz="1400" dirty="0">
              <a:solidFill>
                <a:schemeClr val="tx1">
                  <a:lumMod val="95000"/>
                </a:schemeClr>
              </a:solidFill>
            </a:endParaRPr>
          </a:p>
        </p:txBody>
      </p:sp>
      <p:pic>
        <p:nvPicPr>
          <p:cNvPr id="27650" name="Picture 2" descr="Title: Children in a Democracy -- On Arizona Highway 87, Maricopa County&#10;[Click for larger image view]"/>
          <p:cNvPicPr>
            <a:picLocks noChangeAspect="1" noChangeArrowheads="1"/>
          </p:cNvPicPr>
          <p:nvPr/>
        </p:nvPicPr>
        <p:blipFill>
          <a:blip r:embed="rId2" cstate="email">
            <a:extLst>
              <a:ext uri="{BEBA8EAE-BF5A-486C-A8C5-ECC9F3942E4B}">
                <a14:imgProps xmlns:a14="http://schemas.microsoft.com/office/drawing/2010/main">
                  <a14:imgLayer r:embed="rId3">
                    <a14:imgEffect>
                      <a14:sharpenSoften amount="20000"/>
                    </a14:imgEffect>
                    <a14:imgEffect>
                      <a14:brightnessContrast bright="8000" contrast="25000"/>
                    </a14:imgEffect>
                  </a14:imgLayer>
                </a14:imgProps>
              </a:ext>
              <a:ext uri="{28A0092B-C50C-407E-A947-70E740481C1C}">
                <a14:useLocalDpi xmlns:a14="http://schemas.microsoft.com/office/drawing/2010/main"/>
              </a:ext>
            </a:extLst>
          </a:blip>
          <a:srcRect/>
          <a:stretch>
            <a:fillRect/>
          </a:stretch>
        </p:blipFill>
        <p:spPr bwMode="auto">
          <a:xfrm>
            <a:off x="3962400" y="58321"/>
            <a:ext cx="6029325" cy="6736676"/>
          </a:xfrm>
          <a:prstGeom prst="rect">
            <a:avLst/>
          </a:prstGeom>
          <a:noFill/>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29000" y="2514601"/>
            <a:ext cx="7467600" cy="646331"/>
          </a:xfrm>
          <a:prstGeom prst="rect">
            <a:avLst/>
          </a:prstGeom>
        </p:spPr>
        <p:txBody>
          <a:bodyPr wrap="square">
            <a:spAutoFit/>
          </a:bodyPr>
          <a:lstStyle/>
          <a:p>
            <a:r>
              <a:rPr lang="en-US" sz="3600" dirty="0"/>
              <a:t> …and to love kindness…</a:t>
            </a:r>
            <a:endParaRPr lang="en-US" sz="3600" dirty="0">
              <a:cs typeface="Arial" pitchFamily="34" charset="0"/>
            </a:endParaRPr>
          </a:p>
        </p:txBody>
      </p:sp>
      <p:sp>
        <p:nvSpPr>
          <p:cNvPr id="3" name="Rectangle 2"/>
          <p:cNvSpPr/>
          <p:nvPr/>
        </p:nvSpPr>
        <p:spPr>
          <a:xfrm>
            <a:off x="6324600" y="3886201"/>
            <a:ext cx="2514600" cy="461665"/>
          </a:xfrm>
          <a:prstGeom prst="rect">
            <a:avLst/>
          </a:prstGeom>
        </p:spPr>
        <p:txBody>
          <a:bodyPr wrap="square">
            <a:spAutoFit/>
          </a:bodyPr>
          <a:lstStyle/>
          <a:p>
            <a:r>
              <a:rPr lang="en-US" sz="2400" dirty="0">
                <a:cs typeface="Arial" pitchFamily="34" charset="0"/>
              </a:rPr>
              <a:t>Micah </a:t>
            </a:r>
            <a:r>
              <a:rPr lang="en-US" sz="2400" dirty="0" err="1">
                <a:cs typeface="Arial" pitchFamily="34" charset="0"/>
              </a:rPr>
              <a:t>6:8c</a:t>
            </a:r>
            <a:endParaRPr lang="en-US" sz="2400" dirty="0">
              <a:cs typeface="Arial" pitchFamily="34" charset="0"/>
            </a:endParaRP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ther-teresa.jpg"/>
          <p:cNvPicPr>
            <a:picLocks noChangeAspect="1"/>
          </p:cNvPicPr>
          <p:nvPr/>
        </p:nvPicPr>
        <p:blipFill>
          <a:blip r:embed="rId2" cstate="email">
            <a:lum contrast="20000"/>
            <a:extLst>
              <a:ext uri="{BEBA8EAE-BF5A-486C-A8C5-ECC9F3942E4B}">
                <a14:imgProps xmlns:a14="http://schemas.microsoft.com/office/drawing/2010/main">
                  <a14:imgLayer r:embed="rId3">
                    <a14:imgEffect>
                      <a14:sharpenSoften amount="5000"/>
                    </a14:imgEffect>
                  </a14:imgLayer>
                </a14:imgProps>
              </a:ext>
              <a:ext uri="{28A0092B-C50C-407E-A947-70E740481C1C}">
                <a14:useLocalDpi xmlns:a14="http://schemas.microsoft.com/office/drawing/2010/main"/>
              </a:ext>
            </a:extLst>
          </a:blip>
          <a:stretch>
            <a:fillRect/>
          </a:stretch>
        </p:blipFill>
        <p:spPr>
          <a:xfrm>
            <a:off x="4184990" y="0"/>
            <a:ext cx="5492410" cy="6858000"/>
          </a:xfrm>
          <a:prstGeom prst="rect">
            <a:avLst/>
          </a:prstGeom>
        </p:spPr>
      </p:pic>
      <p:sp>
        <p:nvSpPr>
          <p:cNvPr id="3" name="TextBox 2"/>
          <p:cNvSpPr txBox="1"/>
          <p:nvPr/>
        </p:nvSpPr>
        <p:spPr>
          <a:xfrm>
            <a:off x="1676400" y="5562600"/>
            <a:ext cx="2209800" cy="1077218"/>
          </a:xfrm>
          <a:prstGeom prst="rect">
            <a:avLst/>
          </a:prstGeom>
          <a:noFill/>
        </p:spPr>
        <p:txBody>
          <a:bodyPr wrap="square" rtlCol="0">
            <a:spAutoFit/>
          </a:bodyPr>
          <a:lstStyle/>
          <a:p>
            <a:pPr algn="ctr"/>
            <a:r>
              <a:rPr lang="en-US" sz="1600" dirty="0"/>
              <a:t>Relentless Compassion </a:t>
            </a:r>
          </a:p>
          <a:p>
            <a:pPr algn="ctr"/>
            <a:endParaRPr lang="en-US" sz="1600" dirty="0"/>
          </a:p>
          <a:p>
            <a:pPr algn="ctr"/>
            <a:r>
              <a:rPr lang="en-US" sz="1600" dirty="0"/>
              <a:t>  Mission District mural San Francisco, CA </a:t>
            </a:r>
            <a:endParaRPr lang="en-US" sz="1600" dirty="0">
              <a:solidFill>
                <a:schemeClr val="tx1">
                  <a:lumMod val="95000"/>
                </a:schemeClr>
              </a:solidFill>
            </a:endParaRPr>
          </a:p>
        </p:txBody>
      </p:sp>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5320</TotalTime>
  <Words>1102</Words>
  <Application>Microsoft Office PowerPoint</Application>
  <PresentationFormat>Widescreen</PresentationFormat>
  <Paragraphs>119</Paragraphs>
  <Slides>41</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41</vt:i4>
      </vt:variant>
    </vt:vector>
  </HeadingPairs>
  <TitlesOfParts>
    <vt:vector size="44" baseType="lpstr">
      <vt:lpstr>Arial</vt:lpstr>
      <vt:lpstr>Calibri</vt:lpstr>
      <vt:lpstr>First Sunday after Christmas Day Year A</vt:lpstr>
      <vt:lpstr>Fourth Sunday after Epiphany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Sunday after Christmas Day</dc:title>
  <dc:creator>Anne</dc:creator>
  <cp:lastModifiedBy>Anne Richardson</cp:lastModifiedBy>
  <cp:revision>474</cp:revision>
  <dcterms:created xsi:type="dcterms:W3CDTF">2016-08-29T11:10:59Z</dcterms:created>
  <dcterms:modified xsi:type="dcterms:W3CDTF">2022-09-16T17:43:57Z</dcterms:modified>
</cp:coreProperties>
</file>