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82" r:id="rId3"/>
    <p:sldId id="382" r:id="rId4"/>
    <p:sldId id="368" r:id="rId5"/>
    <p:sldId id="383" r:id="rId6"/>
    <p:sldId id="369" r:id="rId7"/>
    <p:sldId id="384" r:id="rId8"/>
    <p:sldId id="371" r:id="rId9"/>
    <p:sldId id="386" r:id="rId10"/>
    <p:sldId id="373" r:id="rId11"/>
    <p:sldId id="389" r:id="rId12"/>
    <p:sldId id="374" r:id="rId13"/>
    <p:sldId id="390" r:id="rId14"/>
    <p:sldId id="376" r:id="rId15"/>
    <p:sldId id="391" r:id="rId16"/>
    <p:sldId id="378" r:id="rId17"/>
    <p:sldId id="392" r:id="rId18"/>
    <p:sldId id="379" r:id="rId19"/>
    <p:sldId id="395" r:id="rId20"/>
    <p:sldId id="380" r:id="rId21"/>
    <p:sldId id="393" r:id="rId22"/>
    <p:sldId id="381" r:id="rId23"/>
    <p:sldId id="394"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2" d="100"/>
          <a:sy n="72" d="100"/>
        </p:scale>
        <p:origin x="197"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First Sunday </a:t>
            </a:r>
            <a:r>
              <a:rPr lang="en-US" sz="6600" dirty="0"/>
              <a:t>after</a:t>
            </a:r>
            <a:r>
              <a:rPr lang="en-US" sz="9600" dirty="0"/>
              <a:t> Christmas Day</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1"/>
            <a:ext cx="3962400" cy="2246769"/>
          </a:xfrm>
          <a:prstGeom prst="rect">
            <a:avLst/>
          </a:prstGeom>
        </p:spPr>
        <p:txBody>
          <a:bodyPr wrap="square">
            <a:spAutoFit/>
          </a:bodyPr>
          <a:lstStyle/>
          <a:p>
            <a:r>
              <a:rPr lang="en-US" sz="2800" dirty="0"/>
              <a:t>Isaiah 63:7-9 </a:t>
            </a:r>
          </a:p>
          <a:p>
            <a:r>
              <a:rPr lang="en-US" sz="2800" dirty="0"/>
              <a:t>Psalm 148 </a:t>
            </a:r>
          </a:p>
          <a:p>
            <a:r>
              <a:rPr lang="en-US" sz="2800" dirty="0"/>
              <a:t>Hebrews 2:10-18 Matthew 2:13-23 </a:t>
            </a:r>
            <a:r>
              <a:rPr lang="fi-FI" sz="2800" dirty="0"/>
              <a:t>	</a:t>
            </a:r>
          </a:p>
          <a:p>
            <a:r>
              <a:rPr lang="sv-SE" sz="2800" dirty="0"/>
              <a:t> </a:t>
            </a:r>
            <a:r>
              <a:rPr lang="en-US" sz="28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39585"/>
            <a:ext cx="6781800" cy="1754326"/>
          </a:xfrm>
          <a:prstGeom prst="rect">
            <a:avLst/>
          </a:prstGeom>
        </p:spPr>
        <p:txBody>
          <a:bodyPr wrap="square">
            <a:spAutoFit/>
          </a:bodyPr>
          <a:lstStyle/>
          <a:p>
            <a:r>
              <a:rPr lang="en-US" sz="3600" dirty="0"/>
              <a:t>Because he himself was tested by what he suffered, he is able to help those who are being tested.</a:t>
            </a: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Hebrews 2:18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172200"/>
            <a:ext cx="8915400" cy="307777"/>
          </a:xfrm>
          <a:prstGeom prst="rect">
            <a:avLst/>
          </a:prstGeom>
          <a:noFill/>
        </p:spPr>
        <p:txBody>
          <a:bodyPr wrap="square" rtlCol="0">
            <a:spAutoFit/>
          </a:bodyPr>
          <a:lstStyle/>
          <a:p>
            <a:pPr algn="ctr"/>
            <a:r>
              <a:rPr lang="en-US" sz="1400" dirty="0"/>
              <a:t>Crucifixion  --  St. Benedict the African Church, Chicago, IL</a:t>
            </a:r>
            <a:endParaRPr lang="en-US" sz="1400" dirty="0">
              <a:solidFill>
                <a:schemeClr val="tx1">
                  <a:lumMod val="95000"/>
                </a:schemeClr>
              </a:solidFill>
            </a:endParaRPr>
          </a:p>
        </p:txBody>
      </p:sp>
      <p:pic>
        <p:nvPicPr>
          <p:cNvPr id="2" name="Picture 1">
            <a:extLst>
              <a:ext uri="{FF2B5EF4-FFF2-40B4-BE49-F238E27FC236}">
                <a16:creationId xmlns:a16="http://schemas.microsoft.com/office/drawing/2014/main" id="{AB49970B-0CCD-4801-A78B-9350E4615AC8}"/>
              </a:ext>
            </a:extLst>
          </p:cNvPr>
          <p:cNvPicPr>
            <a:picLocks noChangeAspect="1"/>
          </p:cNvPicPr>
          <p:nvPr/>
        </p:nvPicPr>
        <p:blipFill>
          <a:blip r:embed="rId2"/>
          <a:stretch>
            <a:fillRect/>
          </a:stretch>
        </p:blipFill>
        <p:spPr>
          <a:xfrm>
            <a:off x="2286000" y="685801"/>
            <a:ext cx="7620000" cy="50387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1"/>
            <a:ext cx="6781800" cy="1200329"/>
          </a:xfrm>
          <a:prstGeom prst="rect">
            <a:avLst/>
          </a:prstGeom>
        </p:spPr>
        <p:txBody>
          <a:bodyPr wrap="square">
            <a:spAutoFit/>
          </a:bodyPr>
          <a:lstStyle/>
          <a:p>
            <a:r>
              <a:rPr lang="en-US" sz="3600" dirty="0"/>
              <a:t>saying, … "Here am I and the children whom God has given me."</a:t>
            </a:r>
            <a:endParaRPr lang="en-US" sz="3600" dirty="0">
              <a:cs typeface="Arial" pitchFamily="34" charset="0"/>
            </a:endParaRP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Hebrews 2:12, </a:t>
            </a:r>
            <a:r>
              <a:rPr lang="en-US" sz="2400" dirty="0" err="1">
                <a:cs typeface="Arial" pitchFamily="34" charset="0"/>
              </a:rPr>
              <a:t>13c</a:t>
            </a:r>
            <a:endParaRPr lang="en-US" sz="2400" dirty="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60068"/>
            <a:ext cx="8915400" cy="338554"/>
          </a:xfrm>
          <a:prstGeom prst="rect">
            <a:avLst/>
          </a:prstGeom>
          <a:noFill/>
        </p:spPr>
        <p:txBody>
          <a:bodyPr wrap="square" rtlCol="0">
            <a:spAutoFit/>
          </a:bodyPr>
          <a:lstStyle/>
          <a:p>
            <a:pPr algn="ctr"/>
            <a:r>
              <a:rPr lang="en-US" sz="1600" dirty="0"/>
              <a:t>Jesus Welcomes the Children  --  JESUS </a:t>
            </a:r>
            <a:r>
              <a:rPr lang="en-US" sz="1600" dirty="0" err="1"/>
              <a:t>MAFA</a:t>
            </a:r>
            <a:r>
              <a:rPr lang="en-US" sz="1600" dirty="0"/>
              <a:t>, Cameroon</a:t>
            </a:r>
            <a:endParaRPr lang="en-US" sz="1600" dirty="0">
              <a:solidFill>
                <a:schemeClr val="tx1">
                  <a:lumMod val="95000"/>
                </a:schemeClr>
              </a:solidFill>
            </a:endParaRPr>
          </a:p>
        </p:txBody>
      </p:sp>
      <p:pic>
        <p:nvPicPr>
          <p:cNvPr id="41986" name="Picture 2" descr="Title: Jesus welcomes the children&#10;[Click for larger image view]"/>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contrast="10000"/>
                    </a14:imgEffect>
                  </a14:imgLayer>
                </a14:imgProps>
              </a:ext>
            </a:extLst>
          </a:blip>
          <a:srcRect/>
          <a:stretch>
            <a:fillRect/>
          </a:stretch>
        </p:blipFill>
        <p:spPr bwMode="auto">
          <a:xfrm>
            <a:off x="1773154" y="76200"/>
            <a:ext cx="8742446" cy="60198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71471"/>
            <a:ext cx="6781800" cy="2308324"/>
          </a:xfrm>
          <a:prstGeom prst="rect">
            <a:avLst/>
          </a:prstGeom>
        </p:spPr>
        <p:txBody>
          <a:bodyPr wrap="square">
            <a:spAutoFit/>
          </a:bodyPr>
          <a:lstStyle/>
          <a:p>
            <a:r>
              <a:rPr lang="en-US" sz="3600" dirty="0"/>
              <a:t>… an angel of the Lord appeared to Joseph in a dream and said, "Get up, take the child and his mother, and flee to Egypt…”</a:t>
            </a:r>
            <a:endParaRPr lang="en-US" sz="3600" dirty="0">
              <a:cs typeface="Arial" pitchFamily="34" charset="0"/>
            </a:endParaRP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2:13b</a:t>
            </a:r>
            <a:endParaRPr lang="en-US" sz="2400" dirty="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486400"/>
            <a:ext cx="1905000" cy="738664"/>
          </a:xfrm>
          <a:prstGeom prst="rect">
            <a:avLst/>
          </a:prstGeom>
          <a:noFill/>
        </p:spPr>
        <p:txBody>
          <a:bodyPr wrap="square" rtlCol="0">
            <a:spAutoFit/>
          </a:bodyPr>
          <a:lstStyle/>
          <a:p>
            <a:pPr algn="ctr"/>
            <a:r>
              <a:rPr lang="en-US" sz="1400" dirty="0"/>
              <a:t>Joseph’s Dream </a:t>
            </a:r>
          </a:p>
          <a:p>
            <a:pPr algn="ctr"/>
            <a:endParaRPr lang="en-US" sz="1400" dirty="0"/>
          </a:p>
          <a:p>
            <a:pPr algn="ctr"/>
            <a:r>
              <a:rPr lang="en-US" sz="1400" dirty="0"/>
              <a:t> Gaetano Gandolfi</a:t>
            </a:r>
            <a:endParaRPr lang="en-US" sz="1400" dirty="0">
              <a:solidFill>
                <a:schemeClr val="tx1">
                  <a:lumMod val="95000"/>
                </a:schemeClr>
              </a:solidFill>
            </a:endParaRPr>
          </a:p>
        </p:txBody>
      </p:sp>
      <p:pic>
        <p:nvPicPr>
          <p:cNvPr id="1026" name="Picture 2" descr="Title: Joseph's Dream&#10;[Click for larger image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800" y="30708"/>
            <a:ext cx="5257800" cy="682729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71471"/>
            <a:ext cx="6781800" cy="1754326"/>
          </a:xfrm>
          <a:prstGeom prst="rect">
            <a:avLst/>
          </a:prstGeom>
        </p:spPr>
        <p:txBody>
          <a:bodyPr wrap="square">
            <a:spAutoFit/>
          </a:bodyPr>
          <a:lstStyle/>
          <a:p>
            <a:r>
              <a:rPr lang="en-US" sz="3600" dirty="0"/>
              <a:t>Herod… sent and killed all the children in and around Bethlehem who were two years old or under…</a:t>
            </a:r>
            <a:endParaRPr lang="en-US" sz="3600" dirty="0">
              <a:cs typeface="Arial" pitchFamily="34" charset="0"/>
            </a:endParaRP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2:16b</a:t>
            </a:r>
            <a:endParaRPr lang="en-US" sz="2400" dirty="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6400800"/>
            <a:ext cx="8991600" cy="307777"/>
          </a:xfrm>
          <a:prstGeom prst="rect">
            <a:avLst/>
          </a:prstGeom>
          <a:noFill/>
        </p:spPr>
        <p:txBody>
          <a:bodyPr wrap="square" rtlCol="0">
            <a:spAutoFit/>
          </a:bodyPr>
          <a:lstStyle/>
          <a:p>
            <a:pPr algn="ctr"/>
            <a:r>
              <a:rPr lang="en-US" sz="1400" dirty="0"/>
              <a:t>Massacre of the Innocents, a Mystery Play  --  York Cathedral, York, England</a:t>
            </a:r>
            <a:endParaRPr lang="en-US" sz="1400" dirty="0">
              <a:solidFill>
                <a:schemeClr val="tx1">
                  <a:lumMod val="95000"/>
                </a:schemeClr>
              </a:solidFill>
            </a:endParaRPr>
          </a:p>
        </p:txBody>
      </p:sp>
      <p:pic>
        <p:nvPicPr>
          <p:cNvPr id="4" name="Picture 3">
            <a:extLst>
              <a:ext uri="{FF2B5EF4-FFF2-40B4-BE49-F238E27FC236}">
                <a16:creationId xmlns:a16="http://schemas.microsoft.com/office/drawing/2014/main" id="{C91308D4-E3EB-43F1-9127-76126C7AEE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6909"/>
            <a:ext cx="9144000" cy="63722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781800" cy="2862322"/>
          </a:xfrm>
          <a:prstGeom prst="rect">
            <a:avLst/>
          </a:prstGeom>
        </p:spPr>
        <p:txBody>
          <a:bodyPr wrap="square">
            <a:spAutoFit/>
          </a:bodyPr>
          <a:lstStyle/>
          <a:p>
            <a:r>
              <a:rPr lang="en-US" sz="3600" dirty="0"/>
              <a:t>"A voice was heard in Ramah, wailing and loud lamentation, Rachel weeping for her children; she refused to be consoled, because they are no more."</a:t>
            </a:r>
            <a:endParaRPr lang="en-US" sz="3600" dirty="0">
              <a:cs typeface="Arial" pitchFamily="34" charset="0"/>
            </a:endParaRP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Matthew 2:18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410200"/>
            <a:ext cx="2209800" cy="1169551"/>
          </a:xfrm>
          <a:prstGeom prst="rect">
            <a:avLst/>
          </a:prstGeom>
          <a:noFill/>
        </p:spPr>
        <p:txBody>
          <a:bodyPr wrap="square" rtlCol="0">
            <a:spAutoFit/>
          </a:bodyPr>
          <a:lstStyle/>
          <a:p>
            <a:pPr algn="ctr"/>
            <a:r>
              <a:rPr lang="en-US" sz="1400" dirty="0"/>
              <a:t>Massacre of the Innocents</a:t>
            </a:r>
          </a:p>
          <a:p>
            <a:pPr algn="ctr"/>
            <a:endParaRPr lang="en-US" sz="1400" dirty="0">
              <a:solidFill>
                <a:schemeClr val="tx1">
                  <a:lumMod val="95000"/>
                </a:schemeClr>
              </a:solidFill>
            </a:endParaRPr>
          </a:p>
          <a:p>
            <a:pPr algn="ctr"/>
            <a:r>
              <a:rPr lang="en-US" sz="1400" dirty="0">
                <a:solidFill>
                  <a:schemeClr val="tx1">
                    <a:lumMod val="95000"/>
                  </a:schemeClr>
                </a:solidFill>
              </a:rPr>
              <a:t>Guido Reni</a:t>
            </a:r>
          </a:p>
          <a:p>
            <a:pPr algn="ctr"/>
            <a:r>
              <a:rPr lang="en-US" sz="1400" dirty="0">
                <a:solidFill>
                  <a:schemeClr val="tx1">
                    <a:lumMod val="95000"/>
                  </a:schemeClr>
                </a:solidFill>
              </a:rPr>
              <a:t>Pinacoteca Nazionale Bologna, Italy</a:t>
            </a:r>
          </a:p>
        </p:txBody>
      </p:sp>
      <p:pic>
        <p:nvPicPr>
          <p:cNvPr id="6" name="Picture 5">
            <a:extLst>
              <a:ext uri="{FF2B5EF4-FFF2-40B4-BE49-F238E27FC236}">
                <a16:creationId xmlns:a16="http://schemas.microsoft.com/office/drawing/2014/main" id="{8965618F-67B0-449E-A2D0-939C9449E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0670" y="0"/>
            <a:ext cx="5601530" cy="6858000"/>
          </a:xfrm>
          <a:prstGeom prst="rect">
            <a:avLst/>
          </a:prstGeom>
        </p:spPr>
      </p:pic>
    </p:spTree>
    <p:extLst>
      <p:ext uri="{BB962C8B-B14F-4D97-AF65-F5344CB8AC3E}">
        <p14:creationId xmlns:p14="http://schemas.microsoft.com/office/powerpoint/2010/main" val="298458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806476"/>
            <a:ext cx="7315200" cy="2308324"/>
          </a:xfrm>
          <a:prstGeom prst="rect">
            <a:avLst/>
          </a:prstGeom>
        </p:spPr>
        <p:txBody>
          <a:bodyPr wrap="square">
            <a:spAutoFit/>
          </a:bodyPr>
          <a:lstStyle/>
          <a:p>
            <a:r>
              <a:rPr lang="en-US" sz="3600" dirty="0"/>
              <a:t>I will recount the gracious deeds of the LORD, the praiseworthy acts of the LORD, because of all that the LORD has done for us.</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Isaiah 63:7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781800" cy="2308324"/>
          </a:xfrm>
          <a:prstGeom prst="rect">
            <a:avLst/>
          </a:prstGeom>
        </p:spPr>
        <p:txBody>
          <a:bodyPr wrap="square">
            <a:spAutoFit/>
          </a:bodyPr>
          <a:lstStyle/>
          <a:p>
            <a:r>
              <a:rPr lang="en-US" sz="3600" dirty="0"/>
              <a:t>"Get up, take the child and his mother, and go to the land of Israel, for those who were seeking the child's life are dead."</a:t>
            </a:r>
            <a:endParaRPr lang="en-US" sz="3600" dirty="0">
              <a:cs typeface="Arial" pitchFamily="34" charset="0"/>
            </a:endParaRP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Matthew 2:20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ECAA5-72DF-BED3-A6F0-74D56A36CC9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
                    </a14:imgEffect>
                    <a14:imgEffect>
                      <a14:brightnessContrast bright="1000"/>
                    </a14:imgEffect>
                  </a14:imgLayer>
                </a14:imgProps>
              </a:ext>
              <a:ext uri="{28A0092B-C50C-407E-A947-70E740481C1C}">
                <a14:useLocalDpi xmlns:a14="http://schemas.microsoft.com/office/drawing/2010/main"/>
              </a:ext>
            </a:extLst>
          </a:blip>
          <a:srcRect/>
          <a:stretch/>
        </p:blipFill>
        <p:spPr>
          <a:xfrm>
            <a:off x="2590800" y="0"/>
            <a:ext cx="7424434" cy="6462889"/>
          </a:xfrm>
          <a:prstGeom prst="rect">
            <a:avLst/>
          </a:prstGeom>
        </p:spPr>
      </p:pic>
      <p:sp>
        <p:nvSpPr>
          <p:cNvPr id="3" name="TextBox 2"/>
          <p:cNvSpPr txBox="1"/>
          <p:nvPr/>
        </p:nvSpPr>
        <p:spPr>
          <a:xfrm>
            <a:off x="1371600" y="6462889"/>
            <a:ext cx="9868760" cy="307777"/>
          </a:xfrm>
          <a:prstGeom prst="rect">
            <a:avLst/>
          </a:prstGeom>
          <a:noFill/>
        </p:spPr>
        <p:txBody>
          <a:bodyPr wrap="square" rtlCol="0">
            <a:spAutoFit/>
          </a:bodyPr>
          <a:lstStyle/>
          <a:p>
            <a:pPr algn="ctr"/>
            <a:r>
              <a:rPr lang="en-US" sz="1400" dirty="0"/>
              <a:t>Rest on the Flight into Egypt  --  </a:t>
            </a:r>
            <a:r>
              <a:rPr lang="en-US" sz="1400" dirty="0" err="1"/>
              <a:t>Aert</a:t>
            </a:r>
            <a:r>
              <a:rPr lang="en-US" sz="1400" dirty="0"/>
              <a:t> de Gelder, MFA, Boston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781800" cy="2862322"/>
          </a:xfrm>
          <a:prstGeom prst="rect">
            <a:avLst/>
          </a:prstGeom>
        </p:spPr>
        <p:txBody>
          <a:bodyPr wrap="square">
            <a:spAutoFit/>
          </a:bodyPr>
          <a:lstStyle/>
          <a:p>
            <a:r>
              <a:rPr lang="en-US" sz="3600" dirty="0"/>
              <a:t>There he made his home in a town called Nazareth, so that what had been spoken through the prophets might be fulfilled, "He will be called a </a:t>
            </a:r>
            <a:r>
              <a:rPr lang="en-US" sz="3600" dirty="0" err="1"/>
              <a:t>Nazorean</a:t>
            </a:r>
            <a:r>
              <a:rPr lang="en-US" sz="3600" dirty="0"/>
              <a:t>."</a:t>
            </a:r>
            <a:endParaRPr lang="en-US" sz="3600" dirty="0">
              <a:cs typeface="Arial" pitchFamily="34" charset="0"/>
            </a:endParaRPr>
          </a:p>
        </p:txBody>
      </p:sp>
      <p:sp>
        <p:nvSpPr>
          <p:cNvPr id="3" name="Rectangle 2"/>
          <p:cNvSpPr/>
          <p:nvPr/>
        </p:nvSpPr>
        <p:spPr>
          <a:xfrm>
            <a:off x="6858000" y="4643736"/>
            <a:ext cx="2514600" cy="461665"/>
          </a:xfrm>
          <a:prstGeom prst="rect">
            <a:avLst/>
          </a:prstGeom>
        </p:spPr>
        <p:txBody>
          <a:bodyPr wrap="square">
            <a:spAutoFit/>
          </a:bodyPr>
          <a:lstStyle/>
          <a:p>
            <a:r>
              <a:rPr lang="en-US" sz="2400" dirty="0">
                <a:cs typeface="Arial" pitchFamily="34" charset="0"/>
              </a:rPr>
              <a:t>Matthew 2:23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48400"/>
            <a:ext cx="8839200" cy="307777"/>
          </a:xfrm>
          <a:prstGeom prst="rect">
            <a:avLst/>
          </a:prstGeom>
          <a:noFill/>
        </p:spPr>
        <p:txBody>
          <a:bodyPr wrap="square" rtlCol="0">
            <a:spAutoFit/>
          </a:bodyPr>
          <a:lstStyle/>
          <a:p>
            <a:pPr algn="ctr"/>
            <a:r>
              <a:rPr lang="en-US" sz="1400" dirty="0">
                <a:solidFill>
                  <a:schemeClr val="tx1">
                    <a:lumMod val="95000"/>
                  </a:schemeClr>
                </a:solidFill>
              </a:rPr>
              <a:t>Christ in the House of His Parents  --  John Everett Millais, Tate  Britain, London</a:t>
            </a:r>
          </a:p>
        </p:txBody>
      </p:sp>
      <p:pic>
        <p:nvPicPr>
          <p:cNvPr id="55298" name="Picture 2" descr="Title: Christ in the House of His Parents&#10;[Click for larger image view]"/>
          <p:cNvPicPr>
            <a:picLocks noChangeAspect="1" noChangeArrowheads="1"/>
          </p:cNvPicPr>
          <p:nvPr/>
        </p:nvPicPr>
        <p:blipFill>
          <a:blip r:embed="rId2" cstate="print"/>
          <a:srcRect/>
          <a:stretch>
            <a:fillRect/>
          </a:stretch>
        </p:blipFill>
        <p:spPr bwMode="auto">
          <a:xfrm>
            <a:off x="1238331" y="228600"/>
            <a:ext cx="9658269" cy="5867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Estate of John August Swanson, https://johnaugustswanson.com</a:t>
            </a:r>
          </a:p>
          <a:p>
            <a:pPr>
              <a:buNone/>
            </a:pPr>
            <a:r>
              <a:rPr lang="en-US" sz="1600" dirty="0"/>
              <a:t>Cara Hochhalter - The artist has granted permission for the non-commercial use of this image with attribution.</a:t>
            </a:r>
          </a:p>
          <a:p>
            <a:pPr>
              <a:buNone/>
            </a:pPr>
            <a:r>
              <a:rPr lang="en-US" sz="1600" dirty="0"/>
              <a:t>https://commons.wikimedia.org/wiki/File:Moran,_Edward_-_The_Valley_in_the_Sea_-_Google_Art_Project.jpg</a:t>
            </a:r>
          </a:p>
          <a:p>
            <a:pPr>
              <a:buNone/>
            </a:pPr>
            <a:r>
              <a:rPr lang="en-US" sz="1600" dirty="0"/>
              <a:t>https://commons.wikimedia.org/wiki/File:Johannes_Bronkhorst_-_Four_insects_-_Google_Art_Project.jpg</a:t>
            </a:r>
          </a:p>
          <a:p>
            <a:pPr>
              <a:buNone/>
            </a:pPr>
            <a:r>
              <a:rPr lang="en-US" sz="1600" dirty="0"/>
              <a:t>https://www.flickr.com/photos/seanbirm/31589314255 - Sean Birmingham</a:t>
            </a:r>
          </a:p>
          <a:p>
            <a:pPr>
              <a:buNone/>
            </a:pPr>
            <a:r>
              <a:rPr lang="en-US" sz="1600" dirty="0" err="1"/>
              <a:t>http://diglib.library.vanderbilt.edu/act-imagelink.pl?RC=48395</a:t>
            </a:r>
            <a:endParaRPr lang="en-US" sz="1600" dirty="0"/>
          </a:p>
          <a:p>
            <a:pPr>
              <a:buNone/>
            </a:pPr>
            <a:r>
              <a:rPr lang="en-US" sz="1600" dirty="0"/>
              <a:t>http://commons.wikimedia.org/wiki/File:'Joseph's_Dream',_painting_by_Gaetano_Gandolfi,_c._1790.jpg</a:t>
            </a:r>
          </a:p>
          <a:p>
            <a:pPr>
              <a:buNone/>
            </a:pPr>
            <a:r>
              <a:rPr lang="en-US" sz="1600" dirty="0"/>
              <a:t>https://www.flickr.com/photos/robbophotos/4810474650/</a:t>
            </a:r>
          </a:p>
          <a:p>
            <a:pPr>
              <a:buNone/>
            </a:pPr>
            <a:r>
              <a:rPr lang="en-US" sz="1600" dirty="0"/>
              <a:t>https://commons.wikimedia.org/wiki/File:Guido_Reni_-_Massacre_of_the_Innocents_detail2_-_Pinacoteca_Nazionale_Bologna.jpg</a:t>
            </a:r>
          </a:p>
          <a:p>
            <a:pPr>
              <a:buNone/>
            </a:pPr>
            <a:r>
              <a:rPr lang="en-US" sz="1600" dirty="0"/>
              <a:t>https://commons.wikimedia.org/wiki/File:The_Rest_on_The_Flight_into_Egypt_-_Arent_de_Gelder_-_Q20536897.jpg</a:t>
            </a:r>
          </a:p>
          <a:p>
            <a:pPr>
              <a:buNone/>
            </a:pPr>
            <a:r>
              <a:rPr lang="en-US" sz="1600" dirty="0"/>
              <a:t>http://commons.wikimedia.org/wiki/File:John_Everett_Millais_-_Christ_in_the_House_of_His_Parents_(%60The_Carpenter%27s_Shop%27)_-_Google_Art_Project.jpg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5475982"/>
            <a:ext cx="1524000" cy="954107"/>
          </a:xfrm>
          <a:prstGeom prst="rect">
            <a:avLst/>
          </a:prstGeom>
          <a:noFill/>
        </p:spPr>
        <p:txBody>
          <a:bodyPr wrap="square" rtlCol="0">
            <a:spAutoFit/>
          </a:bodyPr>
          <a:lstStyle/>
          <a:p>
            <a:pPr algn="ctr"/>
            <a:r>
              <a:rPr lang="en-US" sz="1400" dirty="0">
                <a:solidFill>
                  <a:schemeClr val="tx1">
                    <a:lumMod val="95000"/>
                  </a:schemeClr>
                </a:solidFill>
              </a:rPr>
              <a:t>A Visit</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p:txBody>
      </p:sp>
      <p:pic>
        <p:nvPicPr>
          <p:cNvPr id="4" name="Picture 3">
            <a:extLst>
              <a:ext uri="{FF2B5EF4-FFF2-40B4-BE49-F238E27FC236}">
                <a16:creationId xmlns:a16="http://schemas.microsoft.com/office/drawing/2014/main" id="{BD256D48-F00F-36AC-472B-029CBD467AA1}"/>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a:ext>
            </a:extLst>
          </a:blip>
          <a:stretch>
            <a:fillRect/>
          </a:stretch>
        </p:blipFill>
        <p:spPr>
          <a:xfrm>
            <a:off x="2438400" y="0"/>
            <a:ext cx="8033047"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23872"/>
            <a:ext cx="7467600" cy="1200329"/>
          </a:xfrm>
          <a:prstGeom prst="rect">
            <a:avLst/>
          </a:prstGeom>
        </p:spPr>
        <p:txBody>
          <a:bodyPr wrap="square">
            <a:spAutoFit/>
          </a:bodyPr>
          <a:lstStyle/>
          <a:p>
            <a:r>
              <a:rPr lang="en-US" sz="3600" dirty="0"/>
              <a:t>Praise the LORD! ...Praise him, sun and moon; praise him, all you shining stars!</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148:1a</a:t>
            </a:r>
            <a:r>
              <a:rPr lang="en-US" sz="2400" dirty="0">
                <a:cs typeface="Arial" pitchFamily="34" charset="0"/>
              </a:rPr>
              <a:t>, </a:t>
            </a:r>
            <a:r>
              <a:rPr lang="en-US" sz="2400" dirty="0" err="1">
                <a:cs typeface="Arial" pitchFamily="34" charset="0"/>
              </a:rPr>
              <a:t>3a</a:t>
            </a:r>
            <a:endParaRPr lang="en-US" sz="2400" dirty="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5228272"/>
            <a:ext cx="2209800" cy="738664"/>
          </a:xfrm>
          <a:prstGeom prst="rect">
            <a:avLst/>
          </a:prstGeom>
          <a:noFill/>
        </p:spPr>
        <p:txBody>
          <a:bodyPr wrap="square" rtlCol="0">
            <a:spAutoFit/>
          </a:bodyPr>
          <a:lstStyle/>
          <a:p>
            <a:pPr algn="ctr"/>
            <a:r>
              <a:rPr lang="en-US" sz="1400" dirty="0"/>
              <a:t>The Magi</a:t>
            </a:r>
          </a:p>
          <a:p>
            <a:pPr algn="ctr"/>
            <a:endParaRPr lang="en-US" sz="1400" dirty="0"/>
          </a:p>
          <a:p>
            <a:pPr algn="ctr"/>
            <a:r>
              <a:rPr lang="en-US" sz="1400" dirty="0"/>
              <a:t>Cara Hochhalter</a:t>
            </a:r>
            <a:endParaRPr lang="en-US" sz="1400" dirty="0">
              <a:solidFill>
                <a:schemeClr val="tx1">
                  <a:lumMod val="95000"/>
                </a:schemeClr>
              </a:solidFill>
            </a:endParaRPr>
          </a:p>
        </p:txBody>
      </p:sp>
      <p:pic>
        <p:nvPicPr>
          <p:cNvPr id="4" name="Picture 3">
            <a:extLst>
              <a:ext uri="{FF2B5EF4-FFF2-40B4-BE49-F238E27FC236}">
                <a16:creationId xmlns:a16="http://schemas.microsoft.com/office/drawing/2014/main" id="{71EE6E0C-AED1-0C33-1FF0-F14BF50E8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079" y="381000"/>
            <a:ext cx="5192057" cy="582109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0"/>
            <a:ext cx="7467600" cy="1200329"/>
          </a:xfrm>
          <a:prstGeom prst="rect">
            <a:avLst/>
          </a:prstGeom>
        </p:spPr>
        <p:txBody>
          <a:bodyPr wrap="square">
            <a:spAutoFit/>
          </a:bodyPr>
          <a:lstStyle/>
          <a:p>
            <a:r>
              <a:rPr lang="en-US" sz="3600" dirty="0"/>
              <a:t>Praise the LORD from the earth, you sea monsters and all deeps,</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Psalm 148:7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6290846"/>
            <a:ext cx="8915400" cy="307777"/>
          </a:xfrm>
          <a:prstGeom prst="rect">
            <a:avLst/>
          </a:prstGeom>
          <a:noFill/>
        </p:spPr>
        <p:txBody>
          <a:bodyPr wrap="square" rtlCol="0">
            <a:spAutoFit/>
          </a:bodyPr>
          <a:lstStyle/>
          <a:p>
            <a:pPr algn="ctr"/>
            <a:r>
              <a:rPr lang="en-US" sz="1400" dirty="0"/>
              <a:t>The Valley in the Sea (1862)  --  Edward Moran, Indianapolis Museum of Art</a:t>
            </a:r>
            <a:endParaRPr lang="en-US" sz="1400" dirty="0">
              <a:solidFill>
                <a:schemeClr val="tx1">
                  <a:lumMod val="95000"/>
                </a:schemeClr>
              </a:solidFill>
            </a:endParaRPr>
          </a:p>
        </p:txBody>
      </p:sp>
      <p:pic>
        <p:nvPicPr>
          <p:cNvPr id="35842" name="Picture 2" descr="https://upload.wikimedia.org/wikipedia/commons/thumb/d/d4/Moran%2C_Edward_-_The_Valley_in_the_Sea_-_Google_Art_Project.jpg/1024px-Moran%2C_Edward_-_The_Valley_in_the_Sea_-_Google_Art_Project.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bright="15000" contrast="20000"/>
                    </a14:imgEffect>
                  </a14:imgLayer>
                </a14:imgProps>
              </a:ext>
              <a:ext uri="{28A0092B-C50C-407E-A947-70E740481C1C}">
                <a14:useLocalDpi xmlns:a14="http://schemas.microsoft.com/office/drawing/2010/main"/>
              </a:ext>
            </a:extLst>
          </a:blip>
          <a:srcRect/>
          <a:stretch/>
        </p:blipFill>
        <p:spPr bwMode="auto">
          <a:xfrm>
            <a:off x="1600200" y="381000"/>
            <a:ext cx="8915400" cy="5638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806476"/>
            <a:ext cx="7467600" cy="1754326"/>
          </a:xfrm>
          <a:prstGeom prst="rect">
            <a:avLst/>
          </a:prstGeom>
        </p:spPr>
        <p:txBody>
          <a:bodyPr wrap="square">
            <a:spAutoFit/>
          </a:bodyPr>
          <a:lstStyle/>
          <a:p>
            <a:r>
              <a:rPr lang="en-US" sz="3600" dirty="0"/>
              <a:t>Wild animals and all cattle, creeping things and flying birds! … Praise the Lord!</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Psalm 148:10, </a:t>
            </a:r>
            <a:r>
              <a:rPr lang="en-US" sz="2400" dirty="0" err="1">
                <a:cs typeface="Arial" pitchFamily="34" charset="0"/>
              </a:rPr>
              <a:t>14c</a:t>
            </a:r>
            <a:endParaRPr lang="en-US" sz="2400" dirty="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6248400"/>
            <a:ext cx="8915400" cy="307777"/>
          </a:xfrm>
          <a:prstGeom prst="rect">
            <a:avLst/>
          </a:prstGeom>
          <a:noFill/>
        </p:spPr>
        <p:txBody>
          <a:bodyPr wrap="square" rtlCol="0">
            <a:spAutoFit/>
          </a:bodyPr>
          <a:lstStyle/>
          <a:p>
            <a:pPr algn="ctr"/>
            <a:r>
              <a:rPr lang="en-US" sz="1400" dirty="0"/>
              <a:t>Four Insects  --  Johannes </a:t>
            </a:r>
            <a:r>
              <a:rPr lang="en-US" sz="1400" dirty="0" err="1"/>
              <a:t>Bronkhorst</a:t>
            </a:r>
            <a:r>
              <a:rPr lang="en-US" sz="1400" dirty="0"/>
              <a:t>, </a:t>
            </a:r>
            <a:r>
              <a:rPr lang="en-US" sz="1400" dirty="0" err="1"/>
              <a:t>Centraal</a:t>
            </a:r>
            <a:r>
              <a:rPr lang="en-US" sz="1400" dirty="0"/>
              <a:t> Museum, Utrecht, Netherlands</a:t>
            </a:r>
            <a:endParaRPr lang="en-US" sz="1400" dirty="0">
              <a:solidFill>
                <a:schemeClr val="tx1">
                  <a:lumMod val="95000"/>
                </a:schemeClr>
              </a:solidFill>
            </a:endParaRPr>
          </a:p>
        </p:txBody>
      </p:sp>
      <p:pic>
        <p:nvPicPr>
          <p:cNvPr id="36866" name="Picture 2" descr="https://upload.wikimedia.org/wikipedia/commons/thumb/a/a1/Johannes_Bronkhorst_-_Four_insects_-_Google_Art_Project.jpg/1280px-Johannes_Bronkhorst_-_Four_insects_-_Google_Art_Project.jpg"/>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2238375" y="354092"/>
            <a:ext cx="7715250" cy="5715000"/>
          </a:xfrm>
          <a:prstGeom prst="rect">
            <a:avLst/>
          </a:prstGeom>
          <a:noFill/>
        </p:spPr>
      </p:pic>
    </p:spTree>
  </p:cSld>
  <p:clrMapOvr>
    <a:masterClrMapping/>
  </p:clrMapOvr>
</p:sld>
</file>

<file path=ppt/theme/theme1.xml><?xml version="1.0" encoding="utf-8"?>
<a:theme xmlns:a="http://schemas.openxmlformats.org/drawingml/2006/main" name="Nativity of the Lord III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Nativity of the Lord III Year A</Template>
  <TotalTime>2373</TotalTime>
  <Words>786</Words>
  <Application>Microsoft Office PowerPoint</Application>
  <PresentationFormat>Widescreen</PresentationFormat>
  <Paragraphs>63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Nativity of the Lord III Year A</vt:lpstr>
      <vt:lpstr>First Sunday after 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290</cp:revision>
  <dcterms:created xsi:type="dcterms:W3CDTF">2016-08-08T14:11:55Z</dcterms:created>
  <dcterms:modified xsi:type="dcterms:W3CDTF">2022-09-16T17:21:42Z</dcterms:modified>
</cp:coreProperties>
</file>