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6" r:id="rId2"/>
    <p:sldId id="282" r:id="rId3"/>
    <p:sldId id="382" r:id="rId4"/>
    <p:sldId id="383" r:id="rId5"/>
    <p:sldId id="384" r:id="rId6"/>
    <p:sldId id="385" r:id="rId7"/>
    <p:sldId id="386" r:id="rId8"/>
    <p:sldId id="405" r:id="rId9"/>
    <p:sldId id="406" r:id="rId10"/>
    <p:sldId id="387" r:id="rId11"/>
    <p:sldId id="388" r:id="rId12"/>
    <p:sldId id="389" r:id="rId13"/>
    <p:sldId id="390" r:id="rId14"/>
    <p:sldId id="391" r:id="rId15"/>
    <p:sldId id="392" r:id="rId16"/>
    <p:sldId id="393" r:id="rId17"/>
    <p:sldId id="394" r:id="rId18"/>
    <p:sldId id="395" r:id="rId19"/>
    <p:sldId id="396"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4A2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89" y="62"/>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3/2/2020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00200"/>
            <a:ext cx="8458200" cy="1470025"/>
          </a:xfrm>
        </p:spPr>
        <p:txBody>
          <a:bodyPr>
            <a:noAutofit/>
          </a:bodyPr>
          <a:lstStyle/>
          <a:p>
            <a:r>
              <a:rPr lang="en-US" sz="9600" dirty="0"/>
              <a:t>Fifth Sunday of Easter</a:t>
            </a:r>
          </a:p>
        </p:txBody>
      </p:sp>
      <p:sp>
        <p:nvSpPr>
          <p:cNvPr id="3" name="Subtitle 2"/>
          <p:cNvSpPr>
            <a:spLocks noGrp="1"/>
          </p:cNvSpPr>
          <p:nvPr>
            <p:ph type="subTitle" idx="1"/>
          </p:nvPr>
        </p:nvSpPr>
        <p:spPr>
          <a:xfrm>
            <a:off x="1409700" y="38100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0" y="5791200"/>
            <a:ext cx="9144000" cy="954107"/>
          </a:xfrm>
          <a:prstGeom prst="rect">
            <a:avLst/>
          </a:prstGeom>
          <a:solidFill>
            <a:srgbClr val="754A27">
              <a:alpha val="60000"/>
            </a:srgbClr>
          </a:solidFill>
        </p:spPr>
        <p:txBody>
          <a:bodyPr wrap="square">
            <a:spAutoFit/>
          </a:bodyPr>
          <a:lstStyle/>
          <a:p>
            <a:pPr algn="ctr"/>
            <a:r>
              <a:rPr lang="en-US" sz="2800" dirty="0"/>
              <a:t>Acts 7:55-60  •  Psalm 31:1-5, 15-16  •  1 Peter 2:2-10</a:t>
            </a:r>
          </a:p>
          <a:p>
            <a:pPr algn="ctr"/>
            <a:r>
              <a:rPr lang="en-US" sz="2800" dirty="0"/>
              <a:t>John 14:1-14</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944469"/>
            <a:ext cx="7467600" cy="1200329"/>
          </a:xfrm>
          <a:prstGeom prst="rect">
            <a:avLst/>
          </a:prstGeom>
        </p:spPr>
        <p:txBody>
          <a:bodyPr wrap="square">
            <a:spAutoFit/>
          </a:bodyPr>
          <a:lstStyle/>
          <a:p>
            <a:r>
              <a:rPr lang="en-US" sz="3600" dirty="0"/>
              <a:t>"Do not let your hearts be troubled. Believe in God, believe also in me.”</a:t>
            </a:r>
            <a:endParaRPr lang="en-US" sz="3600" dirty="0">
              <a:cs typeface="Arial" pitchFamily="34" charset="0"/>
            </a:endParaRPr>
          </a:p>
        </p:txBody>
      </p:sp>
      <p:sp>
        <p:nvSpPr>
          <p:cNvPr id="5" name="TextBox 4"/>
          <p:cNvSpPr txBox="1"/>
          <p:nvPr/>
        </p:nvSpPr>
        <p:spPr>
          <a:xfrm>
            <a:off x="4419600" y="3962400"/>
            <a:ext cx="3352800" cy="461665"/>
          </a:xfrm>
          <a:prstGeom prst="rect">
            <a:avLst/>
          </a:prstGeom>
          <a:noFill/>
        </p:spPr>
        <p:txBody>
          <a:bodyPr wrap="square" rtlCol="0">
            <a:spAutoFit/>
          </a:bodyPr>
          <a:lstStyle/>
          <a:p>
            <a:pPr algn="ctr"/>
            <a:r>
              <a:rPr lang="en-US" sz="2400" dirty="0">
                <a:solidFill>
                  <a:schemeClr val="tx1">
                    <a:lumMod val="95000"/>
                  </a:schemeClr>
                </a:solidFill>
              </a:rPr>
              <a:t>John 14:1</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643" y="5334000"/>
            <a:ext cx="2286000" cy="1323439"/>
          </a:xfrm>
          <a:prstGeom prst="rect">
            <a:avLst/>
          </a:prstGeom>
          <a:noFill/>
        </p:spPr>
        <p:txBody>
          <a:bodyPr wrap="square" rtlCol="0">
            <a:spAutoFit/>
          </a:bodyPr>
          <a:lstStyle/>
          <a:p>
            <a:pPr algn="ctr"/>
            <a:r>
              <a:rPr lang="en-US" sz="1600" dirty="0">
                <a:solidFill>
                  <a:schemeClr val="tx1">
                    <a:lumMod val="95000"/>
                  </a:schemeClr>
                </a:solidFill>
              </a:rPr>
              <a:t>Lift Every Voice and Sing</a:t>
            </a:r>
          </a:p>
          <a:p>
            <a:pPr algn="ctr"/>
            <a:endParaRPr lang="en-US" sz="1600" dirty="0">
              <a:solidFill>
                <a:schemeClr val="tx1">
                  <a:lumMod val="95000"/>
                </a:schemeClr>
              </a:solidFill>
            </a:endParaRPr>
          </a:p>
          <a:p>
            <a:pPr algn="ctr"/>
            <a:r>
              <a:rPr lang="en-US" sz="1600" dirty="0">
                <a:solidFill>
                  <a:schemeClr val="tx1">
                    <a:lumMod val="95000"/>
                  </a:schemeClr>
                </a:solidFill>
              </a:rPr>
              <a:t> Augusta Savage </a:t>
            </a:r>
          </a:p>
          <a:p>
            <a:pPr algn="ctr"/>
            <a:r>
              <a:rPr lang="en-US" sz="1600" dirty="0">
                <a:solidFill>
                  <a:schemeClr val="tx1">
                    <a:lumMod val="95000"/>
                  </a:schemeClr>
                </a:solidFill>
              </a:rPr>
              <a:t>1939 New York World’s Fair</a:t>
            </a:r>
          </a:p>
        </p:txBody>
      </p:sp>
      <p:pic>
        <p:nvPicPr>
          <p:cNvPr id="2" name="Picture 1"/>
          <p:cNvPicPr>
            <a:picLocks noChangeAspect="1"/>
          </p:cNvPicPr>
          <p:nvPr/>
        </p:nvPicPr>
        <p:blipFill>
          <a:blip r:embed="rId2"/>
          <a:stretch>
            <a:fillRect/>
          </a:stretch>
        </p:blipFill>
        <p:spPr>
          <a:xfrm>
            <a:off x="3124200" y="152400"/>
            <a:ext cx="5742157" cy="66294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057400"/>
            <a:ext cx="6858000" cy="1754326"/>
          </a:xfrm>
          <a:prstGeom prst="rect">
            <a:avLst/>
          </a:prstGeom>
        </p:spPr>
        <p:txBody>
          <a:bodyPr wrap="square">
            <a:spAutoFit/>
          </a:bodyPr>
          <a:lstStyle/>
          <a:p>
            <a:r>
              <a:rPr lang="en-US" sz="3600" dirty="0"/>
              <a:t>“I will come again and will take you to myself, so that where I am, there you may be also.”</a:t>
            </a:r>
            <a:endParaRPr lang="en-US" sz="3600" dirty="0">
              <a:cs typeface="Arial" pitchFamily="34" charset="0"/>
            </a:endParaRPr>
          </a:p>
        </p:txBody>
      </p:sp>
      <p:sp>
        <p:nvSpPr>
          <p:cNvPr id="5" name="TextBox 4"/>
          <p:cNvSpPr txBox="1"/>
          <p:nvPr/>
        </p:nvSpPr>
        <p:spPr>
          <a:xfrm>
            <a:off x="4572000" y="4583668"/>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14:3b</a:t>
            </a:r>
            <a:endParaRPr lang="en-US" sz="2400" dirty="0">
              <a:solidFill>
                <a:schemeClr val="tx1">
                  <a:lumMod val="95000"/>
                </a:schemeClr>
              </a:solidFill>
            </a:endParaRP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135940"/>
            <a:ext cx="2362200" cy="1569660"/>
          </a:xfrm>
          <a:prstGeom prst="rect">
            <a:avLst/>
          </a:prstGeom>
          <a:noFill/>
        </p:spPr>
        <p:txBody>
          <a:bodyPr wrap="square" rtlCol="0">
            <a:spAutoFit/>
          </a:bodyPr>
          <a:lstStyle/>
          <a:p>
            <a:pPr algn="ctr"/>
            <a:r>
              <a:rPr lang="en-US" sz="1600" dirty="0">
                <a:solidFill>
                  <a:schemeClr val="tx1">
                    <a:lumMod val="95000"/>
                  </a:schemeClr>
                </a:solidFill>
              </a:rPr>
              <a:t>Abraham in Heaven, holding the soul of Lazarus</a:t>
            </a:r>
          </a:p>
          <a:p>
            <a:pPr algn="ctr"/>
            <a:endParaRPr lang="en-US" sz="1600" dirty="0">
              <a:solidFill>
                <a:schemeClr val="tx1">
                  <a:lumMod val="95000"/>
                </a:schemeClr>
              </a:solidFill>
            </a:endParaRPr>
          </a:p>
          <a:p>
            <a:pPr algn="ctr"/>
            <a:r>
              <a:rPr lang="en-US" sz="1600" dirty="0">
                <a:solidFill>
                  <a:schemeClr val="tx1">
                    <a:lumMod val="95000"/>
                  </a:schemeClr>
                </a:solidFill>
              </a:rPr>
              <a:t>Abbey of St. Pierre </a:t>
            </a:r>
            <a:r>
              <a:rPr lang="en-US" sz="1600" dirty="0" err="1">
                <a:solidFill>
                  <a:schemeClr val="tx1">
                    <a:lumMod val="95000"/>
                  </a:schemeClr>
                </a:solidFill>
              </a:rPr>
              <a:t>Moissac</a:t>
            </a:r>
            <a:r>
              <a:rPr lang="en-US" sz="1600" dirty="0">
                <a:solidFill>
                  <a:schemeClr val="tx1">
                    <a:lumMod val="95000"/>
                  </a:schemeClr>
                </a:solidFill>
              </a:rPr>
              <a:t>, France</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00400" y="53788"/>
            <a:ext cx="5029200" cy="6804212"/>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944468"/>
            <a:ext cx="7010400" cy="1754326"/>
          </a:xfrm>
          <a:prstGeom prst="rect">
            <a:avLst/>
          </a:prstGeom>
        </p:spPr>
        <p:txBody>
          <a:bodyPr wrap="square">
            <a:spAutoFit/>
          </a:bodyPr>
          <a:lstStyle/>
          <a:p>
            <a:r>
              <a:rPr lang="en-US" sz="3600" dirty="0"/>
              <a:t>Thomas said to him, "Lord, we do not know where you are going. How can we know the way?"</a:t>
            </a:r>
            <a:endParaRPr lang="en-US" sz="3600" dirty="0">
              <a:cs typeface="Arial" pitchFamily="34" charset="0"/>
            </a:endParaRPr>
          </a:p>
        </p:txBody>
      </p:sp>
      <p:sp>
        <p:nvSpPr>
          <p:cNvPr id="5" name="TextBox 4"/>
          <p:cNvSpPr txBox="1"/>
          <p:nvPr/>
        </p:nvSpPr>
        <p:spPr>
          <a:xfrm>
            <a:off x="4419600" y="4419600"/>
            <a:ext cx="3352800" cy="461665"/>
          </a:xfrm>
          <a:prstGeom prst="rect">
            <a:avLst/>
          </a:prstGeom>
          <a:noFill/>
        </p:spPr>
        <p:txBody>
          <a:bodyPr wrap="square" rtlCol="0">
            <a:spAutoFit/>
          </a:bodyPr>
          <a:lstStyle/>
          <a:p>
            <a:pPr algn="ctr"/>
            <a:r>
              <a:rPr lang="en-US" sz="2400" dirty="0">
                <a:solidFill>
                  <a:schemeClr val="tx1">
                    <a:lumMod val="95000"/>
                  </a:schemeClr>
                </a:solidFill>
              </a:rPr>
              <a:t>John 14:5</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324600"/>
            <a:ext cx="8763000" cy="338554"/>
          </a:xfrm>
          <a:prstGeom prst="rect">
            <a:avLst/>
          </a:prstGeom>
          <a:noFill/>
        </p:spPr>
        <p:txBody>
          <a:bodyPr wrap="square" rtlCol="0">
            <a:spAutoFit/>
          </a:bodyPr>
          <a:lstStyle/>
          <a:p>
            <a:pPr algn="ctr"/>
            <a:r>
              <a:rPr lang="en-US" sz="1600" dirty="0">
                <a:solidFill>
                  <a:schemeClr val="tx1">
                    <a:lumMod val="95000"/>
                  </a:schemeClr>
                </a:solidFill>
              </a:rPr>
              <a:t>Road Into the Valley – Moonrise  --  Edward Steichen, photo gravure</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7220" y="152400"/>
            <a:ext cx="7645759" cy="6031653"/>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133600"/>
            <a:ext cx="6858000" cy="1200329"/>
          </a:xfrm>
          <a:prstGeom prst="rect">
            <a:avLst/>
          </a:prstGeom>
        </p:spPr>
        <p:txBody>
          <a:bodyPr wrap="square">
            <a:spAutoFit/>
          </a:bodyPr>
          <a:lstStyle/>
          <a:p>
            <a:r>
              <a:rPr lang="en-US" sz="3600" dirty="0"/>
              <a:t>Jesus said to him, "I am the way, and the truth, and the life.”</a:t>
            </a:r>
            <a:endParaRPr lang="en-US" sz="3600" dirty="0">
              <a:cs typeface="Arial" pitchFamily="34" charset="0"/>
            </a:endParaRPr>
          </a:p>
        </p:txBody>
      </p:sp>
      <p:sp>
        <p:nvSpPr>
          <p:cNvPr id="5" name="TextBox 4"/>
          <p:cNvSpPr txBox="1"/>
          <p:nvPr/>
        </p:nvSpPr>
        <p:spPr>
          <a:xfrm>
            <a:off x="4495800" y="4343400"/>
            <a:ext cx="3352800" cy="461665"/>
          </a:xfrm>
          <a:prstGeom prst="rect">
            <a:avLst/>
          </a:prstGeom>
          <a:noFill/>
        </p:spPr>
        <p:txBody>
          <a:bodyPr wrap="square" rtlCol="0">
            <a:spAutoFit/>
          </a:bodyPr>
          <a:lstStyle/>
          <a:p>
            <a:pPr algn="ctr"/>
            <a:r>
              <a:rPr lang="en-US" sz="2400" dirty="0">
                <a:solidFill>
                  <a:schemeClr val="tx1">
                    <a:lumMod val="95000"/>
                  </a:schemeClr>
                </a:solidFill>
              </a:rPr>
              <a:t>John 14:6</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324600"/>
            <a:ext cx="8763000" cy="338554"/>
          </a:xfrm>
          <a:prstGeom prst="rect">
            <a:avLst/>
          </a:prstGeom>
          <a:noFill/>
        </p:spPr>
        <p:txBody>
          <a:bodyPr wrap="square" rtlCol="0">
            <a:spAutoFit/>
          </a:bodyPr>
          <a:lstStyle/>
          <a:p>
            <a:pPr algn="ctr"/>
            <a:r>
              <a:rPr lang="en-US" sz="1600" dirty="0">
                <a:solidFill>
                  <a:schemeClr val="tx1">
                    <a:lumMod val="95000"/>
                  </a:schemeClr>
                </a:solidFill>
              </a:rPr>
              <a:t>Christ in Glory  --  Church of the Transfiguration, Community of Jesus, Orleans, MA</a:t>
            </a:r>
          </a:p>
        </p:txBody>
      </p:sp>
      <p:pic>
        <p:nvPicPr>
          <p:cNvPr id="2" name="Picture 1"/>
          <p:cNvPicPr>
            <a:picLocks noChangeAspect="1"/>
          </p:cNvPicPr>
          <p:nvPr/>
        </p:nvPicPr>
        <p:blipFill>
          <a:blip r:embed="rId2"/>
          <a:stretch>
            <a:fillRect/>
          </a:stretch>
        </p:blipFill>
        <p:spPr>
          <a:xfrm>
            <a:off x="76200" y="152400"/>
            <a:ext cx="9067800" cy="598817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133600"/>
            <a:ext cx="6553200" cy="1200329"/>
          </a:xfrm>
          <a:prstGeom prst="rect">
            <a:avLst/>
          </a:prstGeom>
        </p:spPr>
        <p:txBody>
          <a:bodyPr wrap="square">
            <a:spAutoFit/>
          </a:bodyPr>
          <a:lstStyle/>
          <a:p>
            <a:r>
              <a:rPr lang="en-US" sz="3600" dirty="0"/>
              <a:t>“If you know me, you will know my Father also.” </a:t>
            </a:r>
            <a:endParaRPr lang="en-US" sz="3600" dirty="0">
              <a:cs typeface="Arial" pitchFamily="34" charset="0"/>
            </a:endParaRPr>
          </a:p>
        </p:txBody>
      </p:sp>
      <p:sp>
        <p:nvSpPr>
          <p:cNvPr id="5" name="TextBox 4"/>
          <p:cNvSpPr txBox="1"/>
          <p:nvPr/>
        </p:nvSpPr>
        <p:spPr>
          <a:xfrm>
            <a:off x="4419600" y="4267200"/>
            <a:ext cx="3352800" cy="461665"/>
          </a:xfrm>
          <a:prstGeom prst="rect">
            <a:avLst/>
          </a:prstGeom>
          <a:noFill/>
        </p:spPr>
        <p:txBody>
          <a:bodyPr wrap="square" rtlCol="0">
            <a:spAutoFit/>
          </a:bodyPr>
          <a:lstStyle/>
          <a:p>
            <a:pPr algn="ctr"/>
            <a:r>
              <a:rPr lang="en-US" sz="2400" dirty="0">
                <a:solidFill>
                  <a:schemeClr val="tx1">
                    <a:lumMod val="95000"/>
                  </a:schemeClr>
                </a:solidFill>
              </a:rPr>
              <a:t>John 14:7</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486400"/>
            <a:ext cx="2057400" cy="1107996"/>
          </a:xfrm>
          <a:prstGeom prst="rect">
            <a:avLst/>
          </a:prstGeom>
          <a:noFill/>
        </p:spPr>
        <p:txBody>
          <a:bodyPr wrap="square" rtlCol="0">
            <a:spAutoFit/>
          </a:bodyPr>
          <a:lstStyle/>
          <a:p>
            <a:pPr algn="ctr"/>
            <a:r>
              <a:rPr lang="en-US" sz="1600" dirty="0">
                <a:solidFill>
                  <a:schemeClr val="tx1">
                    <a:lumMod val="95000"/>
                  </a:schemeClr>
                </a:solidFill>
              </a:rPr>
              <a:t>Holy Trinity</a:t>
            </a:r>
          </a:p>
          <a:p>
            <a:pPr algn="ctr"/>
            <a:endParaRPr lang="en-US" sz="1600" dirty="0">
              <a:solidFill>
                <a:schemeClr val="tx1">
                  <a:lumMod val="95000"/>
                </a:schemeClr>
              </a:solidFill>
            </a:endParaRPr>
          </a:p>
          <a:p>
            <a:pPr algn="ctr"/>
            <a:r>
              <a:rPr lang="en-US" sz="1600" dirty="0">
                <a:solidFill>
                  <a:schemeClr val="tx1">
                    <a:lumMod val="95000"/>
                  </a:schemeClr>
                </a:solidFill>
              </a:rPr>
              <a:t>Church wood carving</a:t>
            </a:r>
          </a:p>
          <a:p>
            <a:pPr algn="ctr"/>
            <a:r>
              <a:rPr lang="en-US" sz="1600" dirty="0">
                <a:solidFill>
                  <a:schemeClr val="tx1">
                    <a:lumMod val="95000"/>
                  </a:schemeClr>
                </a:solidFill>
              </a:rPr>
              <a:t>Poland</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0" y="48491"/>
            <a:ext cx="4506180" cy="678180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05000"/>
            <a:ext cx="7467600" cy="2308324"/>
          </a:xfrm>
          <a:prstGeom prst="rect">
            <a:avLst/>
          </a:prstGeom>
        </p:spPr>
        <p:txBody>
          <a:bodyPr wrap="square">
            <a:spAutoFit/>
          </a:bodyPr>
          <a:lstStyle/>
          <a:p>
            <a:r>
              <a:rPr lang="en-US" sz="3600" dirty="0"/>
              <a:t>Then he knelt down and cried out in a loud voice, "Lord, do not hold this sin against them." When he had said this, he died.</a:t>
            </a:r>
            <a:endParaRPr lang="en-US" sz="3600" dirty="0">
              <a:cs typeface="Arial" pitchFamily="34" charset="0"/>
            </a:endParaRPr>
          </a:p>
        </p:txBody>
      </p:sp>
      <p:sp>
        <p:nvSpPr>
          <p:cNvPr id="4" name="TextBox 3"/>
          <p:cNvSpPr txBox="1"/>
          <p:nvPr/>
        </p:nvSpPr>
        <p:spPr>
          <a:xfrm>
            <a:off x="4572000" y="4648200"/>
            <a:ext cx="3352800" cy="461665"/>
          </a:xfrm>
          <a:prstGeom prst="rect">
            <a:avLst/>
          </a:prstGeom>
          <a:noFill/>
        </p:spPr>
        <p:txBody>
          <a:bodyPr wrap="square" rtlCol="0">
            <a:spAutoFit/>
          </a:bodyPr>
          <a:lstStyle/>
          <a:p>
            <a:pPr algn="ctr"/>
            <a:r>
              <a:rPr lang="en-US" sz="2400" dirty="0">
                <a:solidFill>
                  <a:schemeClr val="tx1">
                    <a:lumMod val="95000"/>
                  </a:schemeClr>
                </a:solidFill>
              </a:rPr>
              <a:t>Acts 7:60</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52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a:t>
            </a:r>
            <a:r>
              <a:rPr lang="en-US" sz="1600" dirty="0" err="1"/>
              <a:t>commons.wikimedia.org</a:t>
            </a:r>
            <a:r>
              <a:rPr lang="en-US" sz="1600" dirty="0"/>
              <a:t>/wiki/File:Mosan_Workshop_-_The_Stoning_of_St_Stephen_-_Walters_71140_(2).jpg</a:t>
            </a:r>
          </a:p>
          <a:p>
            <a:pPr>
              <a:buNone/>
            </a:pPr>
            <a:r>
              <a:rPr lang="en-US" sz="1600" dirty="0"/>
              <a:t>https://</a:t>
            </a:r>
            <a:r>
              <a:rPr lang="en-US" sz="1600" dirty="0" err="1"/>
              <a:t>commons.wikimedia.org</a:t>
            </a:r>
            <a:r>
              <a:rPr lang="en-US" sz="1600" dirty="0"/>
              <a:t>/wiki/File:Edvard_Munch_-_The_Sun_-_</a:t>
            </a:r>
            <a:r>
              <a:rPr lang="en-US" sz="1600" dirty="0" err="1"/>
              <a:t>Google_Art_Project.jpg</a:t>
            </a:r>
            <a:endParaRPr lang="en-US" sz="1600" dirty="0"/>
          </a:p>
          <a:p>
            <a:pPr>
              <a:buNone/>
            </a:pPr>
            <a:r>
              <a:rPr lang="en-US" sz="1600" dirty="0"/>
              <a:t>https://</a:t>
            </a:r>
            <a:r>
              <a:rPr lang="en-US" sz="1600" dirty="0" err="1"/>
              <a:t>www.flickr.com</a:t>
            </a:r>
            <a:r>
              <a:rPr lang="en-US" sz="1600" dirty="0"/>
              <a:t>/photos/</a:t>
            </a:r>
            <a:r>
              <a:rPr lang="en-US" sz="1600" dirty="0" err="1"/>
              <a:t>sajith</a:t>
            </a:r>
            <a:r>
              <a:rPr lang="en-US" sz="1600" dirty="0"/>
              <a:t>/7910599088/</a:t>
            </a:r>
          </a:p>
          <a:p>
            <a:pPr>
              <a:buNone/>
            </a:pPr>
            <a:r>
              <a:rPr lang="en-US" sz="1600" dirty="0"/>
              <a:t>https://</a:t>
            </a:r>
            <a:r>
              <a:rPr lang="en-US" sz="1600" dirty="0" err="1"/>
              <a:t>commons.wikimedia.org</a:t>
            </a:r>
            <a:r>
              <a:rPr lang="en-US" sz="1600" dirty="0"/>
              <a:t>/wiki/</a:t>
            </a:r>
            <a:r>
              <a:rPr lang="en-US" sz="1600" dirty="0" err="1"/>
              <a:t>File:Yuan_stone_Nestorian_inscription</a:t>
            </a:r>
            <a:r>
              <a:rPr lang="en-US" sz="1600" dirty="0"/>
              <a:t>_(rep).JPG</a:t>
            </a:r>
          </a:p>
          <a:p>
            <a:pPr>
              <a:buNone/>
            </a:pPr>
            <a:r>
              <a:rPr lang="en-US" sz="1600" dirty="0"/>
              <a:t>https://</a:t>
            </a:r>
            <a:r>
              <a:rPr lang="en-US" sz="1600" dirty="0" err="1"/>
              <a:t>books.google.com</a:t>
            </a:r>
            <a:r>
              <a:rPr lang="en-US" sz="1600" dirty="0"/>
              <a:t>/</a:t>
            </a:r>
            <a:r>
              <a:rPr lang="en-US" sz="1600" dirty="0" err="1"/>
              <a:t>books?id</a:t>
            </a:r>
            <a:r>
              <a:rPr lang="en-US" sz="1600" dirty="0"/>
              <a:t>=</a:t>
            </a:r>
            <a:r>
              <a:rPr lang="en-US" sz="1600" dirty="0" err="1"/>
              <a:t>5VoEAAAAMBAJ&amp;printsec</a:t>
            </a:r>
            <a:r>
              <a:rPr lang="en-US" sz="1600" dirty="0"/>
              <a:t>=</a:t>
            </a:r>
            <a:r>
              <a:rPr lang="en-US" sz="1600" dirty="0" err="1"/>
              <a:t>frontcover&amp;dq</a:t>
            </a:r>
            <a:r>
              <a:rPr lang="en-US" sz="1600" dirty="0"/>
              <a:t>=</a:t>
            </a:r>
            <a:r>
              <a:rPr lang="en-US" sz="1600" dirty="0" err="1"/>
              <a:t>the+crisis+magazine+1939&amp;hl</a:t>
            </a:r>
            <a:r>
              <a:rPr lang="en-US" sz="1600" dirty="0"/>
              <a:t>=</a:t>
            </a:r>
            <a:r>
              <a:rPr lang="en-US" sz="1600" dirty="0" err="1"/>
              <a:t>en&amp;sa</a:t>
            </a:r>
            <a:r>
              <a:rPr lang="en-US" sz="1600" dirty="0"/>
              <a:t>=</a:t>
            </a:r>
            <a:r>
              <a:rPr lang="en-US" sz="1600" dirty="0" err="1"/>
              <a:t>X&amp;ved</a:t>
            </a:r>
            <a:r>
              <a:rPr lang="en-US" sz="1600" dirty="0"/>
              <a:t>=</a:t>
            </a:r>
            <a:r>
              <a:rPr lang="en-US" sz="1600" dirty="0" err="1"/>
              <a:t>0ahUKEwiy8rT1_d_QAhVL8WMKHWw1AKA4ChDoAQgZMAA#v</a:t>
            </a:r>
            <a:r>
              <a:rPr lang="en-US" sz="1600" dirty="0"/>
              <a:t>=</a:t>
            </a:r>
            <a:r>
              <a:rPr lang="en-US" sz="1600" dirty="0" err="1"/>
              <a:t>onepage&amp;q&amp;f</a:t>
            </a:r>
            <a:r>
              <a:rPr lang="en-US" sz="1600" dirty="0"/>
              <a:t>=false</a:t>
            </a:r>
          </a:p>
          <a:p>
            <a:pPr>
              <a:buNone/>
            </a:pPr>
            <a:r>
              <a:rPr lang="en-US" sz="1600" dirty="0"/>
              <a:t>http://</a:t>
            </a:r>
            <a:r>
              <a:rPr lang="en-US" sz="1600" dirty="0" err="1"/>
              <a:t>www.flickr.com</a:t>
            </a:r>
            <a:r>
              <a:rPr lang="en-US" sz="1600" dirty="0"/>
              <a:t>/photos/</a:t>
            </a:r>
            <a:r>
              <a:rPr lang="en-US" sz="1600" dirty="0" err="1"/>
              <a:t>pelegrino</a:t>
            </a:r>
            <a:r>
              <a:rPr lang="en-US" sz="1600" dirty="0"/>
              <a:t>/561258331/</a:t>
            </a:r>
          </a:p>
          <a:p>
            <a:pPr>
              <a:buNone/>
            </a:pPr>
            <a:r>
              <a:rPr lang="en-US" sz="1600" dirty="0"/>
              <a:t>https://</a:t>
            </a:r>
            <a:r>
              <a:rPr lang="en-US" sz="1600" dirty="0" err="1"/>
              <a:t>commons.wikimedia.org</a:t>
            </a:r>
            <a:r>
              <a:rPr lang="en-US" sz="1600" dirty="0"/>
              <a:t>/wiki/</a:t>
            </a:r>
            <a:r>
              <a:rPr lang="en-US" sz="1600" dirty="0" err="1"/>
              <a:t>File:Edward_Steichen</a:t>
            </a:r>
            <a:r>
              <a:rPr lang="en-US" sz="1600" dirty="0"/>
              <a:t>_(American)_-_(</a:t>
            </a:r>
            <a:r>
              <a:rPr lang="en-US" sz="1600" dirty="0" err="1"/>
              <a:t>Road_into_the_Valley</a:t>
            </a:r>
            <a:r>
              <a:rPr lang="en-US" sz="1600" dirty="0"/>
              <a:t>_--_Moonrise)_-_</a:t>
            </a:r>
            <a:r>
              <a:rPr lang="en-US" sz="1600" dirty="0" err="1"/>
              <a:t>Google_Art_Project.jpg</a:t>
            </a:r>
            <a:endParaRPr lang="en-US" sz="1600" dirty="0"/>
          </a:p>
          <a:p>
            <a:pPr>
              <a:buNone/>
            </a:pPr>
            <a:r>
              <a:rPr lang="en-US" sz="1600" dirty="0"/>
              <a:t>https://</a:t>
            </a:r>
            <a:r>
              <a:rPr lang="en-US" sz="1600" dirty="0" err="1"/>
              <a:t>commons.wikimedia.org</a:t>
            </a:r>
            <a:r>
              <a:rPr lang="en-US" sz="1600" dirty="0"/>
              <a:t>/wiki/</a:t>
            </a:r>
            <a:r>
              <a:rPr lang="en-US" sz="1600" dirty="0" err="1"/>
              <a:t>File:Apse_mosaic_Christ_in_Glory.jpg</a:t>
            </a:r>
            <a:endParaRPr lang="en-US" sz="1600" dirty="0"/>
          </a:p>
          <a:p>
            <a:pPr>
              <a:buNone/>
            </a:pPr>
            <a:r>
              <a:rPr lang="en-US" sz="1600" dirty="0"/>
              <a:t>http://</a:t>
            </a:r>
            <a:r>
              <a:rPr lang="en-US" sz="1600" dirty="0" err="1"/>
              <a:t>www.flickr.com</a:t>
            </a:r>
            <a:r>
              <a:rPr lang="en-US" sz="1600" dirty="0"/>
              <a:t>/photos/</a:t>
            </a:r>
            <a:r>
              <a:rPr lang="en-US" sz="1600" dirty="0" err="1"/>
              <a:t>feargal</a:t>
            </a:r>
            <a:r>
              <a:rPr lang="en-US" sz="1600" dirty="0"/>
              <a:t>/5096160543/</a:t>
            </a:r>
          </a:p>
          <a:p>
            <a:pPr>
              <a:buNone/>
            </a:pPr>
            <a:endParaRPr lang="en-US" sz="1600" dirty="0"/>
          </a:p>
          <a:p>
            <a:pPr>
              <a:buNone/>
            </a:pPr>
            <a:r>
              <a:rPr lang="en-US" sz="1600" dirty="0"/>
              <a:t>Additional descriptions can be found at the Art in the Christian Tradition image library, a service of the Vanderbilt Divinity Library, http://</a:t>
            </a:r>
            <a:r>
              <a:rPr lang="en-US" sz="1600" dirty="0" err="1"/>
              <a:t>diglib.library.vanderbilt.edu</a:t>
            </a:r>
            <a:r>
              <a:rPr lang="en-US" sz="1600" dirty="0"/>
              <a:t>/.  All images available via Creative Commons 3.0 License.</a:t>
            </a:r>
          </a:p>
          <a:p>
            <a:endParaRPr lang="en-US" sz="1600" dirty="0"/>
          </a:p>
          <a:p>
            <a:endParaRPr lang="en-US" sz="1600" dirty="0"/>
          </a:p>
          <a:p>
            <a:endParaRPr lang="en-US" sz="16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172200"/>
            <a:ext cx="8763000" cy="338554"/>
          </a:xfrm>
          <a:prstGeom prst="rect">
            <a:avLst/>
          </a:prstGeom>
          <a:noFill/>
        </p:spPr>
        <p:txBody>
          <a:bodyPr wrap="square" rtlCol="0">
            <a:spAutoFit/>
          </a:bodyPr>
          <a:lstStyle/>
          <a:p>
            <a:pPr algn="ctr"/>
            <a:r>
              <a:rPr lang="en-US" sz="1600" dirty="0">
                <a:solidFill>
                  <a:schemeClr val="tx1">
                    <a:lumMod val="95000"/>
                  </a:schemeClr>
                </a:solidFill>
              </a:rPr>
              <a:t>The Stoning of Stephen  -- </a:t>
            </a:r>
            <a:r>
              <a:rPr lang="en-US" sz="1600" dirty="0" err="1">
                <a:solidFill>
                  <a:schemeClr val="tx1">
                    <a:lumMod val="95000"/>
                  </a:schemeClr>
                </a:solidFill>
              </a:rPr>
              <a:t>Mosan</a:t>
            </a:r>
            <a:r>
              <a:rPr lang="en-US" sz="1600" dirty="0">
                <a:solidFill>
                  <a:schemeClr val="tx1">
                    <a:lumMod val="95000"/>
                  </a:schemeClr>
                </a:solidFill>
              </a:rPr>
              <a:t> Workshop, Walters Art Museum, Baltimore, MD</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7778" t="9086" r="10563" b="6553"/>
          <a:stretch/>
        </p:blipFill>
        <p:spPr>
          <a:xfrm>
            <a:off x="1065041" y="381000"/>
            <a:ext cx="7090117" cy="54864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0"/>
            <a:ext cx="7467600" cy="1754326"/>
          </a:xfrm>
          <a:prstGeom prst="rect">
            <a:avLst/>
          </a:prstGeom>
        </p:spPr>
        <p:txBody>
          <a:bodyPr wrap="square">
            <a:spAutoFit/>
          </a:bodyPr>
          <a:lstStyle/>
          <a:p>
            <a:r>
              <a:rPr lang="en-US" sz="3600" dirty="0"/>
              <a:t>Let your face shine upon your servant; save me in your steadfast love.</a:t>
            </a:r>
          </a:p>
          <a:p>
            <a:endParaRPr lang="en-US" sz="3600" dirty="0">
              <a:cs typeface="Arial" pitchFamily="34" charset="0"/>
            </a:endParaRPr>
          </a:p>
        </p:txBody>
      </p:sp>
      <p:sp>
        <p:nvSpPr>
          <p:cNvPr id="5" name="TextBox 4"/>
          <p:cNvSpPr txBox="1"/>
          <p:nvPr/>
        </p:nvSpPr>
        <p:spPr>
          <a:xfrm>
            <a:off x="4572000" y="4648200"/>
            <a:ext cx="3352800" cy="461665"/>
          </a:xfrm>
          <a:prstGeom prst="rect">
            <a:avLst/>
          </a:prstGeom>
          <a:noFill/>
        </p:spPr>
        <p:txBody>
          <a:bodyPr wrap="square" rtlCol="0">
            <a:spAutoFit/>
          </a:bodyPr>
          <a:lstStyle/>
          <a:p>
            <a:pPr algn="ctr"/>
            <a:r>
              <a:rPr lang="en-US" sz="2400" dirty="0">
                <a:solidFill>
                  <a:schemeClr val="tx1">
                    <a:lumMod val="95000"/>
                  </a:schemeClr>
                </a:solidFill>
              </a:rPr>
              <a:t>Psalm 31:16</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324600"/>
            <a:ext cx="8763000" cy="338554"/>
          </a:xfrm>
          <a:prstGeom prst="rect">
            <a:avLst/>
          </a:prstGeom>
          <a:noFill/>
        </p:spPr>
        <p:txBody>
          <a:bodyPr wrap="square" rtlCol="0">
            <a:spAutoFit/>
          </a:bodyPr>
          <a:lstStyle/>
          <a:p>
            <a:pPr algn="ctr"/>
            <a:r>
              <a:rPr lang="en-US" sz="1600" dirty="0">
                <a:solidFill>
                  <a:schemeClr val="tx1">
                    <a:lumMod val="95000"/>
                  </a:schemeClr>
                </a:solidFill>
              </a:rPr>
              <a:t>The Sun  --  Edvard Munch, Munch Museum, Oslo, Norway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76883"/>
            <a:ext cx="9144000" cy="5304234"/>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828800"/>
            <a:ext cx="7086600" cy="1754326"/>
          </a:xfrm>
          <a:prstGeom prst="rect">
            <a:avLst/>
          </a:prstGeom>
        </p:spPr>
        <p:txBody>
          <a:bodyPr wrap="square">
            <a:spAutoFit/>
          </a:bodyPr>
          <a:lstStyle/>
          <a:p>
            <a:r>
              <a:rPr lang="en-US" sz="3600" dirty="0"/>
              <a:t>Like newborn infants, long for the pure, spiritual milk … indeed you have tasted that the Lord is good.</a:t>
            </a:r>
            <a:endParaRPr lang="en-US" sz="3600" dirty="0">
              <a:cs typeface="Arial" pitchFamily="34" charset="0"/>
            </a:endParaRPr>
          </a:p>
        </p:txBody>
      </p:sp>
      <p:sp>
        <p:nvSpPr>
          <p:cNvPr id="5" name="TextBox 4"/>
          <p:cNvSpPr txBox="1"/>
          <p:nvPr/>
        </p:nvSpPr>
        <p:spPr>
          <a:xfrm>
            <a:off x="4343400" y="4419600"/>
            <a:ext cx="3352800" cy="461665"/>
          </a:xfrm>
          <a:prstGeom prst="rect">
            <a:avLst/>
          </a:prstGeom>
          <a:noFill/>
        </p:spPr>
        <p:txBody>
          <a:bodyPr wrap="square" rtlCol="0">
            <a:spAutoFit/>
          </a:bodyPr>
          <a:lstStyle/>
          <a:p>
            <a:pPr algn="ctr"/>
            <a:r>
              <a:rPr lang="en-US" sz="2400" dirty="0">
                <a:solidFill>
                  <a:schemeClr val="tx1">
                    <a:lumMod val="95000"/>
                  </a:schemeClr>
                </a:solidFill>
              </a:rPr>
              <a:t>1 Peter </a:t>
            </a:r>
            <a:r>
              <a:rPr lang="en-US" sz="2400" dirty="0" err="1">
                <a:solidFill>
                  <a:schemeClr val="tx1">
                    <a:lumMod val="95000"/>
                  </a:schemeClr>
                </a:solidFill>
              </a:rPr>
              <a:t>1:2a</a:t>
            </a:r>
            <a:r>
              <a:rPr lang="en-US" sz="2400" dirty="0">
                <a:solidFill>
                  <a:schemeClr val="tx1">
                    <a:lumMod val="95000"/>
                  </a:schemeClr>
                </a:solidFill>
              </a:rPr>
              <a:t>, 3</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367046"/>
            <a:ext cx="8763000" cy="338554"/>
          </a:xfrm>
          <a:prstGeom prst="rect">
            <a:avLst/>
          </a:prstGeom>
          <a:noFill/>
        </p:spPr>
        <p:txBody>
          <a:bodyPr wrap="square" rtlCol="0">
            <a:spAutoFit/>
          </a:bodyPr>
          <a:lstStyle/>
          <a:p>
            <a:pPr algn="ctr"/>
            <a:r>
              <a:rPr lang="en-US" sz="1600" dirty="0">
                <a:solidFill>
                  <a:schemeClr val="tx1">
                    <a:lumMod val="95000"/>
                  </a:schemeClr>
                </a:solidFill>
              </a:rPr>
              <a:t>Mother and Child  --  Elizabeth Catlett, Museum of Modern Art, New York</a:t>
            </a:r>
          </a:p>
        </p:txBody>
      </p:sp>
      <p:pic>
        <p:nvPicPr>
          <p:cNvPr id="2" name="Picture 1"/>
          <p:cNvPicPr>
            <a:picLocks noChangeAspect="1"/>
          </p:cNvPicPr>
          <p:nvPr/>
        </p:nvPicPr>
        <p:blipFill>
          <a:blip r:embed="rId2"/>
          <a:stretch>
            <a:fillRect/>
          </a:stretch>
        </p:blipFill>
        <p:spPr>
          <a:xfrm>
            <a:off x="914400" y="36945"/>
            <a:ext cx="7332254" cy="6199319"/>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944469"/>
            <a:ext cx="7467600" cy="1754326"/>
          </a:xfrm>
          <a:prstGeom prst="rect">
            <a:avLst/>
          </a:prstGeom>
        </p:spPr>
        <p:txBody>
          <a:bodyPr wrap="square">
            <a:spAutoFit/>
          </a:bodyPr>
          <a:lstStyle/>
          <a:p>
            <a:r>
              <a:rPr lang="en-US" sz="3600" dirty="0"/>
              <a:t>"The stone that the builders rejected has become the very head of the corner."</a:t>
            </a:r>
            <a:endParaRPr lang="en-US" sz="3600" dirty="0">
              <a:cs typeface="Arial" pitchFamily="34" charset="0"/>
            </a:endParaRPr>
          </a:p>
        </p:txBody>
      </p:sp>
      <p:sp>
        <p:nvSpPr>
          <p:cNvPr id="5" name="TextBox 4"/>
          <p:cNvSpPr txBox="1"/>
          <p:nvPr/>
        </p:nvSpPr>
        <p:spPr>
          <a:xfrm>
            <a:off x="4419600" y="4267200"/>
            <a:ext cx="3352800" cy="461665"/>
          </a:xfrm>
          <a:prstGeom prst="rect">
            <a:avLst/>
          </a:prstGeom>
          <a:noFill/>
        </p:spPr>
        <p:txBody>
          <a:bodyPr wrap="square" rtlCol="0">
            <a:spAutoFit/>
          </a:bodyPr>
          <a:lstStyle/>
          <a:p>
            <a:pPr algn="ctr"/>
            <a:r>
              <a:rPr lang="en-US" sz="2400" dirty="0">
                <a:solidFill>
                  <a:schemeClr val="tx1">
                    <a:lumMod val="95000"/>
                  </a:schemeClr>
                </a:solidFill>
              </a:rPr>
              <a:t>1 Peter </a:t>
            </a:r>
            <a:r>
              <a:rPr lang="en-US" sz="2400" dirty="0" err="1">
                <a:solidFill>
                  <a:schemeClr val="tx1">
                    <a:lumMod val="95000"/>
                  </a:schemeClr>
                </a:solidFill>
              </a:rPr>
              <a:t>2:7b</a:t>
            </a:r>
            <a:endParaRPr lang="en-US" sz="2400" dirty="0">
              <a:solidFill>
                <a:schemeClr val="tx1">
                  <a:lumMod val="95000"/>
                </a:schemeClr>
              </a:solidFill>
            </a:endParaRPr>
          </a:p>
        </p:txBody>
      </p:sp>
    </p:spTree>
    <p:extLst>
      <p:ext uri="{BB962C8B-B14F-4D97-AF65-F5344CB8AC3E}">
        <p14:creationId xmlns:p14="http://schemas.microsoft.com/office/powerpoint/2010/main" val="3745144830"/>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96000"/>
            <a:ext cx="8991600" cy="338554"/>
          </a:xfrm>
          <a:prstGeom prst="rect">
            <a:avLst/>
          </a:prstGeom>
          <a:noFill/>
        </p:spPr>
        <p:txBody>
          <a:bodyPr wrap="square" rtlCol="0">
            <a:spAutoFit/>
          </a:bodyPr>
          <a:lstStyle/>
          <a:p>
            <a:pPr algn="ctr"/>
            <a:r>
              <a:rPr lang="en-US" sz="1600" dirty="0">
                <a:solidFill>
                  <a:schemeClr val="tx1">
                    <a:lumMod val="95000"/>
                  </a:schemeClr>
                </a:solidFill>
              </a:rPr>
              <a:t>Nestorian Stone Cross from location of ancient monastery, Beijing, China, 1271-1368</a:t>
            </a:r>
          </a:p>
        </p:txBody>
      </p:sp>
      <p:pic>
        <p:nvPicPr>
          <p:cNvPr id="2" name="Picture 1"/>
          <p:cNvPicPr>
            <a:picLocks noChangeAspect="1"/>
          </p:cNvPicPr>
          <p:nvPr/>
        </p:nvPicPr>
        <p:blipFill>
          <a:blip r:embed="rId2"/>
          <a:stretch>
            <a:fillRect/>
          </a:stretch>
        </p:blipFill>
        <p:spPr>
          <a:xfrm>
            <a:off x="990600" y="685800"/>
            <a:ext cx="7159587" cy="4776787"/>
          </a:xfrm>
          <a:prstGeom prst="rect">
            <a:avLst/>
          </a:prstGeom>
        </p:spPr>
      </p:pic>
    </p:spTree>
    <p:extLst>
      <p:ext uri="{BB962C8B-B14F-4D97-AF65-F5344CB8AC3E}">
        <p14:creationId xmlns:p14="http://schemas.microsoft.com/office/powerpoint/2010/main" val="2902836097"/>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362</TotalTime>
  <Words>659</Words>
  <Application>Microsoft Office PowerPoint</Application>
  <PresentationFormat>On-screen Show (4:3)</PresentationFormat>
  <Paragraphs>54</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First Sunday after Christmas Day Year A</vt:lpstr>
      <vt:lpstr>Fifth Sunday of Easter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72</cp:revision>
  <dcterms:created xsi:type="dcterms:W3CDTF">2016-08-31T16:46:43Z</dcterms:created>
  <dcterms:modified xsi:type="dcterms:W3CDTF">2020-03-02T22:40:10Z</dcterms:modified>
</cp:coreProperties>
</file>