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382" r:id="rId4"/>
    <p:sldId id="383" r:id="rId5"/>
    <p:sldId id="386" r:id="rId6"/>
    <p:sldId id="387" r:id="rId7"/>
    <p:sldId id="388" r:id="rId8"/>
    <p:sldId id="389" r:id="rId9"/>
    <p:sldId id="390" r:id="rId10"/>
    <p:sldId id="391" r:id="rId11"/>
    <p:sldId id="392" r:id="rId12"/>
    <p:sldId id="393" r:id="rId13"/>
    <p:sldId id="394" r:id="rId14"/>
    <p:sldId id="397" r:id="rId15"/>
    <p:sldId id="398" r:id="rId16"/>
    <p:sldId id="399" r:id="rId17"/>
    <p:sldId id="400" r:id="rId18"/>
    <p:sldId id="401" r:id="rId19"/>
    <p:sldId id="402" r:id="rId20"/>
    <p:sldId id="403" r:id="rId21"/>
    <p:sldId id="410" r:id="rId22"/>
    <p:sldId id="405" r:id="rId23"/>
    <p:sldId id="409"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A06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810" autoAdjust="0"/>
    <p:restoredTop sz="94694"/>
  </p:normalViewPr>
  <p:slideViewPr>
    <p:cSldViewPr>
      <p:cViewPr varScale="1">
        <p:scale>
          <a:sx n="73" d="100"/>
          <a:sy n="73" d="100"/>
        </p:scale>
        <p:origin x="200" y="1224"/>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3/9/22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3/9/22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3/9/22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3/9/22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3/9/22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3/9/22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3/9/22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3/9/22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3/9/22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3/9/22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s://commons.wikimedia.org/wiki/File:Lutherbibel_1534_Hesekiel_37.jp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9600" dirty="0">
                <a:solidFill>
                  <a:schemeClr val="bg1"/>
                </a:solidFill>
              </a:rPr>
              <a:t>Fifth Sunday</a:t>
            </a:r>
            <a:br>
              <a:rPr lang="en-US" sz="9600" dirty="0">
                <a:solidFill>
                  <a:schemeClr val="bg1"/>
                </a:solidFill>
              </a:rPr>
            </a:br>
            <a:r>
              <a:rPr lang="en-US" sz="9600" dirty="0">
                <a:solidFill>
                  <a:schemeClr val="bg1"/>
                </a:solidFill>
              </a:rPr>
              <a:t>in Lent</a:t>
            </a:r>
          </a:p>
        </p:txBody>
      </p:sp>
      <p:sp>
        <p:nvSpPr>
          <p:cNvPr id="3" name="Subtitle 2"/>
          <p:cNvSpPr>
            <a:spLocks noGrp="1"/>
          </p:cNvSpPr>
          <p:nvPr>
            <p:ph type="subTitle" idx="1"/>
          </p:nvPr>
        </p:nvSpPr>
        <p:spPr>
          <a:xfrm>
            <a:off x="2895600" y="3886200"/>
            <a:ext cx="6400800" cy="838200"/>
          </a:xfrm>
        </p:spPr>
        <p:txBody>
          <a:bodyPr>
            <a:normAutofit lnSpcReduction="10000"/>
          </a:bodyPr>
          <a:lstStyle/>
          <a:p>
            <a:r>
              <a:rPr lang="en-US" sz="5400" i="1" dirty="0">
                <a:solidFill>
                  <a:schemeClr val="bg1"/>
                </a:solidFill>
              </a:rPr>
              <a:t>Year A</a:t>
            </a:r>
          </a:p>
        </p:txBody>
      </p:sp>
      <p:sp>
        <p:nvSpPr>
          <p:cNvPr id="4" name="Rectangle 3"/>
          <p:cNvSpPr/>
          <p:nvPr/>
        </p:nvSpPr>
        <p:spPr>
          <a:xfrm>
            <a:off x="1828800" y="4953000"/>
            <a:ext cx="2514600" cy="1815882"/>
          </a:xfrm>
          <a:prstGeom prst="rect">
            <a:avLst/>
          </a:prstGeom>
          <a:solidFill>
            <a:srgbClr val="B7A06B">
              <a:alpha val="50000"/>
            </a:srgbClr>
          </a:solidFill>
        </p:spPr>
        <p:txBody>
          <a:bodyPr wrap="square">
            <a:spAutoFit/>
          </a:bodyPr>
          <a:lstStyle/>
          <a:p>
            <a:r>
              <a:rPr lang="en-US" sz="2800" dirty="0">
                <a:solidFill>
                  <a:schemeClr val="bg1"/>
                </a:solidFill>
              </a:rPr>
              <a:t>Ezekiel 37:1-14</a:t>
            </a:r>
          </a:p>
          <a:p>
            <a:r>
              <a:rPr lang="en-US" sz="2800" dirty="0">
                <a:solidFill>
                  <a:schemeClr val="bg1"/>
                </a:solidFill>
              </a:rPr>
              <a:t>Psalm 130</a:t>
            </a:r>
          </a:p>
          <a:p>
            <a:r>
              <a:rPr lang="en-US" sz="2800" dirty="0">
                <a:solidFill>
                  <a:schemeClr val="bg1"/>
                </a:solidFill>
              </a:rPr>
              <a:t>Romans 8:6-11</a:t>
            </a:r>
          </a:p>
          <a:p>
            <a:r>
              <a:rPr lang="en-US" sz="2800" dirty="0">
                <a:solidFill>
                  <a:schemeClr val="bg1"/>
                </a:solidFill>
              </a:rPr>
              <a:t>John 11:1-45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6934200" cy="1754326"/>
          </a:xfrm>
          <a:prstGeom prst="rect">
            <a:avLst/>
          </a:prstGeom>
        </p:spPr>
        <p:txBody>
          <a:bodyPr wrap="square">
            <a:spAutoFit/>
          </a:bodyPr>
          <a:lstStyle/>
          <a:p>
            <a:r>
              <a:rPr lang="en-US" sz="3600" dirty="0"/>
              <a:t>Now a certain man was ill, Lazarus of Bethany, the village of Mary and her sister Martha.</a:t>
            </a:r>
            <a:endParaRPr lang="en-US" sz="3600" dirty="0">
              <a:cs typeface="Arial" pitchFamily="34" charset="0"/>
            </a:endParaRPr>
          </a:p>
        </p:txBody>
      </p:sp>
      <p:sp>
        <p:nvSpPr>
          <p:cNvPr id="5" name="TextBox 4"/>
          <p:cNvSpPr txBox="1"/>
          <p:nvPr/>
        </p:nvSpPr>
        <p:spPr>
          <a:xfrm>
            <a:off x="56388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11:1</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096000"/>
            <a:ext cx="8763000" cy="338554"/>
          </a:xfrm>
          <a:prstGeom prst="rect">
            <a:avLst/>
          </a:prstGeom>
          <a:noFill/>
        </p:spPr>
        <p:txBody>
          <a:bodyPr wrap="square" rtlCol="0">
            <a:spAutoFit/>
          </a:bodyPr>
          <a:lstStyle/>
          <a:p>
            <a:pPr algn="ctr"/>
            <a:r>
              <a:rPr lang="en-US" sz="1600" dirty="0">
                <a:solidFill>
                  <a:schemeClr val="tx1">
                    <a:lumMod val="95000"/>
                  </a:schemeClr>
                </a:solidFill>
              </a:rPr>
              <a:t>Gospel of Lazarus, 887 AD  --  </a:t>
            </a:r>
            <a:r>
              <a:rPr lang="en-US" sz="1600" dirty="0" err="1">
                <a:solidFill>
                  <a:schemeClr val="tx1">
                    <a:lumMod val="95000"/>
                  </a:schemeClr>
                </a:solidFill>
              </a:rPr>
              <a:t>Mesrops</a:t>
            </a:r>
            <a:r>
              <a:rPr lang="en-US" sz="1600" dirty="0">
                <a:solidFill>
                  <a:schemeClr val="tx1">
                    <a:lumMod val="95000"/>
                  </a:schemeClr>
                </a:solidFill>
              </a:rPr>
              <a:t> </a:t>
            </a:r>
            <a:r>
              <a:rPr lang="en-US" sz="1600" dirty="0" err="1">
                <a:solidFill>
                  <a:schemeClr val="tx1">
                    <a:lumMod val="95000"/>
                  </a:schemeClr>
                </a:solidFill>
              </a:rPr>
              <a:t>Mashtots</a:t>
            </a:r>
            <a:r>
              <a:rPr lang="en-US" sz="1600" dirty="0">
                <a:solidFill>
                  <a:schemeClr val="tx1">
                    <a:lumMod val="95000"/>
                  </a:schemeClr>
                </a:solidFill>
              </a:rPr>
              <a:t> Institute of Ancient Manuscripts, Yerevan, Armenia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9800" y="304800"/>
            <a:ext cx="7800568" cy="54864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858000" cy="1789331"/>
          </a:xfrm>
          <a:prstGeom prst="rect">
            <a:avLst/>
          </a:prstGeom>
        </p:spPr>
        <p:txBody>
          <a:bodyPr wrap="square">
            <a:spAutoFit/>
          </a:bodyPr>
          <a:lstStyle/>
          <a:p>
            <a:r>
              <a:rPr lang="en-US" sz="3600" dirty="0"/>
              <a:t>When Jesus arrived, he found that Lazarus had already been in the tomb four days.</a:t>
            </a:r>
            <a:endParaRPr lang="en-US" sz="3600" dirty="0">
              <a:cs typeface="Arial" pitchFamily="34" charset="0"/>
            </a:endParaRPr>
          </a:p>
        </p:txBody>
      </p:sp>
      <p:sp>
        <p:nvSpPr>
          <p:cNvPr id="5" name="TextBox 4"/>
          <p:cNvSpPr txBox="1"/>
          <p:nvPr/>
        </p:nvSpPr>
        <p:spPr>
          <a:xfrm>
            <a:off x="5715000" y="4267201"/>
            <a:ext cx="3352800" cy="461665"/>
          </a:xfrm>
          <a:prstGeom prst="rect">
            <a:avLst/>
          </a:prstGeom>
          <a:noFill/>
        </p:spPr>
        <p:txBody>
          <a:bodyPr wrap="square" rtlCol="0">
            <a:spAutoFit/>
          </a:bodyPr>
          <a:lstStyle/>
          <a:p>
            <a:pPr algn="ctr"/>
            <a:r>
              <a:rPr lang="en-US" sz="2400" dirty="0">
                <a:solidFill>
                  <a:schemeClr val="tx1">
                    <a:lumMod val="95000"/>
                  </a:schemeClr>
                </a:solidFill>
              </a:rPr>
              <a:t>John 11:17</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Raising of Lazarus  --  Spanish, Cloisters Museum, New York City</a:t>
            </a:r>
          </a:p>
        </p:txBody>
      </p:sp>
      <p:pic>
        <p:nvPicPr>
          <p:cNvPr id="2" name="Picture 1"/>
          <p:cNvPicPr>
            <a:picLocks noChangeAspect="1"/>
          </p:cNvPicPr>
          <p:nvPr/>
        </p:nvPicPr>
        <p:blipFill>
          <a:blip r:embed="rId2"/>
          <a:stretch>
            <a:fillRect/>
          </a:stretch>
        </p:blipFill>
        <p:spPr>
          <a:xfrm>
            <a:off x="2133600" y="66106"/>
            <a:ext cx="7984842" cy="6182294"/>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1400" y="1944468"/>
            <a:ext cx="5486400" cy="1754326"/>
          </a:xfrm>
          <a:prstGeom prst="rect">
            <a:avLst/>
          </a:prstGeom>
        </p:spPr>
        <p:txBody>
          <a:bodyPr wrap="square">
            <a:spAutoFit/>
          </a:bodyPr>
          <a:lstStyle/>
          <a:p>
            <a:r>
              <a:rPr lang="en-US" sz="3600" dirty="0"/>
              <a:t>Jesus said to her, "I am the resurrection and the life… Do you believe this?"</a:t>
            </a:r>
            <a:endParaRPr lang="en-US" sz="3600" dirty="0">
              <a:cs typeface="Arial" pitchFamily="34" charset="0"/>
            </a:endParaRPr>
          </a:p>
        </p:txBody>
      </p:sp>
      <p:sp>
        <p:nvSpPr>
          <p:cNvPr id="5" name="TextBox 4"/>
          <p:cNvSpPr txBox="1"/>
          <p:nvPr/>
        </p:nvSpPr>
        <p:spPr>
          <a:xfrm>
            <a:off x="5486400" y="4495801"/>
            <a:ext cx="3352800" cy="461665"/>
          </a:xfrm>
          <a:prstGeom prst="rect">
            <a:avLst/>
          </a:prstGeom>
          <a:noFill/>
        </p:spPr>
        <p:txBody>
          <a:bodyPr wrap="square" rtlCol="0">
            <a:spAutoFit/>
          </a:bodyPr>
          <a:lstStyle/>
          <a:p>
            <a:pPr algn="ctr"/>
            <a:r>
              <a:rPr lang="en-US" sz="2400" dirty="0">
                <a:solidFill>
                  <a:schemeClr val="tx1">
                    <a:lumMod val="95000"/>
                  </a:schemeClr>
                </a:solidFill>
              </a:rPr>
              <a:t>John 11:25</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43450" y="0"/>
            <a:ext cx="4476750" cy="6858000"/>
          </a:xfrm>
          <a:prstGeom prst="rect">
            <a:avLst/>
          </a:prstGeom>
        </p:spPr>
      </p:pic>
      <p:sp>
        <p:nvSpPr>
          <p:cNvPr id="4" name="TextBox 3"/>
          <p:cNvSpPr txBox="1"/>
          <p:nvPr/>
        </p:nvSpPr>
        <p:spPr>
          <a:xfrm>
            <a:off x="1905000" y="5382162"/>
            <a:ext cx="2438400" cy="1323439"/>
          </a:xfrm>
          <a:prstGeom prst="rect">
            <a:avLst/>
          </a:prstGeom>
          <a:noFill/>
        </p:spPr>
        <p:txBody>
          <a:bodyPr wrap="square" rtlCol="0">
            <a:spAutoFit/>
          </a:bodyPr>
          <a:lstStyle/>
          <a:p>
            <a:pPr algn="ctr"/>
            <a:r>
              <a:rPr lang="en-US" sz="1600" dirty="0">
                <a:solidFill>
                  <a:schemeClr val="tx1">
                    <a:lumMod val="95000"/>
                  </a:schemeClr>
                </a:solidFill>
              </a:rPr>
              <a:t>Raising of Lazarus</a:t>
            </a:r>
          </a:p>
          <a:p>
            <a:pPr algn="ctr"/>
            <a:endParaRPr lang="en-US" sz="1600" dirty="0">
              <a:solidFill>
                <a:schemeClr val="tx1">
                  <a:lumMod val="95000"/>
                </a:schemeClr>
              </a:solidFill>
            </a:endParaRPr>
          </a:p>
          <a:p>
            <a:pPr algn="ctr"/>
            <a:r>
              <a:rPr lang="en-US" sz="1600" dirty="0">
                <a:solidFill>
                  <a:schemeClr val="tx1">
                    <a:lumMod val="95000"/>
                  </a:schemeClr>
                </a:solidFill>
              </a:rPr>
              <a:t>Giovanni di Paolo</a:t>
            </a:r>
          </a:p>
          <a:p>
            <a:pPr algn="ctr"/>
            <a:r>
              <a:rPr lang="en-US" sz="1600" dirty="0">
                <a:solidFill>
                  <a:schemeClr val="tx1">
                    <a:lumMod val="95000"/>
                  </a:schemeClr>
                </a:solidFill>
              </a:rPr>
              <a:t>Walters Art Museum, Baltimore, MD</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1981200"/>
            <a:ext cx="6324600" cy="1754326"/>
          </a:xfrm>
          <a:prstGeom prst="rect">
            <a:avLst/>
          </a:prstGeom>
        </p:spPr>
        <p:txBody>
          <a:bodyPr wrap="square">
            <a:spAutoFit/>
          </a:bodyPr>
          <a:lstStyle/>
          <a:p>
            <a:r>
              <a:rPr lang="en-US" sz="3600" dirty="0"/>
              <a:t>She said to him, "Yes, Lord, I believe that you are the Messiah, the Son of God…"</a:t>
            </a:r>
            <a:endParaRPr lang="en-US" sz="3600" dirty="0">
              <a:cs typeface="Arial" pitchFamily="34" charset="0"/>
            </a:endParaRPr>
          </a:p>
        </p:txBody>
      </p:sp>
      <p:sp>
        <p:nvSpPr>
          <p:cNvPr id="5" name="TextBox 4"/>
          <p:cNvSpPr txBox="1"/>
          <p:nvPr/>
        </p:nvSpPr>
        <p:spPr>
          <a:xfrm>
            <a:off x="5334000" y="4495801"/>
            <a:ext cx="3352800" cy="461665"/>
          </a:xfrm>
          <a:prstGeom prst="rect">
            <a:avLst/>
          </a:prstGeom>
          <a:noFill/>
        </p:spPr>
        <p:txBody>
          <a:bodyPr wrap="square" rtlCol="0">
            <a:spAutoFit/>
          </a:bodyPr>
          <a:lstStyle/>
          <a:p>
            <a:pPr algn="ctr"/>
            <a:r>
              <a:rPr lang="en-US" sz="2400" dirty="0">
                <a:solidFill>
                  <a:schemeClr val="tx1">
                    <a:lumMod val="95000"/>
                  </a:schemeClr>
                </a:solidFill>
              </a:rPr>
              <a:t>John </a:t>
            </a:r>
            <a:r>
              <a:rPr lang="en-US" sz="2400" dirty="0" err="1">
                <a:solidFill>
                  <a:schemeClr val="tx1">
                    <a:lumMod val="95000"/>
                  </a:schemeClr>
                </a:solidFill>
              </a:rPr>
              <a:t>11:27a</a:t>
            </a:r>
            <a:endParaRPr lang="en-US" sz="2400" dirty="0">
              <a:solidFill>
                <a:schemeClr val="tx1">
                  <a:lumMod val="95000"/>
                </a:schemeClr>
              </a:solidFill>
            </a:endParaRP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096000"/>
            <a:ext cx="8763000" cy="338554"/>
          </a:xfrm>
          <a:prstGeom prst="rect">
            <a:avLst/>
          </a:prstGeom>
          <a:noFill/>
        </p:spPr>
        <p:txBody>
          <a:bodyPr wrap="square" rtlCol="0">
            <a:spAutoFit/>
          </a:bodyPr>
          <a:lstStyle/>
          <a:p>
            <a:pPr algn="ctr"/>
            <a:r>
              <a:rPr lang="en-US" sz="1600" dirty="0">
                <a:solidFill>
                  <a:schemeClr val="tx1">
                    <a:lumMod val="95000"/>
                  </a:schemeClr>
                </a:solidFill>
              </a:rPr>
              <a:t>Messiah!  --  Mural, San Jose, CA</a:t>
            </a:r>
          </a:p>
        </p:txBody>
      </p:sp>
      <p:pic>
        <p:nvPicPr>
          <p:cNvPr id="2" name="Picture 1"/>
          <p:cNvPicPr>
            <a:picLocks noChangeAspect="1"/>
          </p:cNvPicPr>
          <p:nvPr/>
        </p:nvPicPr>
        <p:blipFill>
          <a:blip r:embed="rId2"/>
          <a:stretch>
            <a:fillRect/>
          </a:stretch>
        </p:blipFill>
        <p:spPr>
          <a:xfrm>
            <a:off x="1524000" y="1143000"/>
            <a:ext cx="9144000" cy="4318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44469"/>
            <a:ext cx="7391400" cy="2308324"/>
          </a:xfrm>
          <a:prstGeom prst="rect">
            <a:avLst/>
          </a:prstGeom>
        </p:spPr>
        <p:txBody>
          <a:bodyPr wrap="square">
            <a:spAutoFit/>
          </a:bodyPr>
          <a:lstStyle/>
          <a:p>
            <a:r>
              <a:rPr lang="en-US" sz="3600" dirty="0"/>
              <a:t>When Jesus saw her weeping, and the Jews who came with her also weeping, he was greatly disturbed in spirit and deeply moved.</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11:33</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76600" y="191744"/>
            <a:ext cx="7388992" cy="6474513"/>
          </a:xfrm>
          <a:prstGeom prst="rect">
            <a:avLst/>
          </a:prstGeom>
        </p:spPr>
      </p:pic>
      <p:sp>
        <p:nvSpPr>
          <p:cNvPr id="4" name="TextBox 3"/>
          <p:cNvSpPr txBox="1"/>
          <p:nvPr/>
        </p:nvSpPr>
        <p:spPr>
          <a:xfrm>
            <a:off x="1676400" y="4889718"/>
            <a:ext cx="1447800" cy="1815882"/>
          </a:xfrm>
          <a:prstGeom prst="rect">
            <a:avLst/>
          </a:prstGeom>
          <a:noFill/>
        </p:spPr>
        <p:txBody>
          <a:bodyPr wrap="square" rtlCol="0">
            <a:spAutoFit/>
          </a:bodyPr>
          <a:lstStyle/>
          <a:p>
            <a:pPr algn="ctr"/>
            <a:r>
              <a:rPr lang="en-US" sz="1600" dirty="0">
                <a:solidFill>
                  <a:schemeClr val="tx1">
                    <a:lumMod val="95000"/>
                  </a:schemeClr>
                </a:solidFill>
              </a:rPr>
              <a:t>Resurrection of Lazarus, detail</a:t>
            </a:r>
          </a:p>
          <a:p>
            <a:pPr algn="ctr"/>
            <a:endParaRPr lang="en-US" sz="1600" dirty="0">
              <a:solidFill>
                <a:schemeClr val="tx1">
                  <a:lumMod val="95000"/>
                </a:schemeClr>
              </a:solidFill>
            </a:endParaRPr>
          </a:p>
          <a:p>
            <a:pPr algn="ctr"/>
            <a:r>
              <a:rPr lang="en-US" sz="1600" dirty="0" err="1">
                <a:solidFill>
                  <a:schemeClr val="tx1">
                    <a:lumMod val="95000"/>
                  </a:schemeClr>
                </a:solidFill>
              </a:rPr>
              <a:t>Geertgen</a:t>
            </a:r>
            <a:r>
              <a:rPr lang="en-US" sz="1600" dirty="0">
                <a:solidFill>
                  <a:schemeClr val="tx1">
                    <a:lumMod val="95000"/>
                  </a:schemeClr>
                </a:solidFill>
              </a:rPr>
              <a:t> tot Sint </a:t>
            </a:r>
            <a:r>
              <a:rPr lang="en-US" sz="1600" dirty="0" err="1">
                <a:solidFill>
                  <a:schemeClr val="tx1">
                    <a:lumMod val="95000"/>
                  </a:schemeClr>
                </a:solidFill>
              </a:rPr>
              <a:t>Jans</a:t>
            </a:r>
            <a:r>
              <a:rPr lang="en-US" sz="1600" dirty="0">
                <a:solidFill>
                  <a:schemeClr val="tx1">
                    <a:lumMod val="95000"/>
                  </a:schemeClr>
                </a:solidFill>
              </a:rPr>
              <a:t> Louvre, Paris</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086600" cy="1754326"/>
          </a:xfrm>
          <a:prstGeom prst="rect">
            <a:avLst/>
          </a:prstGeom>
        </p:spPr>
        <p:txBody>
          <a:bodyPr wrap="square">
            <a:spAutoFit/>
          </a:bodyPr>
          <a:lstStyle/>
          <a:p>
            <a:r>
              <a:rPr lang="en-US" sz="3600" dirty="0"/>
              <a:t>The hand of the LORD came upon me … and set me down in the middle of a valley; it was full of bones.</a:t>
            </a:r>
            <a:endParaRPr lang="en-US" sz="3600" dirty="0">
              <a:cs typeface="Arial" pitchFamily="34" charset="0"/>
            </a:endParaRPr>
          </a:p>
        </p:txBody>
      </p:sp>
      <p:sp>
        <p:nvSpPr>
          <p:cNvPr id="4" name="TextBox 3"/>
          <p:cNvSpPr txBox="1"/>
          <p:nvPr/>
        </p:nvSpPr>
        <p:spPr>
          <a:xfrm>
            <a:off x="5867400" y="4419601"/>
            <a:ext cx="3352800" cy="461665"/>
          </a:xfrm>
          <a:prstGeom prst="rect">
            <a:avLst/>
          </a:prstGeom>
          <a:noFill/>
        </p:spPr>
        <p:txBody>
          <a:bodyPr wrap="square" rtlCol="0">
            <a:spAutoFit/>
          </a:bodyPr>
          <a:lstStyle/>
          <a:p>
            <a:pPr algn="ctr"/>
            <a:r>
              <a:rPr lang="en-US" sz="2400" dirty="0">
                <a:solidFill>
                  <a:schemeClr val="tx1">
                    <a:lumMod val="95000"/>
                  </a:schemeClr>
                </a:solidFill>
              </a:rPr>
              <a:t>Ezekiel </a:t>
            </a:r>
            <a:r>
              <a:rPr lang="en-US" sz="2400" dirty="0" err="1">
                <a:solidFill>
                  <a:schemeClr val="tx1">
                    <a:lumMod val="95000"/>
                  </a:schemeClr>
                </a:solidFill>
              </a:rPr>
              <a:t>37:1a</a:t>
            </a:r>
            <a:r>
              <a:rPr lang="en-US" sz="2400" dirty="0">
                <a:solidFill>
                  <a:schemeClr val="tx1">
                    <a:lumMod val="95000"/>
                  </a:schemeClr>
                </a:solidFill>
              </a:rPr>
              <a:t>, </a:t>
            </a:r>
            <a:r>
              <a:rPr lang="en-US" sz="2400" dirty="0" err="1">
                <a:solidFill>
                  <a:schemeClr val="tx1">
                    <a:lumMod val="95000"/>
                  </a:schemeClr>
                </a:solidFill>
              </a:rPr>
              <a:t>1c</a:t>
            </a:r>
            <a:endParaRPr lang="en-US" sz="2400" dirty="0">
              <a:solidFill>
                <a:schemeClr val="tx1">
                  <a:lumMod val="95000"/>
                </a:schemeClr>
              </a:solidFill>
            </a:endParaRP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010400" cy="2932331"/>
          </a:xfrm>
          <a:prstGeom prst="rect">
            <a:avLst/>
          </a:prstGeom>
        </p:spPr>
        <p:txBody>
          <a:bodyPr wrap="square">
            <a:spAutoFit/>
          </a:bodyPr>
          <a:lstStyle/>
          <a:p>
            <a:r>
              <a:rPr lang="en-US" sz="3600" dirty="0"/>
              <a:t>Jesus said, "Take away the stone." Martha…said to him, "Lord, already there is a stench because he has been dead four days."</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11:39</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Resurrection of Lazarus  --  Vincent van Gogh, Van Gogh Museum, Amsterdam </a:t>
            </a:r>
          </a:p>
        </p:txBody>
      </p:sp>
      <p:pic>
        <p:nvPicPr>
          <p:cNvPr id="2" name="Picture 1"/>
          <p:cNvPicPr>
            <a:picLocks noChangeAspect="1"/>
          </p:cNvPicPr>
          <p:nvPr/>
        </p:nvPicPr>
        <p:blipFill>
          <a:blip r:embed="rId2"/>
          <a:stretch>
            <a:fillRect/>
          </a:stretch>
        </p:blipFill>
        <p:spPr>
          <a:xfrm>
            <a:off x="2127886" y="70376"/>
            <a:ext cx="8082915" cy="6178024"/>
          </a:xfrm>
          <a:prstGeom prst="rect">
            <a:avLst/>
          </a:prstGeom>
        </p:spPr>
      </p:pic>
    </p:spTree>
    <p:extLst>
      <p:ext uri="{BB962C8B-B14F-4D97-AF65-F5344CB8AC3E}">
        <p14:creationId xmlns:p14="http://schemas.microsoft.com/office/powerpoint/2010/main" val="1304773081"/>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944469"/>
            <a:ext cx="7467600" cy="2862322"/>
          </a:xfrm>
          <a:prstGeom prst="rect">
            <a:avLst/>
          </a:prstGeom>
        </p:spPr>
        <p:txBody>
          <a:bodyPr wrap="square">
            <a:spAutoFit/>
          </a:bodyPr>
          <a:lstStyle/>
          <a:p>
            <a:r>
              <a:rPr lang="en-US" sz="3600" dirty="0"/>
              <a:t>The dead man came out, his hands and feet bound with strips of cloth, and his face wrapped in a cloth. Jesus said to them, "Unbind him, and let him go."</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11:44</a:t>
            </a:r>
          </a:p>
        </p:txBody>
      </p:sp>
    </p:spTree>
    <p:extLst>
      <p:ext uri="{BB962C8B-B14F-4D97-AF65-F5344CB8AC3E}">
        <p14:creationId xmlns:p14="http://schemas.microsoft.com/office/powerpoint/2010/main" val="3038014457"/>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889718"/>
            <a:ext cx="1447800" cy="1815882"/>
          </a:xfrm>
          <a:prstGeom prst="rect">
            <a:avLst/>
          </a:prstGeom>
          <a:noFill/>
        </p:spPr>
        <p:txBody>
          <a:bodyPr wrap="square" rtlCol="0">
            <a:spAutoFit/>
          </a:bodyPr>
          <a:lstStyle/>
          <a:p>
            <a:pPr algn="ctr"/>
            <a:r>
              <a:rPr lang="en-US" sz="1600" dirty="0">
                <a:solidFill>
                  <a:schemeClr val="tx1">
                    <a:lumMod val="95000"/>
                  </a:schemeClr>
                </a:solidFill>
              </a:rPr>
              <a:t>Raising of Lazarus </a:t>
            </a:r>
          </a:p>
          <a:p>
            <a:pPr algn="ctr"/>
            <a:endParaRPr lang="en-US" sz="1600" dirty="0">
              <a:solidFill>
                <a:schemeClr val="tx1">
                  <a:lumMod val="95000"/>
                </a:schemeClr>
              </a:solidFill>
            </a:endParaRPr>
          </a:p>
          <a:p>
            <a:pPr algn="ctr"/>
            <a:r>
              <a:rPr lang="en-US" sz="1600" dirty="0" err="1">
                <a:solidFill>
                  <a:schemeClr val="tx1">
                    <a:lumMod val="95000"/>
                  </a:schemeClr>
                </a:solidFill>
              </a:rPr>
              <a:t>Duccio</a:t>
            </a:r>
            <a:r>
              <a:rPr lang="en-US" sz="1600" dirty="0">
                <a:solidFill>
                  <a:schemeClr val="tx1">
                    <a:lumMod val="95000"/>
                  </a:schemeClr>
                </a:solidFill>
              </a:rPr>
              <a:t> </a:t>
            </a:r>
          </a:p>
          <a:p>
            <a:pPr algn="ctr"/>
            <a:r>
              <a:rPr lang="en-US" sz="1600" dirty="0">
                <a:solidFill>
                  <a:schemeClr val="tx1">
                    <a:lumMod val="95000"/>
                  </a:schemeClr>
                </a:solidFill>
              </a:rPr>
              <a:t>Kimbell Art Museum </a:t>
            </a:r>
          </a:p>
          <a:p>
            <a:pPr algn="ctr"/>
            <a:r>
              <a:rPr lang="en-US" sz="1600" dirty="0">
                <a:solidFill>
                  <a:schemeClr val="tx1">
                    <a:lumMod val="95000"/>
                  </a:schemeClr>
                </a:solidFill>
              </a:rPr>
              <a:t>Fort Worth, TX</a:t>
            </a:r>
          </a:p>
        </p:txBody>
      </p:sp>
      <p:pic>
        <p:nvPicPr>
          <p:cNvPr id="3" name="Picture 2"/>
          <p:cNvPicPr>
            <a:picLocks noChangeAspect="1"/>
          </p:cNvPicPr>
          <p:nvPr/>
        </p:nvPicPr>
        <p:blipFill>
          <a:blip r:embed="rId2"/>
          <a:stretch>
            <a:fillRect/>
          </a:stretch>
        </p:blipFill>
        <p:spPr>
          <a:xfrm>
            <a:off x="3429000" y="26670"/>
            <a:ext cx="7239000" cy="6804660"/>
          </a:xfrm>
          <a:prstGeom prst="rect">
            <a:avLst/>
          </a:prstGeom>
        </p:spPr>
      </p:pic>
    </p:spTree>
    <p:extLst>
      <p:ext uri="{BB962C8B-B14F-4D97-AF65-F5344CB8AC3E}">
        <p14:creationId xmlns:p14="http://schemas.microsoft.com/office/powerpoint/2010/main" val="199209521"/>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r>
              <a:rPr lang="en-US" sz="1400" dirty="0"/>
              <a:t>http://commons.wikimedia.org/wiki/File:St._Nicholas%27_Church,_Deptford_Green,_SE8_-_carved_panel_representing_Ezekiel_in_the_Valley_of_the_Dry_Bones_-_geograph.org.uk_-_1501992.jpg</a:t>
            </a:r>
            <a:r>
              <a:rPr lang="en-US" sz="1400" dirty="0">
                <a:hlinkClick r:id="rId2"/>
              </a:rPr>
              <a:t>https://commons.wikimedia.org/wiki/File:Lutherbibel_1534_Hesekiel_37.jpg</a:t>
            </a:r>
            <a:endParaRPr lang="en-US" sz="1400" dirty="0"/>
          </a:p>
          <a:p>
            <a:pPr>
              <a:buNone/>
            </a:pPr>
            <a:r>
              <a:rPr lang="en-US" sz="1400" dirty="0"/>
              <a:t>https://</a:t>
            </a:r>
            <a:r>
              <a:rPr lang="en-US" sz="1400" dirty="0" err="1"/>
              <a:t>commons.wikimedia.org</a:t>
            </a:r>
            <a:r>
              <a:rPr lang="en-US" sz="1400" dirty="0"/>
              <a:t>/wiki/File:%27At_the_Deathbed%27_by_Edvard_Munch,_1895,_Bergen_Kunstmuseum.JPG</a:t>
            </a:r>
          </a:p>
          <a:p>
            <a:pPr>
              <a:buNone/>
            </a:pPr>
            <a:r>
              <a:rPr lang="en-US" sz="1400" dirty="0"/>
              <a:t>https://</a:t>
            </a:r>
            <a:r>
              <a:rPr lang="en-US" sz="1400" dirty="0" err="1"/>
              <a:t>commons.wikimedia.org</a:t>
            </a:r>
            <a:r>
              <a:rPr lang="en-US" sz="1400" dirty="0"/>
              <a:t>/wiki/</a:t>
            </a:r>
            <a:r>
              <a:rPr lang="en-US" sz="1400" dirty="0" err="1"/>
              <a:t>File:Plaque_resurrection_dead_VandA_M.104-1945.jpg</a:t>
            </a:r>
            <a:endParaRPr lang="en-US" sz="1400" dirty="0"/>
          </a:p>
          <a:p>
            <a:pPr>
              <a:buNone/>
            </a:pPr>
            <a:r>
              <a:rPr lang="en-US" sz="1400" dirty="0"/>
              <a:t>https://</a:t>
            </a:r>
            <a:r>
              <a:rPr lang="en-US" sz="1400" dirty="0" err="1"/>
              <a:t>www.flickr.com</a:t>
            </a:r>
            <a:r>
              <a:rPr lang="en-US" sz="1400" dirty="0"/>
              <a:t>/photos/</a:t>
            </a:r>
            <a:r>
              <a:rPr lang="en-US" sz="1400" dirty="0" err="1"/>
              <a:t>medmss</a:t>
            </a:r>
            <a:r>
              <a:rPr lang="en-US" sz="1400" dirty="0"/>
              <a:t>/8510932740/</a:t>
            </a:r>
          </a:p>
          <a:p>
            <a:pPr>
              <a:buNone/>
            </a:pPr>
            <a:r>
              <a:rPr lang="en-US" sz="1400" dirty="0"/>
              <a:t>https://</a:t>
            </a:r>
            <a:r>
              <a:rPr lang="en-US" sz="1400" dirty="0" err="1"/>
              <a:t>www.flickr.com</a:t>
            </a:r>
            <a:r>
              <a:rPr lang="en-US" sz="1400" dirty="0"/>
              <a:t>/photos/</a:t>
            </a:r>
            <a:r>
              <a:rPr lang="en-US" sz="1400" dirty="0" err="1"/>
              <a:t>artanonymous</a:t>
            </a:r>
            <a:r>
              <a:rPr lang="en-US" sz="1400" dirty="0"/>
              <a:t>/3674205928/</a:t>
            </a:r>
          </a:p>
          <a:p>
            <a:pPr>
              <a:buNone/>
            </a:pPr>
            <a:r>
              <a:rPr lang="en-US" sz="1400" dirty="0"/>
              <a:t>https://</a:t>
            </a:r>
            <a:r>
              <a:rPr lang="en-US" sz="1400" dirty="0" err="1"/>
              <a:t>www.flickr.com</a:t>
            </a:r>
            <a:r>
              <a:rPr lang="en-US" sz="1400" dirty="0"/>
              <a:t>/photos/</a:t>
            </a:r>
            <a:r>
              <a:rPr lang="en-US" sz="1400" dirty="0" err="1"/>
              <a:t>rietje</a:t>
            </a:r>
            <a:r>
              <a:rPr lang="en-US" sz="1400" dirty="0"/>
              <a:t>/2882338471/ - Rita </a:t>
            </a:r>
            <a:r>
              <a:rPr lang="en-US" sz="1400" dirty="0" err="1"/>
              <a:t>Willaert</a:t>
            </a:r>
            <a:endParaRPr lang="en-US" sz="1400" dirty="0"/>
          </a:p>
          <a:p>
            <a:pPr>
              <a:buNone/>
            </a:pPr>
            <a:r>
              <a:rPr lang="en-US" sz="1400" dirty="0"/>
              <a:t>https://</a:t>
            </a:r>
            <a:r>
              <a:rPr lang="en-US" sz="1400" dirty="0" err="1"/>
              <a:t>www.flickr.com</a:t>
            </a:r>
            <a:r>
              <a:rPr lang="en-US" sz="1400" dirty="0"/>
              <a:t>/photos/</a:t>
            </a:r>
            <a:r>
              <a:rPr lang="en-US" sz="1400" dirty="0" err="1"/>
              <a:t>clairity</a:t>
            </a:r>
            <a:r>
              <a:rPr lang="en-US" sz="1400" dirty="0"/>
              <a:t>/3220269616/ - Sharon </a:t>
            </a:r>
            <a:r>
              <a:rPr lang="en-US" sz="1400" dirty="0" err="1"/>
              <a:t>Mollerus</a:t>
            </a:r>
            <a:endParaRPr lang="en-US" sz="1400" dirty="0"/>
          </a:p>
          <a:p>
            <a:pPr>
              <a:buNone/>
            </a:pPr>
            <a:r>
              <a:rPr lang="en-US" sz="1400" dirty="0"/>
              <a:t>https://</a:t>
            </a:r>
            <a:r>
              <a:rPr lang="en-US" sz="1400" dirty="0" err="1"/>
              <a:t>commons.m.wikimedia.org</a:t>
            </a:r>
            <a:r>
              <a:rPr lang="en-US" sz="1400" dirty="0"/>
              <a:t>/wiki/File:Giovanni_di_Paolo_-_The_Resurrection_of_Lazarus_-_Walters_37489A.jpg</a:t>
            </a:r>
          </a:p>
          <a:p>
            <a:pPr>
              <a:buNone/>
            </a:pPr>
            <a:r>
              <a:rPr lang="en-US" sz="1400" dirty="0"/>
              <a:t>https://</a:t>
            </a:r>
            <a:r>
              <a:rPr lang="en-US" sz="1400" dirty="0" err="1"/>
              <a:t>www.flickr.com</a:t>
            </a:r>
            <a:r>
              <a:rPr lang="en-US" sz="1400" dirty="0"/>
              <a:t>/photos/</a:t>
            </a:r>
            <a:r>
              <a:rPr lang="en-US" sz="1400" dirty="0" err="1"/>
              <a:t>thomashawk</a:t>
            </a:r>
            <a:r>
              <a:rPr lang="en-US" sz="1400" dirty="0"/>
              <a:t>/4834469760/ - Thomas Hawk</a:t>
            </a:r>
          </a:p>
          <a:p>
            <a:pPr>
              <a:buNone/>
            </a:pPr>
            <a:r>
              <a:rPr lang="en-US" sz="1400" dirty="0"/>
              <a:t>https://</a:t>
            </a:r>
            <a:r>
              <a:rPr lang="en-US" sz="1400" dirty="0" err="1"/>
              <a:t>commons.wikimedia.org</a:t>
            </a:r>
            <a:r>
              <a:rPr lang="en-US" sz="1400" dirty="0"/>
              <a:t>/wiki/</a:t>
            </a:r>
            <a:r>
              <a:rPr lang="en-US" sz="1400" dirty="0" err="1"/>
              <a:t>File:Geertgen_Louvre_02.JPG</a:t>
            </a:r>
            <a:endParaRPr lang="en-US" sz="1400" dirty="0"/>
          </a:p>
          <a:p>
            <a:pPr>
              <a:buNone/>
            </a:pPr>
            <a:r>
              <a:rPr lang="en-US" sz="1400" dirty="0"/>
              <a:t>https://</a:t>
            </a:r>
            <a:r>
              <a:rPr lang="en-US" sz="1400" dirty="0" err="1"/>
              <a:t>commons.wikimedia.org</a:t>
            </a:r>
            <a:r>
              <a:rPr lang="en-US" sz="1400" dirty="0"/>
              <a:t>/wiki/</a:t>
            </a:r>
            <a:r>
              <a:rPr lang="en-US" sz="1400" dirty="0" err="1"/>
              <a:t>File:De_opwekking_van_Lazarus</a:t>
            </a:r>
            <a:r>
              <a:rPr lang="en-US" sz="1400" dirty="0"/>
              <a:t>_(</a:t>
            </a:r>
            <a:r>
              <a:rPr lang="en-US" sz="1400" dirty="0" err="1"/>
              <a:t>naar_Rembrandt</a:t>
            </a:r>
            <a:r>
              <a:rPr lang="en-US" sz="1400" dirty="0"/>
              <a:t>)_-_</a:t>
            </a:r>
            <a:r>
              <a:rPr lang="en-US" sz="1400" dirty="0" err="1"/>
              <a:t>s0169V1962</a:t>
            </a:r>
            <a:r>
              <a:rPr lang="en-US" sz="1400" dirty="0"/>
              <a:t>_-_</a:t>
            </a:r>
            <a:r>
              <a:rPr lang="en-US" sz="1400" dirty="0" err="1"/>
              <a:t>Van_Gogh_Museum.jpg</a:t>
            </a:r>
            <a:endParaRPr lang="en-US" sz="1400" dirty="0"/>
          </a:p>
          <a:p>
            <a:pPr>
              <a:buNone/>
            </a:pPr>
            <a:r>
              <a:rPr lang="en-US" sz="1400" dirty="0"/>
              <a:t>https://</a:t>
            </a:r>
            <a:r>
              <a:rPr lang="en-US" sz="1400" dirty="0" err="1"/>
              <a:t>commons.wikimedia.org</a:t>
            </a:r>
            <a:r>
              <a:rPr lang="en-US" sz="1400" dirty="0"/>
              <a:t>/wiki/File:%27The_Raising_of_Lazarus%27,_tempera_and_gold_on_panel_by_Duccio_di_Buoninsegna,_1310%E2%80%9311,_Kimbell_Art_Museum.jpg</a:t>
            </a:r>
          </a:p>
          <a:p>
            <a:pPr>
              <a:buNone/>
            </a:pPr>
            <a:endParaRPr lang="en-US" sz="1400" dirty="0"/>
          </a:p>
          <a:p>
            <a:pPr>
              <a:buNone/>
            </a:pPr>
            <a:r>
              <a:rPr lang="en-US" sz="1600" dirty="0"/>
              <a:t>Additional descriptions can be found at the Art in the Christian Tradition image library, a service of the Vanderbilt Divinity Library, http://</a:t>
            </a:r>
            <a:r>
              <a:rPr lang="en-US" sz="1600" dirty="0" err="1"/>
              <a:t>diglib.library.vanderbilt.edu</a:t>
            </a:r>
            <a:r>
              <a:rPr lang="en-US" sz="1600" dirty="0"/>
              <a:t>/.  All images available via Creative Commons 3.0 License.</a:t>
            </a:r>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5628382"/>
            <a:ext cx="2286000" cy="1077218"/>
          </a:xfrm>
          <a:prstGeom prst="rect">
            <a:avLst/>
          </a:prstGeom>
          <a:noFill/>
        </p:spPr>
        <p:txBody>
          <a:bodyPr wrap="square" rtlCol="0">
            <a:spAutoFit/>
          </a:bodyPr>
          <a:lstStyle/>
          <a:p>
            <a:pPr algn="ctr"/>
            <a:r>
              <a:rPr lang="en-US" sz="1600" dirty="0">
                <a:solidFill>
                  <a:schemeClr val="tx1">
                    <a:lumMod val="95000"/>
                  </a:schemeClr>
                </a:solidFill>
              </a:rPr>
              <a:t>Ezekiel in Valley of Bones</a:t>
            </a:r>
          </a:p>
          <a:p>
            <a:pPr algn="ctr"/>
            <a:endParaRPr lang="en-US" sz="1600" dirty="0">
              <a:solidFill>
                <a:schemeClr val="tx1">
                  <a:lumMod val="95000"/>
                </a:schemeClr>
              </a:solidFill>
            </a:endParaRPr>
          </a:p>
          <a:p>
            <a:pPr algn="ctr"/>
            <a:r>
              <a:rPr lang="en-US" sz="1600" dirty="0">
                <a:solidFill>
                  <a:schemeClr val="tx1">
                    <a:lumMod val="95000"/>
                  </a:schemeClr>
                </a:solidFill>
              </a:rPr>
              <a:t>St Nicholas Church</a:t>
            </a:r>
          </a:p>
          <a:p>
            <a:pPr algn="ctr"/>
            <a:r>
              <a:rPr lang="en-US" sz="1600" dirty="0">
                <a:solidFill>
                  <a:schemeClr val="tx1">
                    <a:lumMod val="95000"/>
                  </a:schemeClr>
                </a:solidFill>
              </a:rPr>
              <a:t>Deptford Green, England</a:t>
            </a:r>
          </a:p>
        </p:txBody>
      </p:sp>
      <p:pic>
        <p:nvPicPr>
          <p:cNvPr id="4" name="Picture 3">
            <a:extLst>
              <a:ext uri="{FF2B5EF4-FFF2-40B4-BE49-F238E27FC236}">
                <a16:creationId xmlns:a16="http://schemas.microsoft.com/office/drawing/2014/main" id="{0C0D4BFD-5BF0-4E7F-A3F9-18ECECCD9F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73278" y="62346"/>
            <a:ext cx="5613722" cy="6719455"/>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752600"/>
            <a:ext cx="7467600" cy="2308324"/>
          </a:xfrm>
          <a:prstGeom prst="rect">
            <a:avLst/>
          </a:prstGeom>
        </p:spPr>
        <p:txBody>
          <a:bodyPr wrap="square">
            <a:spAutoFit/>
          </a:bodyPr>
          <a:lstStyle/>
          <a:p>
            <a:r>
              <a:rPr lang="en-US" sz="3600" dirty="0"/>
              <a:t>Then he said to me, "Prophesy to these bones, and say to them: I will…cause flesh to come upon you…and put breath in you, and you shall live…”</a:t>
            </a:r>
            <a:endParaRPr lang="en-US" sz="3600" dirty="0">
              <a:cs typeface="Arial" pitchFamily="34" charset="0"/>
            </a:endParaRPr>
          </a:p>
        </p:txBody>
      </p:sp>
      <p:sp>
        <p:nvSpPr>
          <p:cNvPr id="5" name="TextBox 4"/>
          <p:cNvSpPr txBox="1"/>
          <p:nvPr/>
        </p:nvSpPr>
        <p:spPr>
          <a:xfrm>
            <a:off x="5715000" y="4648201"/>
            <a:ext cx="3352800" cy="461665"/>
          </a:xfrm>
          <a:prstGeom prst="rect">
            <a:avLst/>
          </a:prstGeom>
          <a:noFill/>
        </p:spPr>
        <p:txBody>
          <a:bodyPr wrap="square" rtlCol="0">
            <a:spAutoFit/>
          </a:bodyPr>
          <a:lstStyle/>
          <a:p>
            <a:pPr algn="ctr"/>
            <a:r>
              <a:rPr lang="en-US" sz="2400" dirty="0">
                <a:solidFill>
                  <a:schemeClr val="tx1">
                    <a:lumMod val="95000"/>
                  </a:schemeClr>
                </a:solidFill>
              </a:rPr>
              <a:t>Ezekiel </a:t>
            </a:r>
            <a:r>
              <a:rPr lang="en-US" sz="2400" dirty="0" err="1">
                <a:solidFill>
                  <a:schemeClr val="tx1">
                    <a:lumMod val="95000"/>
                  </a:schemeClr>
                </a:solidFill>
              </a:rPr>
              <a:t>37:4a</a:t>
            </a:r>
            <a:r>
              <a:rPr lang="en-US" sz="2400" dirty="0">
                <a:solidFill>
                  <a:schemeClr val="tx1">
                    <a:lumMod val="95000"/>
                  </a:schemeClr>
                </a:solidFill>
              </a:rPr>
              <a:t>, </a:t>
            </a:r>
            <a:r>
              <a:rPr lang="en-US" sz="2400" dirty="0" err="1">
                <a:solidFill>
                  <a:schemeClr val="tx1">
                    <a:lumMod val="95000"/>
                  </a:schemeClr>
                </a:solidFill>
              </a:rPr>
              <a:t>6a</a:t>
            </a:r>
            <a:endParaRPr lang="en-US" sz="2400" dirty="0">
              <a:solidFill>
                <a:schemeClr val="tx1">
                  <a:lumMod val="95000"/>
                </a:schemeClr>
              </a:solidFill>
            </a:endParaRP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66752" y="272753"/>
            <a:ext cx="7201249" cy="6243503"/>
          </a:xfrm>
          <a:prstGeom prst="rect">
            <a:avLst/>
          </a:prstGeom>
        </p:spPr>
      </p:pic>
      <p:sp>
        <p:nvSpPr>
          <p:cNvPr id="4" name="TextBox 3"/>
          <p:cNvSpPr txBox="1"/>
          <p:nvPr/>
        </p:nvSpPr>
        <p:spPr>
          <a:xfrm>
            <a:off x="1614854" y="5628382"/>
            <a:ext cx="1661747" cy="1077218"/>
          </a:xfrm>
          <a:prstGeom prst="rect">
            <a:avLst/>
          </a:prstGeom>
          <a:noFill/>
        </p:spPr>
        <p:txBody>
          <a:bodyPr wrap="square" rtlCol="0">
            <a:spAutoFit/>
          </a:bodyPr>
          <a:lstStyle/>
          <a:p>
            <a:pPr algn="ctr"/>
            <a:r>
              <a:rPr lang="en-US" sz="1600" dirty="0">
                <a:solidFill>
                  <a:schemeClr val="tx1">
                    <a:lumMod val="95000"/>
                  </a:schemeClr>
                </a:solidFill>
              </a:rPr>
              <a:t>“You Shall Live”</a:t>
            </a:r>
          </a:p>
          <a:p>
            <a:pPr algn="ctr"/>
            <a:endParaRPr lang="en-US" sz="1600" dirty="0">
              <a:solidFill>
                <a:schemeClr val="tx1">
                  <a:lumMod val="95000"/>
                </a:schemeClr>
              </a:solidFill>
            </a:endParaRPr>
          </a:p>
          <a:p>
            <a:pPr algn="ctr"/>
            <a:r>
              <a:rPr lang="en-US" sz="1600" dirty="0">
                <a:solidFill>
                  <a:schemeClr val="tx1">
                    <a:lumMod val="95000"/>
                  </a:schemeClr>
                </a:solidFill>
              </a:rPr>
              <a:t>The Luther Bible of  1534</a:t>
            </a:r>
          </a:p>
        </p:txBody>
      </p:sp>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200329"/>
          </a:xfrm>
          <a:prstGeom prst="rect">
            <a:avLst/>
          </a:prstGeom>
        </p:spPr>
        <p:txBody>
          <a:bodyPr wrap="square">
            <a:spAutoFit/>
          </a:bodyPr>
          <a:lstStyle/>
          <a:p>
            <a:r>
              <a:rPr lang="en-US" sz="3600" dirty="0"/>
              <a:t>Out of the depths I cry to you, O Lord. Lord, hear my voice! </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Psalm 130:1, </a:t>
            </a:r>
            <a:r>
              <a:rPr lang="en-US" sz="2400" dirty="0" err="1">
                <a:solidFill>
                  <a:schemeClr val="tx1">
                    <a:lumMod val="95000"/>
                  </a:schemeClr>
                </a:solidFill>
              </a:rPr>
              <a:t>2a</a:t>
            </a:r>
            <a:endParaRPr lang="en-US" sz="2400" dirty="0">
              <a:solidFill>
                <a:schemeClr val="tx1">
                  <a:lumMod val="95000"/>
                </a:schemeClr>
              </a:solidFill>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At the Deathbed  --  Edvard Munch, Bergen </a:t>
            </a:r>
            <a:r>
              <a:rPr lang="en-US" sz="1600" dirty="0" err="1">
                <a:solidFill>
                  <a:schemeClr val="tx1">
                    <a:lumMod val="95000"/>
                  </a:schemeClr>
                </a:solidFill>
              </a:rPr>
              <a:t>Kunstmuseum</a:t>
            </a:r>
            <a:r>
              <a:rPr lang="en-US" sz="1600" dirty="0">
                <a:solidFill>
                  <a:schemeClr val="tx1">
                    <a:lumMod val="95000"/>
                  </a:schemeClr>
                </a:solidFill>
              </a:rPr>
              <a:t>, Bergen, Norway</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7401" y="0"/>
            <a:ext cx="8080587" cy="6096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315200" cy="2308324"/>
          </a:xfrm>
          <a:prstGeom prst="rect">
            <a:avLst/>
          </a:prstGeom>
        </p:spPr>
        <p:txBody>
          <a:bodyPr wrap="square">
            <a:spAutoFit/>
          </a:bodyPr>
          <a:lstStyle/>
          <a:p>
            <a:r>
              <a:rPr lang="en-US" sz="3600" dirty="0"/>
              <a:t>he who raised Christ from the dead will give life to your mortal bodies also through his Spirit that dwells in you.</a:t>
            </a:r>
          </a:p>
          <a:p>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Romans </a:t>
            </a:r>
            <a:r>
              <a:rPr lang="en-US" sz="2400" dirty="0" err="1">
                <a:solidFill>
                  <a:schemeClr val="tx1">
                    <a:lumMod val="95000"/>
                  </a:schemeClr>
                </a:solidFill>
              </a:rPr>
              <a:t>8:11b</a:t>
            </a:r>
            <a:endParaRPr lang="en-US" sz="2400" dirty="0">
              <a:solidFill>
                <a:schemeClr val="tx1">
                  <a:lumMod val="95000"/>
                </a:schemeClr>
              </a:solidFill>
            </a:endParaRP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019800"/>
            <a:ext cx="8763000" cy="338554"/>
          </a:xfrm>
          <a:prstGeom prst="rect">
            <a:avLst/>
          </a:prstGeom>
          <a:noFill/>
        </p:spPr>
        <p:txBody>
          <a:bodyPr wrap="square" rtlCol="0">
            <a:spAutoFit/>
          </a:bodyPr>
          <a:lstStyle/>
          <a:p>
            <a:pPr algn="ctr"/>
            <a:r>
              <a:rPr lang="en-US" sz="1600" dirty="0">
                <a:solidFill>
                  <a:schemeClr val="tx1">
                    <a:lumMod val="95000"/>
                  </a:schemeClr>
                </a:solidFill>
              </a:rPr>
              <a:t>Resurrection of the Dead  --  Limoges, Victoria and Albert Museum, London</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33601" y="609600"/>
            <a:ext cx="7961587" cy="45720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1862</TotalTime>
  <Words>887</Words>
  <Application>Microsoft Macintosh PowerPoint</Application>
  <PresentationFormat>Widescreen</PresentationFormat>
  <Paragraphs>69</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Fifth Sunday in Lent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Serena McMillan</cp:lastModifiedBy>
  <cp:revision>79</cp:revision>
  <dcterms:created xsi:type="dcterms:W3CDTF">2016-08-31T16:46:43Z</dcterms:created>
  <dcterms:modified xsi:type="dcterms:W3CDTF">2022-03-09T16:01:11Z</dcterms:modified>
</cp:coreProperties>
</file>