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82" r:id="rId3"/>
    <p:sldId id="406"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10" r:id="rId22"/>
    <p:sldId id="407" r:id="rId23"/>
    <p:sldId id="404" r:id="rId24"/>
    <p:sldId id="401" r:id="rId25"/>
    <p:sldId id="402" r:id="rId26"/>
    <p:sldId id="403" r:id="rId27"/>
    <p:sldId id="408"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C1E"/>
    <a:srgbClr val="4761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197" y="67"/>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kellylatimoreicons.com/contac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4000" b="-6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Fifth Sunday after Epiphany</a:t>
            </a:r>
          </a:p>
        </p:txBody>
      </p:sp>
      <p:sp>
        <p:nvSpPr>
          <p:cNvPr id="3" name="Subtitle 2"/>
          <p:cNvSpPr>
            <a:spLocks noGrp="1"/>
          </p:cNvSpPr>
          <p:nvPr>
            <p:ph type="subTitle" idx="1"/>
          </p:nvPr>
        </p:nvSpPr>
        <p:spPr>
          <a:xfrm>
            <a:off x="2895600" y="304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03894"/>
            <a:ext cx="9144000" cy="954107"/>
          </a:xfrm>
          <a:prstGeom prst="rect">
            <a:avLst/>
          </a:prstGeom>
          <a:solidFill>
            <a:srgbClr val="253C1E">
              <a:alpha val="70000"/>
            </a:srgbClr>
          </a:solidFill>
        </p:spPr>
        <p:txBody>
          <a:bodyPr wrap="square">
            <a:spAutoFit/>
          </a:bodyPr>
          <a:lstStyle/>
          <a:p>
            <a:pPr algn="ctr"/>
            <a:r>
              <a:rPr lang="en-US" sz="2800" dirty="0"/>
              <a:t>Isaiah 58:1-9a (9b-12)  </a:t>
            </a:r>
            <a:r>
              <a:rPr lang="en-US" dirty="0"/>
              <a:t>•  </a:t>
            </a:r>
            <a:r>
              <a:rPr lang="en-US" sz="2800" dirty="0"/>
              <a:t> Psalm 112:1-9 (10)</a:t>
            </a:r>
          </a:p>
          <a:p>
            <a:pPr algn="ctr"/>
            <a:r>
              <a:rPr lang="en-US" sz="2800" dirty="0"/>
              <a:t>1 Corinthians 2:1-12 (13-16)  </a:t>
            </a:r>
            <a:r>
              <a:rPr lang="en-US" dirty="0"/>
              <a:t>• </a:t>
            </a:r>
            <a:r>
              <a:rPr lang="en-US" sz="2800" dirty="0"/>
              <a:t> Matthew 5:13-20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70"/>
            <a:ext cx="7696200" cy="1200329"/>
          </a:xfrm>
          <a:prstGeom prst="rect">
            <a:avLst/>
          </a:prstGeom>
        </p:spPr>
        <p:txBody>
          <a:bodyPr wrap="square">
            <a:spAutoFit/>
          </a:bodyPr>
          <a:lstStyle/>
          <a:p>
            <a:r>
              <a:rPr lang="en-US" sz="3600" dirty="0"/>
              <a:t>The LORD will guide you continually…</a:t>
            </a:r>
          </a:p>
          <a:p>
            <a:r>
              <a:rPr lang="en-US" sz="3600" dirty="0"/>
              <a:t>and you shall be like a watered garden…</a:t>
            </a:r>
            <a:endParaRPr lang="en-US" sz="3600" dirty="0">
              <a:cs typeface="Arial" pitchFamily="34" charset="0"/>
            </a:endParaRPr>
          </a:p>
        </p:txBody>
      </p:sp>
      <p:sp>
        <p:nvSpPr>
          <p:cNvPr id="3" name="Rectangle 2"/>
          <p:cNvSpPr/>
          <p:nvPr/>
        </p:nvSpPr>
        <p:spPr>
          <a:xfrm>
            <a:off x="6629400" y="4114801"/>
            <a:ext cx="2514600" cy="461665"/>
          </a:xfrm>
          <a:prstGeom prst="rect">
            <a:avLst/>
          </a:prstGeom>
        </p:spPr>
        <p:txBody>
          <a:bodyPr wrap="square">
            <a:spAutoFit/>
          </a:bodyPr>
          <a:lstStyle/>
          <a:p>
            <a:r>
              <a:rPr lang="en-US" sz="2400" dirty="0">
                <a:cs typeface="Arial" pitchFamily="34" charset="0"/>
              </a:rPr>
              <a:t>Isaiah 58:11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334000"/>
            <a:ext cx="1424868" cy="1384995"/>
          </a:xfrm>
          <a:prstGeom prst="rect">
            <a:avLst/>
          </a:prstGeom>
          <a:noFill/>
        </p:spPr>
        <p:txBody>
          <a:bodyPr wrap="square" rtlCol="0">
            <a:spAutoFit/>
          </a:bodyPr>
          <a:lstStyle/>
          <a:p>
            <a:pPr algn="ctr"/>
            <a:r>
              <a:rPr lang="en-US" sz="1400" dirty="0">
                <a:solidFill>
                  <a:schemeClr val="tx1">
                    <a:lumMod val="95000"/>
                  </a:schemeClr>
                </a:solidFill>
              </a:rPr>
              <a:t>Artist’s Garden at Giverny</a:t>
            </a:r>
          </a:p>
          <a:p>
            <a:pPr algn="ctr"/>
            <a:endParaRPr lang="en-US" sz="1400" dirty="0">
              <a:solidFill>
                <a:schemeClr val="tx1">
                  <a:lumMod val="95000"/>
                </a:schemeClr>
              </a:solidFill>
            </a:endParaRPr>
          </a:p>
          <a:p>
            <a:pPr algn="ctr"/>
            <a:r>
              <a:rPr lang="en-US" sz="1400" dirty="0">
                <a:solidFill>
                  <a:schemeClr val="tx1">
                    <a:lumMod val="95000"/>
                  </a:schemeClr>
                </a:solidFill>
              </a:rPr>
              <a:t>Claude Monet</a:t>
            </a:r>
          </a:p>
          <a:p>
            <a:pPr algn="ctr"/>
            <a:r>
              <a:rPr lang="en-US" sz="1400" dirty="0">
                <a:solidFill>
                  <a:schemeClr val="tx1">
                    <a:lumMod val="95000"/>
                  </a:schemeClr>
                </a:solidFill>
              </a:rPr>
              <a:t>Yale Univ. Art Gallery</a:t>
            </a:r>
          </a:p>
        </p:txBody>
      </p:sp>
      <p:pic>
        <p:nvPicPr>
          <p:cNvPr id="4" name="Picture 3">
            <a:extLst>
              <a:ext uri="{FF2B5EF4-FFF2-40B4-BE49-F238E27FC236}">
                <a16:creationId xmlns:a16="http://schemas.microsoft.com/office/drawing/2014/main" id="{1E0677BF-5AF4-41B3-90A9-D9577D5CF8D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3253668" y="0"/>
            <a:ext cx="7033332"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It is well with those who deal generously and lend, who conduct their affairs with justice.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112:5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015224"/>
            <a:ext cx="1828800" cy="1815882"/>
          </a:xfrm>
          <a:prstGeom prst="rect">
            <a:avLst/>
          </a:prstGeom>
          <a:noFill/>
        </p:spPr>
        <p:txBody>
          <a:bodyPr wrap="square" rtlCol="0">
            <a:spAutoFit/>
          </a:bodyPr>
          <a:lstStyle/>
          <a:p>
            <a:pPr algn="ctr"/>
            <a:r>
              <a:rPr lang="en-US" sz="1400" dirty="0">
                <a:solidFill>
                  <a:schemeClr val="tx1">
                    <a:lumMod val="95000"/>
                  </a:schemeClr>
                </a:solidFill>
              </a:rPr>
              <a:t>Widow Costard's Cow, redeemed by the generosity of Johnny </a:t>
            </a:r>
            <a:r>
              <a:rPr lang="en-US" sz="1400" dirty="0" err="1">
                <a:solidFill>
                  <a:schemeClr val="tx1">
                    <a:lumMod val="95000"/>
                  </a:schemeClr>
                </a:solidFill>
              </a:rPr>
              <a:t>Pearmain</a:t>
            </a:r>
            <a:endParaRPr lang="en-US" sz="1400" dirty="0">
              <a:solidFill>
                <a:schemeClr val="tx1">
                  <a:lumMod val="95000"/>
                </a:schemeClr>
              </a:solidFill>
            </a:endParaRPr>
          </a:p>
          <a:p>
            <a:pPr algn="ctr"/>
            <a:endParaRPr lang="en-US" sz="1400" dirty="0">
              <a:solidFill>
                <a:schemeClr val="tx1">
                  <a:lumMod val="95000"/>
                </a:schemeClr>
              </a:solidFill>
            </a:endParaRPr>
          </a:p>
          <a:p>
            <a:pPr algn="ctr"/>
            <a:r>
              <a:rPr lang="en-US" sz="1400" dirty="0">
                <a:solidFill>
                  <a:schemeClr val="tx1">
                    <a:lumMod val="95000"/>
                  </a:schemeClr>
                </a:solidFill>
              </a:rPr>
              <a:t>Edward Penny</a:t>
            </a:r>
          </a:p>
          <a:p>
            <a:pPr algn="ctr"/>
            <a:r>
              <a:rPr lang="en-US" sz="1400" dirty="0">
                <a:solidFill>
                  <a:schemeClr val="tx1">
                    <a:lumMod val="95000"/>
                  </a:schemeClr>
                </a:solidFill>
              </a:rPr>
              <a:t>Yale Center for British  Art</a:t>
            </a:r>
          </a:p>
        </p:txBody>
      </p:sp>
      <p:pic>
        <p:nvPicPr>
          <p:cNvPr id="4" name="Picture 3">
            <a:extLst>
              <a:ext uri="{FF2B5EF4-FFF2-40B4-BE49-F238E27FC236}">
                <a16:creationId xmlns:a16="http://schemas.microsoft.com/office/drawing/2014/main" id="{93A13030-B396-8B41-ACC2-A11F73B2F3A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5000"/>
                    </a14:imgEffect>
                  </a14:imgLayer>
                </a14:imgProps>
              </a:ext>
              <a:ext uri="{28A0092B-C50C-407E-A947-70E740481C1C}">
                <a14:useLocalDpi xmlns:a14="http://schemas.microsoft.com/office/drawing/2010/main" val="0"/>
              </a:ext>
            </a:extLst>
          </a:blip>
          <a:srcRect t="21111"/>
          <a:stretch/>
        </p:blipFill>
        <p:spPr>
          <a:xfrm>
            <a:off x="3581401" y="228600"/>
            <a:ext cx="7086600" cy="6535061"/>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these things God has revealed to us through the Spirit…</a:t>
            </a:r>
            <a:endParaRPr lang="en-US" sz="3600" dirty="0">
              <a:cs typeface="Arial" pitchFamily="34" charset="0"/>
            </a:endParaRPr>
          </a:p>
        </p:txBody>
      </p:sp>
      <p:sp>
        <p:nvSpPr>
          <p:cNvPr id="3" name="Rectangle 2"/>
          <p:cNvSpPr/>
          <p:nvPr/>
        </p:nvSpPr>
        <p:spPr>
          <a:xfrm>
            <a:off x="6477000" y="4038601"/>
            <a:ext cx="2895600" cy="461665"/>
          </a:xfrm>
          <a:prstGeom prst="rect">
            <a:avLst/>
          </a:prstGeom>
        </p:spPr>
        <p:txBody>
          <a:bodyPr wrap="square">
            <a:spAutoFit/>
          </a:bodyPr>
          <a:lstStyle/>
          <a:p>
            <a:r>
              <a:rPr lang="en-US" sz="2400" dirty="0">
                <a:cs typeface="Arial" pitchFamily="34" charset="0"/>
              </a:rPr>
              <a:t>1 Corinthians </a:t>
            </a:r>
            <a:r>
              <a:rPr lang="en-US" sz="2400" dirty="0" err="1">
                <a:cs typeface="Arial" pitchFamily="34" charset="0"/>
              </a:rPr>
              <a:t>2:10a</a:t>
            </a:r>
            <a:endParaRPr lang="en-US" sz="2400" dirty="0">
              <a:cs typeface="Arial" pitchFamily="34" charset="0"/>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9560" y="5638800"/>
            <a:ext cx="3276600" cy="954107"/>
          </a:xfrm>
          <a:prstGeom prst="rect">
            <a:avLst/>
          </a:prstGeom>
          <a:noFill/>
        </p:spPr>
        <p:txBody>
          <a:bodyPr wrap="square" rtlCol="0">
            <a:spAutoFit/>
          </a:bodyPr>
          <a:lstStyle/>
          <a:p>
            <a:pPr algn="ctr"/>
            <a:r>
              <a:rPr lang="en-US" sz="1400" dirty="0">
                <a:solidFill>
                  <a:schemeClr val="tx1">
                    <a:lumMod val="95000"/>
                  </a:schemeClr>
                </a:solidFill>
              </a:rPr>
              <a:t>Man Praying to the Holy Spirit</a:t>
            </a:r>
          </a:p>
          <a:p>
            <a:pPr algn="ctr"/>
            <a:endParaRPr lang="en-US" sz="1400" dirty="0">
              <a:solidFill>
                <a:schemeClr val="tx1">
                  <a:lumMod val="95000"/>
                </a:schemeClr>
              </a:solidFill>
            </a:endParaRPr>
          </a:p>
          <a:p>
            <a:pPr algn="ctr"/>
            <a:r>
              <a:rPr lang="en-US" sz="1400" dirty="0">
                <a:solidFill>
                  <a:schemeClr val="tx1">
                    <a:lumMod val="95000"/>
                  </a:schemeClr>
                </a:solidFill>
              </a:rPr>
              <a:t>Guillaume </a:t>
            </a:r>
            <a:r>
              <a:rPr lang="en-US" sz="1400" dirty="0" err="1">
                <a:solidFill>
                  <a:schemeClr val="tx1">
                    <a:lumMod val="95000"/>
                  </a:schemeClr>
                </a:solidFill>
              </a:rPr>
              <a:t>Vrelant</a:t>
            </a:r>
            <a:endParaRPr lang="en-US" sz="1400" dirty="0">
              <a:solidFill>
                <a:schemeClr val="tx1">
                  <a:lumMod val="95000"/>
                </a:schemeClr>
              </a:solidFill>
            </a:endParaRPr>
          </a:p>
          <a:p>
            <a:pPr algn="ctr"/>
            <a:r>
              <a:rPr lang="en-US" sz="1400" dirty="0">
                <a:solidFill>
                  <a:schemeClr val="tx1">
                    <a:lumMod val="95000"/>
                  </a:schemeClr>
                </a:solidFill>
              </a:rPr>
              <a:t>J. Paul Getty Museum, Los Angeles</a:t>
            </a:r>
            <a:endParaRPr lang="en-US" sz="1600" dirty="0">
              <a:solidFill>
                <a:schemeClr val="tx1">
                  <a:lumMod val="95000"/>
                </a:schemeClr>
              </a:solidFill>
            </a:endParaRPr>
          </a:p>
        </p:txBody>
      </p:sp>
      <p:pic>
        <p:nvPicPr>
          <p:cNvPr id="13314" name="Picture 2" descr="Title: Man Praying to the Holy Spirit&#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rcRect/>
          <a:stretch>
            <a:fillRect/>
          </a:stretch>
        </p:blipFill>
        <p:spPr bwMode="auto">
          <a:xfrm>
            <a:off x="4807807" y="-52388"/>
            <a:ext cx="5048684" cy="6910388"/>
          </a:xfrm>
          <a:prstGeom prst="rect">
            <a:avLst/>
          </a:prstGeom>
          <a:noFill/>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162800" cy="1200329"/>
          </a:xfrm>
          <a:prstGeom prst="rect">
            <a:avLst/>
          </a:prstGeom>
        </p:spPr>
        <p:txBody>
          <a:bodyPr wrap="square">
            <a:spAutoFit/>
          </a:bodyPr>
          <a:lstStyle/>
          <a:p>
            <a:r>
              <a:rPr lang="en-US" sz="3600" dirty="0"/>
              <a:t>…so that we may understand the gifts bestowed on us by God.</a:t>
            </a:r>
            <a:endParaRPr lang="en-US" sz="3600" dirty="0">
              <a:cs typeface="Arial" pitchFamily="34" charset="0"/>
            </a:endParaRPr>
          </a:p>
        </p:txBody>
      </p:sp>
      <p:sp>
        <p:nvSpPr>
          <p:cNvPr id="3" name="Rectangle 2"/>
          <p:cNvSpPr/>
          <p:nvPr/>
        </p:nvSpPr>
        <p:spPr>
          <a:xfrm>
            <a:off x="6477000" y="4038601"/>
            <a:ext cx="3276600" cy="461665"/>
          </a:xfrm>
          <a:prstGeom prst="rect">
            <a:avLst/>
          </a:prstGeom>
        </p:spPr>
        <p:txBody>
          <a:bodyPr wrap="square">
            <a:spAutoFit/>
          </a:bodyPr>
          <a:lstStyle/>
          <a:p>
            <a:r>
              <a:rPr lang="en-US" sz="2400" dirty="0">
                <a:cs typeface="Arial" pitchFamily="34" charset="0"/>
              </a:rPr>
              <a:t>1 Corinthians </a:t>
            </a:r>
            <a:r>
              <a:rPr lang="en-US" sz="2400" dirty="0" err="1">
                <a:cs typeface="Arial" pitchFamily="34" charset="0"/>
              </a:rPr>
              <a:t>2:12b</a:t>
            </a:r>
            <a:endParaRPr lang="en-US" sz="2400" dirty="0">
              <a:cs typeface="Arial" pitchFamily="34" charset="0"/>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itle: Spirit with Sevenfold Gifts&#10;[Click for larger image view]"/>
          <p:cNvPicPr>
            <a:picLocks noChangeAspect="1" noChangeArrowheads="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3657600" y="0"/>
            <a:ext cx="6994430" cy="6858000"/>
          </a:xfrm>
          <a:prstGeom prst="rect">
            <a:avLst/>
          </a:prstGeom>
          <a:noFill/>
        </p:spPr>
      </p:pic>
      <p:sp>
        <p:nvSpPr>
          <p:cNvPr id="3" name="TextBox 2"/>
          <p:cNvSpPr txBox="1"/>
          <p:nvPr/>
        </p:nvSpPr>
        <p:spPr>
          <a:xfrm>
            <a:off x="1565370" y="5334001"/>
            <a:ext cx="2514600" cy="954107"/>
          </a:xfrm>
          <a:prstGeom prst="rect">
            <a:avLst/>
          </a:prstGeom>
          <a:noFill/>
        </p:spPr>
        <p:txBody>
          <a:bodyPr wrap="square" rtlCol="0">
            <a:spAutoFit/>
          </a:bodyPr>
          <a:lstStyle/>
          <a:p>
            <a:pPr algn="ctr"/>
            <a:r>
              <a:rPr lang="en-US" sz="1400" dirty="0">
                <a:solidFill>
                  <a:schemeClr val="tx1">
                    <a:lumMod val="95000"/>
                  </a:schemeClr>
                </a:solidFill>
              </a:rPr>
              <a:t>The Spirit with Sevenfold Gifts</a:t>
            </a:r>
          </a:p>
          <a:p>
            <a:pPr algn="ctr"/>
            <a:endParaRPr lang="en-US" sz="1400" dirty="0">
              <a:solidFill>
                <a:schemeClr val="tx1">
                  <a:lumMod val="95000"/>
                </a:schemeClr>
              </a:solidFill>
            </a:endParaRPr>
          </a:p>
          <a:p>
            <a:pPr algn="ctr"/>
            <a:r>
              <a:rPr lang="en-US" sz="1400" dirty="0">
                <a:solidFill>
                  <a:schemeClr val="tx1">
                    <a:lumMod val="95000"/>
                  </a:schemeClr>
                </a:solidFill>
              </a:rPr>
              <a:t>St. Mary’s Iffley</a:t>
            </a:r>
          </a:p>
          <a:p>
            <a:pPr algn="ctr"/>
            <a:r>
              <a:rPr lang="en-US" sz="1400" dirty="0">
                <a:solidFill>
                  <a:schemeClr val="tx1">
                    <a:lumMod val="95000"/>
                  </a:schemeClr>
                </a:solidFill>
              </a:rPr>
              <a:t>Oxford, England</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49270"/>
            <a:ext cx="7467600" cy="646331"/>
          </a:xfrm>
          <a:prstGeom prst="rect">
            <a:avLst/>
          </a:prstGeom>
        </p:spPr>
        <p:txBody>
          <a:bodyPr wrap="square">
            <a:spAutoFit/>
          </a:bodyPr>
          <a:lstStyle/>
          <a:p>
            <a:r>
              <a:rPr lang="en-US" sz="3600" dirty="0"/>
              <a:t>“You are the salt of the earth…”</a:t>
            </a:r>
            <a:endParaRPr lang="en-US" sz="3600" dirty="0">
              <a:cs typeface="Arial" pitchFamily="34" charset="0"/>
            </a:endParaRPr>
          </a:p>
        </p:txBody>
      </p:sp>
      <p:sp>
        <p:nvSpPr>
          <p:cNvPr id="3" name="Rectangle 2"/>
          <p:cNvSpPr/>
          <p:nvPr/>
        </p:nvSpPr>
        <p:spPr>
          <a:xfrm>
            <a:off x="6477000" y="3962401"/>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5:13a</a:t>
            </a:r>
            <a:endParaRPr lang="en-US" sz="2400" dirty="0">
              <a:cs typeface="Arial" pitchFamily="34" charset="0"/>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67046"/>
            <a:ext cx="9144000" cy="307777"/>
          </a:xfrm>
          <a:prstGeom prst="rect">
            <a:avLst/>
          </a:prstGeom>
          <a:noFill/>
        </p:spPr>
        <p:txBody>
          <a:bodyPr wrap="square" rtlCol="0">
            <a:spAutoFit/>
          </a:bodyPr>
          <a:lstStyle/>
          <a:p>
            <a:pPr algn="ctr"/>
            <a:r>
              <a:rPr lang="en-US" sz="1400" dirty="0">
                <a:solidFill>
                  <a:schemeClr val="tx1">
                    <a:lumMod val="95000"/>
                  </a:schemeClr>
                </a:solidFill>
              </a:rPr>
              <a:t>Christ on the Cross – a sculpture in rock salt  --  </a:t>
            </a:r>
            <a:r>
              <a:rPr lang="en-US" sz="1400" dirty="0" err="1">
                <a:solidFill>
                  <a:schemeClr val="tx1">
                    <a:lumMod val="95000"/>
                  </a:schemeClr>
                </a:solidFill>
              </a:rPr>
              <a:t>Jozef</a:t>
            </a:r>
            <a:r>
              <a:rPr lang="en-US" sz="1400" dirty="0">
                <a:solidFill>
                  <a:schemeClr val="tx1">
                    <a:lumMod val="95000"/>
                  </a:schemeClr>
                </a:solidFill>
              </a:rPr>
              <a:t> </a:t>
            </a:r>
            <a:r>
              <a:rPr lang="en-US" sz="1400" dirty="0" err="1">
                <a:solidFill>
                  <a:schemeClr val="tx1">
                    <a:lumMod val="95000"/>
                  </a:schemeClr>
                </a:solidFill>
              </a:rPr>
              <a:t>Markowski</a:t>
            </a:r>
            <a:r>
              <a:rPr lang="en-US" sz="1400" dirty="0">
                <a:solidFill>
                  <a:schemeClr val="tx1">
                    <a:lumMod val="95000"/>
                  </a:schemeClr>
                </a:solidFill>
              </a:rPr>
              <a:t>,  </a:t>
            </a:r>
            <a:r>
              <a:rPr lang="en-US" sz="1400" dirty="0" err="1">
                <a:solidFill>
                  <a:schemeClr val="tx1">
                    <a:lumMod val="95000"/>
                  </a:schemeClr>
                </a:solidFill>
              </a:rPr>
              <a:t>Wieliczka</a:t>
            </a:r>
            <a:r>
              <a:rPr lang="en-US" sz="1400" dirty="0">
                <a:solidFill>
                  <a:schemeClr val="tx1">
                    <a:lumMod val="95000"/>
                  </a:schemeClr>
                </a:solidFill>
              </a:rPr>
              <a:t> Salt Mine, Poland  </a:t>
            </a:r>
          </a:p>
        </p:txBody>
      </p:sp>
      <p:pic>
        <p:nvPicPr>
          <p:cNvPr id="4" name="Picture 3" descr="Picture1.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t="-1282"/>
          <a:stretch>
            <a:fillRect/>
          </a:stretch>
        </p:blipFill>
        <p:spPr>
          <a:xfrm>
            <a:off x="1676400" y="76200"/>
            <a:ext cx="8839200" cy="60198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828801"/>
            <a:ext cx="6172200" cy="1200329"/>
          </a:xfrm>
          <a:prstGeom prst="rect">
            <a:avLst/>
          </a:prstGeom>
        </p:spPr>
        <p:txBody>
          <a:bodyPr wrap="square">
            <a:spAutoFit/>
          </a:bodyPr>
          <a:lstStyle/>
          <a:p>
            <a:r>
              <a:rPr lang="en-US" sz="3600" dirty="0"/>
              <a:t>…the fast that I choose: </a:t>
            </a:r>
          </a:p>
          <a:p>
            <a:r>
              <a:rPr lang="en-US" sz="3600" dirty="0"/>
              <a:t>to loose the bonds of injustice…</a:t>
            </a:r>
            <a:endParaRPr lang="en-US" sz="3600" dirty="0">
              <a:cs typeface="Arial" pitchFamily="34" charset="0"/>
            </a:endParaRPr>
          </a:p>
        </p:txBody>
      </p:sp>
      <p:sp>
        <p:nvSpPr>
          <p:cNvPr id="3" name="Rectangle 2"/>
          <p:cNvSpPr/>
          <p:nvPr/>
        </p:nvSpPr>
        <p:spPr>
          <a:xfrm>
            <a:off x="6553200" y="3653136"/>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58:6a</a:t>
            </a:r>
            <a:endParaRPr lang="en-US" sz="2400" dirty="0">
              <a:cs typeface="Arial" pitchFamily="34" charset="0"/>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239000" cy="1200329"/>
          </a:xfrm>
          <a:prstGeom prst="rect">
            <a:avLst/>
          </a:prstGeom>
        </p:spPr>
        <p:txBody>
          <a:bodyPr wrap="square">
            <a:spAutoFit/>
          </a:bodyPr>
          <a:lstStyle/>
          <a:p>
            <a:r>
              <a:rPr lang="en-US" sz="3600" dirty="0"/>
              <a:t>“You are the light of the world. </a:t>
            </a:r>
          </a:p>
          <a:p>
            <a:r>
              <a:rPr lang="en-US" sz="3600" dirty="0"/>
              <a:t>A city built on a hill cannot be hid.”</a:t>
            </a:r>
            <a:endParaRPr lang="en-US" sz="3600" dirty="0">
              <a:cs typeface="Arial" pitchFamily="34" charset="0"/>
            </a:endParaRPr>
          </a:p>
        </p:txBody>
      </p:sp>
      <p:sp>
        <p:nvSpPr>
          <p:cNvPr id="3" name="Rectangle 2"/>
          <p:cNvSpPr/>
          <p:nvPr/>
        </p:nvSpPr>
        <p:spPr>
          <a:xfrm>
            <a:off x="6629400" y="4038601"/>
            <a:ext cx="2514600" cy="461665"/>
          </a:xfrm>
          <a:prstGeom prst="rect">
            <a:avLst/>
          </a:prstGeom>
        </p:spPr>
        <p:txBody>
          <a:bodyPr wrap="square">
            <a:spAutoFit/>
          </a:bodyPr>
          <a:lstStyle/>
          <a:p>
            <a:r>
              <a:rPr lang="en-US" sz="2400" dirty="0">
                <a:cs typeface="Arial" pitchFamily="34" charset="0"/>
              </a:rPr>
              <a:t>Matthew 5:14</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715000"/>
            <a:ext cx="2247901" cy="954107"/>
          </a:xfrm>
          <a:prstGeom prst="rect">
            <a:avLst/>
          </a:prstGeom>
          <a:noFill/>
        </p:spPr>
        <p:txBody>
          <a:bodyPr wrap="square" rtlCol="0">
            <a:spAutoFit/>
          </a:bodyPr>
          <a:lstStyle/>
          <a:p>
            <a:pPr algn="ctr"/>
            <a:r>
              <a:rPr lang="en-US" sz="1400" dirty="0">
                <a:solidFill>
                  <a:schemeClr val="tx1">
                    <a:lumMod val="95000"/>
                  </a:schemeClr>
                </a:solidFill>
              </a:rPr>
              <a:t>Festival of Lights</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a:p>
            <a:pPr algn="ctr"/>
            <a:endParaRPr lang="en-US" sz="1400" dirty="0">
              <a:solidFill>
                <a:schemeClr val="tx1">
                  <a:lumMod val="95000"/>
                </a:schemeClr>
              </a:solidFill>
            </a:endParaRPr>
          </a:p>
        </p:txBody>
      </p:sp>
      <p:pic>
        <p:nvPicPr>
          <p:cNvPr id="2" name="Picture 1">
            <a:extLst>
              <a:ext uri="{FF2B5EF4-FFF2-40B4-BE49-F238E27FC236}">
                <a16:creationId xmlns:a16="http://schemas.microsoft.com/office/drawing/2014/main" id="{486A2042-FCAE-41DC-8519-AAE7243E2C5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
                    </a14:imgEffect>
                    <a14:imgEffect>
                      <a14:brightnessContrast bright="2000"/>
                    </a14:imgEffect>
                  </a14:imgLayer>
                </a14:imgProps>
              </a:ext>
              <a:ext uri="{28A0092B-C50C-407E-A947-70E740481C1C}">
                <a14:useLocalDpi xmlns:a14="http://schemas.microsoft.com/office/drawing/2010/main"/>
              </a:ext>
            </a:extLst>
          </a:blip>
          <a:stretch>
            <a:fillRect/>
          </a:stretch>
        </p:blipFill>
        <p:spPr>
          <a:xfrm>
            <a:off x="4343400" y="0"/>
            <a:ext cx="5363050" cy="6858000"/>
          </a:xfrm>
          <a:prstGeom prst="rect">
            <a:avLst/>
          </a:prstGeom>
        </p:spPr>
      </p:pic>
    </p:spTree>
    <p:extLst>
      <p:ext uri="{BB962C8B-B14F-4D97-AF65-F5344CB8AC3E}">
        <p14:creationId xmlns:p14="http://schemas.microsoft.com/office/powerpoint/2010/main" val="258456457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172200"/>
            <a:ext cx="8610600" cy="307777"/>
          </a:xfrm>
          <a:prstGeom prst="rect">
            <a:avLst/>
          </a:prstGeom>
          <a:noFill/>
        </p:spPr>
        <p:txBody>
          <a:bodyPr wrap="square" rtlCol="0">
            <a:spAutoFit/>
          </a:bodyPr>
          <a:lstStyle/>
          <a:p>
            <a:pPr algn="ctr"/>
            <a:r>
              <a:rPr lang="en-US" sz="1400" dirty="0">
                <a:solidFill>
                  <a:schemeClr val="tx1">
                    <a:lumMod val="95000"/>
                  </a:schemeClr>
                </a:solidFill>
              </a:rPr>
              <a:t>Light of the World  --  Presentation by church youth with gloves in dark space</a:t>
            </a:r>
          </a:p>
        </p:txBody>
      </p:sp>
      <p:pic>
        <p:nvPicPr>
          <p:cNvPr id="7170" name="Picture 2" descr="Titl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3458" y="0"/>
            <a:ext cx="9084543" cy="5562600"/>
          </a:xfrm>
          <a:prstGeom prst="rect">
            <a:avLst/>
          </a:prstGeom>
          <a:noFill/>
        </p:spPr>
      </p:pic>
    </p:spTree>
    <p:extLst>
      <p:ext uri="{BB962C8B-B14F-4D97-AF65-F5344CB8AC3E}">
        <p14:creationId xmlns:p14="http://schemas.microsoft.com/office/powerpoint/2010/main" val="690721334"/>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410201"/>
            <a:ext cx="2667000" cy="1169551"/>
          </a:xfrm>
          <a:prstGeom prst="rect">
            <a:avLst/>
          </a:prstGeom>
          <a:noFill/>
        </p:spPr>
        <p:txBody>
          <a:bodyPr wrap="square" rtlCol="0">
            <a:spAutoFit/>
          </a:bodyPr>
          <a:lstStyle/>
          <a:p>
            <a:pPr algn="ctr"/>
            <a:r>
              <a:rPr lang="en-US" sz="1400" dirty="0"/>
              <a:t>Light on the Cathedral</a:t>
            </a:r>
          </a:p>
          <a:p>
            <a:pPr algn="ctr"/>
            <a:endParaRPr lang="en-US" sz="1400" dirty="0">
              <a:solidFill>
                <a:schemeClr val="tx1">
                  <a:lumMod val="95000"/>
                </a:schemeClr>
              </a:solidFill>
            </a:endParaRPr>
          </a:p>
          <a:p>
            <a:pPr algn="ctr"/>
            <a:r>
              <a:rPr lang="en-US" sz="1400" dirty="0">
                <a:solidFill>
                  <a:schemeClr val="tx1">
                    <a:lumMod val="95000"/>
                  </a:schemeClr>
                </a:solidFill>
              </a:rPr>
              <a:t>Gerry Hofstetter</a:t>
            </a:r>
          </a:p>
          <a:p>
            <a:pPr algn="ctr"/>
            <a:r>
              <a:rPr lang="en-US" sz="1400" dirty="0">
                <a:solidFill>
                  <a:schemeClr val="tx1">
                    <a:lumMod val="95000"/>
                  </a:schemeClr>
                </a:solidFill>
              </a:rPr>
              <a:t>Washington Cathedral Washington, DC</a:t>
            </a:r>
          </a:p>
        </p:txBody>
      </p:sp>
      <p:pic>
        <p:nvPicPr>
          <p:cNvPr id="3074" name="Picture 2" descr="Title: Light upon the Cathedral&#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5342" y="-1"/>
            <a:ext cx="6342659" cy="6858001"/>
          </a:xfrm>
          <a:prstGeom prst="rect">
            <a:avLst/>
          </a:prstGeom>
          <a:noFill/>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“No one after lighting a lamp puts it under the bushel basket, but on the </a:t>
            </a:r>
            <a:r>
              <a:rPr lang="en-US" sz="3600" dirty="0" err="1"/>
              <a:t>lampstand</a:t>
            </a:r>
            <a:r>
              <a:rPr lang="en-US" sz="3600" dirty="0"/>
              <a:t>…”</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5:15a</a:t>
            </a:r>
            <a:endParaRPr lang="en-US" sz="2400" dirty="0">
              <a:cs typeface="Arial" pitchFamily="34" charset="0"/>
            </a:endParaRP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5791201"/>
            <a:ext cx="2514600" cy="738664"/>
          </a:xfrm>
          <a:prstGeom prst="rect">
            <a:avLst/>
          </a:prstGeom>
          <a:noFill/>
        </p:spPr>
        <p:txBody>
          <a:bodyPr wrap="square" rtlCol="0">
            <a:spAutoFit/>
          </a:bodyPr>
          <a:lstStyle/>
          <a:p>
            <a:pPr algn="ctr"/>
            <a:r>
              <a:rPr lang="en-US" sz="1400" dirty="0">
                <a:solidFill>
                  <a:schemeClr val="tx1">
                    <a:lumMod val="95000"/>
                  </a:schemeClr>
                </a:solidFill>
              </a:rPr>
              <a:t>Saint Anthony Convent</a:t>
            </a:r>
          </a:p>
          <a:p>
            <a:pPr algn="ctr"/>
            <a:endParaRPr lang="en-US" sz="1400" dirty="0">
              <a:solidFill>
                <a:schemeClr val="tx1">
                  <a:lumMod val="95000"/>
                </a:schemeClr>
              </a:solidFill>
            </a:endParaRPr>
          </a:p>
          <a:p>
            <a:pPr algn="ctr"/>
            <a:r>
              <a:rPr lang="en-US" sz="1400" dirty="0">
                <a:solidFill>
                  <a:schemeClr val="tx1">
                    <a:lumMod val="95000"/>
                  </a:schemeClr>
                </a:solidFill>
              </a:rPr>
              <a:t> </a:t>
            </a:r>
            <a:r>
              <a:rPr lang="en-US" sz="1400" dirty="0" err="1">
                <a:solidFill>
                  <a:schemeClr val="tx1">
                    <a:lumMod val="95000"/>
                  </a:schemeClr>
                </a:solidFill>
              </a:rPr>
              <a:t>Caninde</a:t>
            </a:r>
            <a:r>
              <a:rPr lang="en-US" sz="1400" dirty="0">
                <a:solidFill>
                  <a:schemeClr val="tx1">
                    <a:lumMod val="95000"/>
                  </a:schemeClr>
                </a:solidFill>
              </a:rPr>
              <a:t>, Brazil</a:t>
            </a:r>
          </a:p>
        </p:txBody>
      </p:sp>
      <p:pic>
        <p:nvPicPr>
          <p:cNvPr id="4" name="Picture 3" descr="Saint_Anthony_Convent3.jpg"/>
          <p:cNvPicPr>
            <a:picLocks noChangeAspect="1"/>
          </p:cNvPicPr>
          <p:nvPr/>
        </p:nvPicPr>
        <p:blipFill>
          <a:blip r:embed="rId2" cstate="email">
            <a:lum contrast="20000"/>
            <a:extLst>
              <a:ext uri="{28A0092B-C50C-407E-A947-70E740481C1C}">
                <a14:useLocalDpi xmlns:a14="http://schemas.microsoft.com/office/drawing/2010/main"/>
              </a:ext>
            </a:extLst>
          </a:blip>
          <a:stretch>
            <a:fillRect/>
          </a:stretch>
        </p:blipFill>
        <p:spPr>
          <a:xfrm>
            <a:off x="5181296" y="0"/>
            <a:ext cx="3734104"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08324"/>
          </a:xfrm>
          <a:prstGeom prst="rect">
            <a:avLst/>
          </a:prstGeom>
        </p:spPr>
        <p:txBody>
          <a:bodyPr wrap="square">
            <a:spAutoFit/>
          </a:bodyPr>
          <a:lstStyle/>
          <a:p>
            <a:r>
              <a:rPr lang="en-US" sz="3600" dirty="0"/>
              <a:t>“…let your light shine before others, so that they may see your good works and give glory to your Father in heaven.”</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5:16</a:t>
            </a: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105400"/>
            <a:ext cx="1676400" cy="1384995"/>
          </a:xfrm>
          <a:prstGeom prst="rect">
            <a:avLst/>
          </a:prstGeom>
          <a:noFill/>
        </p:spPr>
        <p:txBody>
          <a:bodyPr wrap="square" rtlCol="0">
            <a:spAutoFit/>
          </a:bodyPr>
          <a:lstStyle/>
          <a:p>
            <a:pPr algn="ctr"/>
            <a:r>
              <a:rPr lang="en-US" sz="1400" dirty="0">
                <a:solidFill>
                  <a:schemeClr val="tx1">
                    <a:lumMod val="95000"/>
                  </a:schemeClr>
                </a:solidFill>
              </a:rPr>
              <a:t>Shine - </a:t>
            </a:r>
          </a:p>
          <a:p>
            <a:pPr algn="ctr"/>
            <a:r>
              <a:rPr lang="en-US" sz="1400" dirty="0">
                <a:solidFill>
                  <a:schemeClr val="tx1">
                    <a:lumMod val="95000"/>
                  </a:schemeClr>
                </a:solidFill>
              </a:rPr>
              <a:t>A reminder for us to be the Light of the World</a:t>
            </a:r>
          </a:p>
          <a:p>
            <a:pPr algn="ctr"/>
            <a:endParaRPr lang="en-US" sz="1400" dirty="0">
              <a:solidFill>
                <a:schemeClr val="tx1">
                  <a:lumMod val="95000"/>
                </a:schemeClr>
              </a:solidFill>
            </a:endParaRPr>
          </a:p>
          <a:p>
            <a:pPr algn="ctr"/>
            <a:r>
              <a:rPr lang="en-US" sz="1400" dirty="0">
                <a:solidFill>
                  <a:schemeClr val="tx1">
                    <a:lumMod val="95000"/>
                  </a:schemeClr>
                </a:solidFill>
              </a:rPr>
              <a:t>Mike Moyers</a:t>
            </a:r>
          </a:p>
        </p:txBody>
      </p:sp>
      <p:pic>
        <p:nvPicPr>
          <p:cNvPr id="2" name="Picture 1">
            <a:extLst>
              <a:ext uri="{FF2B5EF4-FFF2-40B4-BE49-F238E27FC236}">
                <a16:creationId xmlns:a16="http://schemas.microsoft.com/office/drawing/2014/main" id="{EB1306A1-D882-4DCF-B597-F99473E7E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0" y="0"/>
            <a:ext cx="6858000" cy="6858000"/>
          </a:xfrm>
          <a:prstGeom prst="rect">
            <a:avLst/>
          </a:prstGeom>
        </p:spPr>
      </p:pic>
    </p:spTree>
    <p:extLst>
      <p:ext uri="{BB962C8B-B14F-4D97-AF65-F5344CB8AC3E}">
        <p14:creationId xmlns:p14="http://schemas.microsoft.com/office/powerpoint/2010/main" val="364250517"/>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381000"/>
            <a:ext cx="96012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http://diglib.library.vanderbilt.edu/act-imagelink.pl?RC=54203 – Craig Stephen</a:t>
            </a:r>
          </a:p>
          <a:p>
            <a:pPr>
              <a:buNone/>
            </a:pPr>
            <a:r>
              <a:rPr lang="en-US" sz="1400" dirty="0"/>
              <a:t>https://kellylatimoreicons.com/contact/</a:t>
            </a:r>
          </a:p>
          <a:p>
            <a:pPr>
              <a:buNone/>
            </a:pPr>
            <a:r>
              <a:rPr lang="en-US" sz="1400" dirty="0"/>
              <a:t>http://www.flickr.com/photos/undpeuropeandcis/5269051224/</a:t>
            </a:r>
          </a:p>
          <a:p>
            <a:pPr>
              <a:buNone/>
            </a:pPr>
            <a:r>
              <a:rPr lang="en-US" sz="1400" dirty="0"/>
              <a:t>https://kellylatimoreicons.com/contact/</a:t>
            </a:r>
          </a:p>
          <a:p>
            <a:pPr>
              <a:buNone/>
            </a:pPr>
            <a:r>
              <a:rPr lang="en-US" sz="1400" dirty="0"/>
              <a:t>https://commons.wikimedia.org/wiki/File:The_Artist%27s_Garden_at_Giverny_by_Claude_Monet_1900.jpeg</a:t>
            </a:r>
            <a:endParaRPr lang="en-US" sz="1400" dirty="0">
              <a:hlinkClick r:id="rId2"/>
            </a:endParaRPr>
          </a:p>
          <a:p>
            <a:pPr>
              <a:buNone/>
            </a:pPr>
            <a:r>
              <a:rPr lang="en-US" sz="1400" dirty="0"/>
              <a:t>http://commons.wikimedia.org/wiki/File:Edward_Penny_-_Widow_Costard%27s_cow_and_goods,_distrained_for_taxes,_are_redeemed_by_the_generosity_of_Johnny_Pearma..._-_Google_Art_Project.jpg</a:t>
            </a:r>
          </a:p>
          <a:p>
            <a:pPr>
              <a:buNone/>
            </a:pPr>
            <a:r>
              <a:rPr lang="en-US" sz="1400" dirty="0"/>
              <a:t>https://commons.wikimedia.org/wiki/File:Willem_Vrelant_(Flemish,_died_1481,_active_1454_-_1481)_-_A_Man_Praying_to_the_Holy_Spirit_-_Google_Art_Project.jpg</a:t>
            </a:r>
          </a:p>
          <a:p>
            <a:pPr>
              <a:buNone/>
            </a:pPr>
            <a:r>
              <a:rPr lang="en-US" sz="1400" dirty="0" err="1"/>
              <a:t>http://www.flickr.com/photos/paullew/5827717752/</a:t>
            </a:r>
            <a:r>
              <a:rPr lang="en-US" sz="1400" dirty="0"/>
              <a:t> - Lawrence OP</a:t>
            </a:r>
          </a:p>
          <a:p>
            <a:pPr>
              <a:buNone/>
            </a:pPr>
            <a:r>
              <a:rPr lang="en-US" sz="1400" dirty="0"/>
              <a:t>https://commons.wikimedia.org/wiki/File:Christ_on_the_Cross_(3869589690).jpg</a:t>
            </a:r>
          </a:p>
          <a:p>
            <a:pPr>
              <a:buNone/>
            </a:pPr>
            <a:r>
              <a:rPr lang="en-US" sz="1400" dirty="0"/>
              <a:t>www.JohnAugustSwanson.com - copyright 2000 by John August Swanson</a:t>
            </a:r>
          </a:p>
          <a:p>
            <a:pPr>
              <a:buNone/>
            </a:pPr>
            <a:r>
              <a:rPr lang="en-US" sz="1400" dirty="0"/>
              <a:t>http://www.flickr.com/photos/cuonhigh/3398636812/</a:t>
            </a:r>
          </a:p>
          <a:p>
            <a:pPr>
              <a:buNone/>
            </a:pPr>
            <a:r>
              <a:rPr lang="en-US" sz="1400" dirty="0"/>
              <a:t>http://www.flickr.com/photos/prsphoto/3035138704/</a:t>
            </a:r>
          </a:p>
          <a:p>
            <a:pPr>
              <a:buNone/>
            </a:pPr>
            <a:r>
              <a:rPr lang="en-US" sz="1400" dirty="0"/>
              <a:t>http://commons.wikimedia.org/wiki/File:Saint_Anthony_Convent,_Canind%C3%A9,_Cear%C3%A1,_Brazil_(Franciscans)_-_Eucharistic_Chapel_03.JPG?uselang=enlamps%20museum – Eugenio Hansen</a:t>
            </a:r>
          </a:p>
          <a:p>
            <a:pPr>
              <a:buNone/>
            </a:pPr>
            <a:r>
              <a:rPr lang="fr-FR" sz="1400" dirty="0"/>
              <a:t>Mike </a:t>
            </a:r>
            <a:r>
              <a:rPr lang="fr-FR" sz="1400" dirty="0" err="1"/>
              <a:t>Moyers</a:t>
            </a:r>
            <a:r>
              <a:rPr lang="fr-FR" sz="1400" dirty="0"/>
              <a:t>, https://www.mikemoyersfineart.com/</a:t>
            </a: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181600"/>
            <a:ext cx="2362200" cy="1169551"/>
          </a:xfrm>
          <a:prstGeom prst="rect">
            <a:avLst/>
          </a:prstGeom>
          <a:noFill/>
        </p:spPr>
        <p:txBody>
          <a:bodyPr wrap="square" rtlCol="0">
            <a:spAutoFit/>
          </a:bodyPr>
          <a:lstStyle/>
          <a:p>
            <a:pPr algn="ctr"/>
            <a:r>
              <a:rPr lang="en-US" sz="1400" dirty="0">
                <a:solidFill>
                  <a:schemeClr val="tx1">
                    <a:lumMod val="95000"/>
                  </a:schemeClr>
                </a:solidFill>
              </a:rPr>
              <a:t>Notice of Sale of Poor Persons</a:t>
            </a:r>
          </a:p>
          <a:p>
            <a:pPr algn="ctr"/>
            <a:endParaRPr lang="en-US" sz="1400" dirty="0">
              <a:solidFill>
                <a:schemeClr val="tx1">
                  <a:lumMod val="95000"/>
                </a:schemeClr>
              </a:solidFill>
            </a:endParaRPr>
          </a:p>
          <a:p>
            <a:pPr algn="ctr"/>
            <a:r>
              <a:rPr lang="en-US" sz="1400" dirty="0">
                <a:solidFill>
                  <a:schemeClr val="tx1">
                    <a:lumMod val="95000"/>
                  </a:schemeClr>
                </a:solidFill>
              </a:rPr>
              <a:t>Mid-19</a:t>
            </a:r>
            <a:r>
              <a:rPr lang="en-US" sz="1400" baseline="30000" dirty="0">
                <a:solidFill>
                  <a:schemeClr val="tx1">
                    <a:lumMod val="95000"/>
                  </a:schemeClr>
                </a:solidFill>
              </a:rPr>
              <a:t>th</a:t>
            </a:r>
            <a:r>
              <a:rPr lang="en-US" sz="1400" dirty="0">
                <a:solidFill>
                  <a:schemeClr val="tx1">
                    <a:lumMod val="95000"/>
                  </a:schemeClr>
                </a:solidFill>
              </a:rPr>
              <a:t> c. handbill from </a:t>
            </a:r>
            <a:r>
              <a:rPr lang="en-US" sz="1400" dirty="0" err="1">
                <a:solidFill>
                  <a:schemeClr val="tx1">
                    <a:lumMod val="95000"/>
                  </a:schemeClr>
                </a:solidFill>
              </a:rPr>
              <a:t>Prairietown</a:t>
            </a:r>
            <a:endParaRPr lang="en-US" sz="1400" dirty="0">
              <a:solidFill>
                <a:schemeClr val="tx1">
                  <a:lumMod val="95000"/>
                </a:schemeClr>
              </a:solidFill>
            </a:endParaRPr>
          </a:p>
          <a:p>
            <a:pPr algn="ctr"/>
            <a:r>
              <a:rPr lang="en-US" sz="1400" dirty="0">
                <a:solidFill>
                  <a:schemeClr val="tx1">
                    <a:lumMod val="95000"/>
                  </a:schemeClr>
                </a:solidFill>
              </a:rPr>
              <a:t>Butler, OH</a:t>
            </a:r>
          </a:p>
        </p:txBody>
      </p:sp>
      <p:pic>
        <p:nvPicPr>
          <p:cNvPr id="25602" name="Picture 2" descr="Title: Notice of Sale of Poor Persons&#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4352500" y="0"/>
            <a:ext cx="5629701" cy="6858000"/>
          </a:xfrm>
          <a:prstGeom prst="rect">
            <a:avLst/>
          </a:prstGeom>
          <a:noFill/>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209801"/>
            <a:ext cx="7467600" cy="646331"/>
          </a:xfrm>
          <a:prstGeom prst="rect">
            <a:avLst/>
          </a:prstGeom>
        </p:spPr>
        <p:txBody>
          <a:bodyPr wrap="square">
            <a:spAutoFit/>
          </a:bodyPr>
          <a:lstStyle/>
          <a:p>
            <a:r>
              <a:rPr lang="en-US" sz="3600" dirty="0"/>
              <a:t>…to let the oppressed go free..</a:t>
            </a:r>
            <a:endParaRPr lang="en-US" sz="3600" dirty="0">
              <a:cs typeface="Arial" pitchFamily="34" charset="0"/>
            </a:endParaRPr>
          </a:p>
        </p:txBody>
      </p:sp>
      <p:sp>
        <p:nvSpPr>
          <p:cNvPr id="3" name="Rectangle 2"/>
          <p:cNvSpPr/>
          <p:nvPr/>
        </p:nvSpPr>
        <p:spPr>
          <a:xfrm>
            <a:off x="6553200" y="3733801"/>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58:6b</a:t>
            </a:r>
            <a:endParaRPr lang="en-US" sz="2400" dirty="0">
              <a:cs typeface="Arial" pitchFamily="34" charset="0"/>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410201"/>
            <a:ext cx="2819400" cy="1169551"/>
          </a:xfrm>
          <a:prstGeom prst="rect">
            <a:avLst/>
          </a:prstGeom>
          <a:noFill/>
        </p:spPr>
        <p:txBody>
          <a:bodyPr wrap="square" rtlCol="0">
            <a:spAutoFit/>
          </a:bodyPr>
          <a:lstStyle/>
          <a:p>
            <a:pPr algn="ctr"/>
            <a:r>
              <a:rPr lang="en-US" sz="1400" dirty="0">
                <a:solidFill>
                  <a:schemeClr val="tx1">
                    <a:lumMod val="95000"/>
                  </a:schemeClr>
                </a:solidFill>
              </a:rPr>
              <a:t>Mother of God: Protectress of the Oppressed</a:t>
            </a:r>
          </a:p>
          <a:p>
            <a:pPr algn="ctr"/>
            <a:endParaRPr lang="en-US" sz="1400" dirty="0">
              <a:solidFill>
                <a:schemeClr val="tx1">
                  <a:lumMod val="95000"/>
                </a:schemeClr>
              </a:solidFill>
            </a:endParaRPr>
          </a:p>
          <a:p>
            <a:pPr algn="ctr"/>
            <a:r>
              <a:rPr lang="en-US" sz="1400" dirty="0">
                <a:solidFill>
                  <a:schemeClr val="tx1">
                    <a:lumMod val="95000"/>
                  </a:schemeClr>
                </a:solidFill>
              </a:rPr>
              <a:t>Kelly Latimore</a:t>
            </a:r>
          </a:p>
          <a:p>
            <a:pPr algn="ctr"/>
            <a:r>
              <a:rPr lang="en-US" sz="1400" dirty="0">
                <a:solidFill>
                  <a:schemeClr val="tx1">
                    <a:lumMod val="95000"/>
                  </a:schemeClr>
                </a:solidFill>
              </a:rPr>
              <a:t>St. Louis, MO</a:t>
            </a:r>
          </a:p>
        </p:txBody>
      </p:sp>
      <p:pic>
        <p:nvPicPr>
          <p:cNvPr id="5" name="Picture 4">
            <a:extLst>
              <a:ext uri="{FF2B5EF4-FFF2-40B4-BE49-F238E27FC236}">
                <a16:creationId xmlns:a16="http://schemas.microsoft.com/office/drawing/2014/main" id="{D0E029B2-C176-4E71-A301-4171C888D6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1" y="0"/>
            <a:ext cx="4902949"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09801"/>
            <a:ext cx="7620000" cy="646331"/>
          </a:xfrm>
          <a:prstGeom prst="rect">
            <a:avLst/>
          </a:prstGeom>
        </p:spPr>
        <p:txBody>
          <a:bodyPr wrap="square">
            <a:spAutoFit/>
          </a:bodyPr>
          <a:lstStyle/>
          <a:p>
            <a:r>
              <a:rPr lang="en-US" sz="3600" dirty="0"/>
              <a:t>…to share your bread with the hungry…</a:t>
            </a:r>
            <a:endParaRPr lang="en-US" sz="3600" dirty="0">
              <a:cs typeface="Arial" pitchFamily="34" charset="0"/>
            </a:endParaRPr>
          </a:p>
        </p:txBody>
      </p:sp>
      <p:sp>
        <p:nvSpPr>
          <p:cNvPr id="3" name="Rectangle 2"/>
          <p:cNvSpPr/>
          <p:nvPr/>
        </p:nvSpPr>
        <p:spPr>
          <a:xfrm>
            <a:off x="6477000" y="3810001"/>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58:7a</a:t>
            </a:r>
            <a:endParaRPr lang="en-US" sz="2400" dirty="0">
              <a:cs typeface="Arial" pitchFamily="34" charset="0"/>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706070"/>
            <a:ext cx="3200400" cy="738664"/>
          </a:xfrm>
          <a:prstGeom prst="rect">
            <a:avLst/>
          </a:prstGeom>
          <a:noFill/>
        </p:spPr>
        <p:txBody>
          <a:bodyPr wrap="square" rtlCol="0">
            <a:spAutoFit/>
          </a:bodyPr>
          <a:lstStyle/>
          <a:p>
            <a:pPr algn="ctr"/>
            <a:r>
              <a:rPr lang="en-US" sz="1400" dirty="0">
                <a:solidFill>
                  <a:schemeClr val="tx1">
                    <a:lumMod val="95000"/>
                  </a:schemeClr>
                </a:solidFill>
              </a:rPr>
              <a:t>Words Can’t Feed the Hungry</a:t>
            </a:r>
          </a:p>
          <a:p>
            <a:pPr algn="ctr"/>
            <a:endParaRPr lang="en-US" sz="1400" dirty="0">
              <a:solidFill>
                <a:schemeClr val="tx1">
                  <a:lumMod val="95000"/>
                </a:schemeClr>
              </a:solidFill>
            </a:endParaRPr>
          </a:p>
          <a:p>
            <a:pPr algn="ctr"/>
            <a:r>
              <a:rPr lang="en-US" sz="1400" dirty="0">
                <a:solidFill>
                  <a:schemeClr val="tx1">
                    <a:lumMod val="95000"/>
                  </a:schemeClr>
                </a:solidFill>
              </a:rPr>
              <a:t>Michal </a:t>
            </a:r>
            <a:r>
              <a:rPr lang="en-US" sz="1400" dirty="0" err="1">
                <a:solidFill>
                  <a:schemeClr val="tx1">
                    <a:lumMod val="95000"/>
                  </a:schemeClr>
                </a:solidFill>
              </a:rPr>
              <a:t>Pawlicki</a:t>
            </a:r>
            <a:endParaRPr lang="en-US" sz="1400" dirty="0">
              <a:solidFill>
                <a:schemeClr val="tx1">
                  <a:lumMod val="95000"/>
                </a:schemeClr>
              </a:solidFill>
            </a:endParaRPr>
          </a:p>
        </p:txBody>
      </p:sp>
      <p:pic>
        <p:nvPicPr>
          <p:cNvPr id="21506" name="Picture 2" descr="Title: Words Can't Feed the Hungry&#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0"/>
            <a:ext cx="4852035" cy="6858000"/>
          </a:xfrm>
          <a:prstGeom prst="rect">
            <a:avLst/>
          </a:prstGeom>
          <a:noFill/>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057401"/>
            <a:ext cx="5867400" cy="1200329"/>
          </a:xfrm>
          <a:prstGeom prst="rect">
            <a:avLst/>
          </a:prstGeom>
        </p:spPr>
        <p:txBody>
          <a:bodyPr wrap="square">
            <a:spAutoFit/>
          </a:bodyPr>
          <a:lstStyle/>
          <a:p>
            <a:r>
              <a:rPr lang="en-US" sz="3600" dirty="0"/>
              <a:t>and bring the homeless poor into your house…</a:t>
            </a:r>
            <a:endParaRPr lang="en-US" sz="3600" dirty="0">
              <a:cs typeface="Arial" pitchFamily="34" charset="0"/>
            </a:endParaRPr>
          </a:p>
        </p:txBody>
      </p:sp>
      <p:sp>
        <p:nvSpPr>
          <p:cNvPr id="3" name="Rectangle 2"/>
          <p:cNvSpPr/>
          <p:nvPr/>
        </p:nvSpPr>
        <p:spPr>
          <a:xfrm>
            <a:off x="6477000" y="3886201"/>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58:7b</a:t>
            </a:r>
            <a:endParaRPr lang="en-US" sz="2400" dirty="0">
              <a:cs typeface="Arial" pitchFamily="34" charset="0"/>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5791201"/>
            <a:ext cx="2133600" cy="830997"/>
          </a:xfrm>
          <a:prstGeom prst="rect">
            <a:avLst/>
          </a:prstGeom>
          <a:noFill/>
        </p:spPr>
        <p:txBody>
          <a:bodyPr wrap="square" rtlCol="0">
            <a:spAutoFit/>
          </a:bodyPr>
          <a:lstStyle/>
          <a:p>
            <a:pPr algn="ctr"/>
            <a:r>
              <a:rPr lang="en-US" sz="1600" dirty="0">
                <a:solidFill>
                  <a:schemeClr val="tx1">
                    <a:lumMod val="95000"/>
                  </a:schemeClr>
                </a:solidFill>
              </a:rPr>
              <a:t>Sojourner Truth</a:t>
            </a:r>
          </a:p>
          <a:p>
            <a:pPr algn="ctr"/>
            <a:endParaRPr lang="en-US" sz="1600" dirty="0">
              <a:solidFill>
                <a:schemeClr val="tx1">
                  <a:lumMod val="95000"/>
                </a:schemeClr>
              </a:solidFill>
            </a:endParaRPr>
          </a:p>
          <a:p>
            <a:pPr algn="ctr"/>
            <a:r>
              <a:rPr lang="en-US" sz="1600" dirty="0">
                <a:solidFill>
                  <a:schemeClr val="tx1">
                    <a:lumMod val="95000"/>
                  </a:schemeClr>
                </a:solidFill>
              </a:rPr>
              <a:t>Kelly Latimore</a:t>
            </a:r>
          </a:p>
        </p:txBody>
      </p:sp>
      <p:pic>
        <p:nvPicPr>
          <p:cNvPr id="2" name="Picture 1">
            <a:extLst>
              <a:ext uri="{FF2B5EF4-FFF2-40B4-BE49-F238E27FC236}">
                <a16:creationId xmlns:a16="http://schemas.microsoft.com/office/drawing/2014/main" id="{856A05C5-2D2C-4804-AE63-1C4D5CB960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056590"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476</TotalTime>
  <Words>804</Words>
  <Application>Microsoft Office PowerPoint</Application>
  <PresentationFormat>Widescreen</PresentationFormat>
  <Paragraphs>96</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Fifth Sunday after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122</cp:revision>
  <dcterms:created xsi:type="dcterms:W3CDTF">2016-08-31T16:46:43Z</dcterms:created>
  <dcterms:modified xsi:type="dcterms:W3CDTF">2022-09-15T19:45:18Z</dcterms:modified>
</cp:coreProperties>
</file>