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82" r:id="rId3"/>
    <p:sldId id="410" r:id="rId4"/>
    <p:sldId id="383" r:id="rId5"/>
    <p:sldId id="414" r:id="rId6"/>
    <p:sldId id="411" r:id="rId7"/>
    <p:sldId id="384" r:id="rId8"/>
    <p:sldId id="413" r:id="rId9"/>
    <p:sldId id="386" r:id="rId10"/>
    <p:sldId id="387" r:id="rId11"/>
    <p:sldId id="402" r:id="rId12"/>
    <p:sldId id="388" r:id="rId13"/>
    <p:sldId id="389" r:id="rId14"/>
    <p:sldId id="390" r:id="rId15"/>
    <p:sldId id="403" r:id="rId16"/>
    <p:sldId id="391" r:id="rId17"/>
    <p:sldId id="405" r:id="rId18"/>
    <p:sldId id="392" r:id="rId19"/>
    <p:sldId id="393" r:id="rId20"/>
    <p:sldId id="406" r:id="rId21"/>
    <p:sldId id="394" r:id="rId22"/>
    <p:sldId id="407" r:id="rId23"/>
    <p:sldId id="395" r:id="rId24"/>
    <p:sldId id="408" r:id="rId25"/>
    <p:sldId id="415"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81E"/>
    <a:srgbClr val="87B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197" y="67"/>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solidFill>
                  <a:schemeClr val="bg1"/>
                </a:solidFill>
              </a:rPr>
              <a:t>Epiphany of the Lord</a:t>
            </a:r>
          </a:p>
        </p:txBody>
      </p:sp>
      <p:sp>
        <p:nvSpPr>
          <p:cNvPr id="3" name="Subtitle 2"/>
          <p:cNvSpPr>
            <a:spLocks noGrp="1"/>
          </p:cNvSpPr>
          <p:nvPr>
            <p:ph type="subTitle" idx="1"/>
          </p:nvPr>
        </p:nvSpPr>
        <p:spPr>
          <a:xfrm>
            <a:off x="2895600" y="4038600"/>
            <a:ext cx="6400800" cy="838200"/>
          </a:xfrm>
        </p:spPr>
        <p:txBody>
          <a:bodyPr>
            <a:normAutofit lnSpcReduction="10000"/>
          </a:bodyPr>
          <a:lstStyle/>
          <a:p>
            <a:r>
              <a:rPr lang="en-US" sz="5400" i="1" dirty="0">
                <a:solidFill>
                  <a:schemeClr val="bg1"/>
                </a:solidFill>
              </a:rPr>
              <a:t>Year A</a:t>
            </a:r>
          </a:p>
        </p:txBody>
      </p:sp>
      <p:sp>
        <p:nvSpPr>
          <p:cNvPr id="4" name="Rectangle 3"/>
          <p:cNvSpPr/>
          <p:nvPr/>
        </p:nvSpPr>
        <p:spPr>
          <a:xfrm>
            <a:off x="1524000" y="5244525"/>
            <a:ext cx="3048000" cy="1569660"/>
          </a:xfrm>
          <a:prstGeom prst="rect">
            <a:avLst/>
          </a:prstGeom>
          <a:solidFill>
            <a:srgbClr val="2A781E">
              <a:alpha val="70000"/>
            </a:srgbClr>
          </a:solidFill>
        </p:spPr>
        <p:txBody>
          <a:bodyPr wrap="square">
            <a:spAutoFit/>
          </a:bodyPr>
          <a:lstStyle/>
          <a:p>
            <a:pPr algn="ctr"/>
            <a:r>
              <a:rPr lang="en-US" sz="2400" dirty="0"/>
              <a:t>Isaiah 60:1-6 </a:t>
            </a:r>
          </a:p>
          <a:p>
            <a:pPr algn="ctr"/>
            <a:r>
              <a:rPr lang="en-US" sz="2400" dirty="0"/>
              <a:t>Psalm 72:1-7, 10-14</a:t>
            </a:r>
          </a:p>
          <a:p>
            <a:pPr algn="ctr"/>
            <a:r>
              <a:rPr lang="en-US" sz="2400" dirty="0"/>
              <a:t>Ephesians 3:1-12 </a:t>
            </a:r>
          </a:p>
          <a:p>
            <a:pPr algn="ctr"/>
            <a:r>
              <a:rPr lang="en-US" sz="2400" dirty="0"/>
              <a:t>Matthew 2:1-12</a:t>
            </a:r>
            <a:r>
              <a:rPr lang="sv-SE" sz="2400" dirty="0"/>
              <a:t> </a:t>
            </a:r>
            <a:r>
              <a:rPr lang="en-US" sz="2400" dirty="0"/>
              <a:t> </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857613"/>
            <a:ext cx="7162800" cy="2862322"/>
          </a:xfrm>
          <a:prstGeom prst="rect">
            <a:avLst/>
          </a:prstGeom>
        </p:spPr>
        <p:txBody>
          <a:bodyPr wrap="square">
            <a:spAutoFit/>
          </a:bodyPr>
          <a:lstStyle/>
          <a:p>
            <a:r>
              <a:rPr lang="en-US" sz="3600" dirty="0"/>
              <a:t>…asking, "Where is the child who has been born king of the Jews? For we observed his star at its rising, and have come to pay him homage." </a:t>
            </a:r>
            <a:br>
              <a:rPr lang="en-US" sz="3600" dirty="0"/>
            </a:b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Matthew 2:2</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257801"/>
            <a:ext cx="2362200" cy="1169551"/>
          </a:xfrm>
          <a:prstGeom prst="rect">
            <a:avLst/>
          </a:prstGeom>
          <a:noFill/>
        </p:spPr>
        <p:txBody>
          <a:bodyPr wrap="square" rtlCol="0">
            <a:spAutoFit/>
          </a:bodyPr>
          <a:lstStyle/>
          <a:p>
            <a:pPr algn="ctr"/>
            <a:r>
              <a:rPr lang="en-US" sz="1400" dirty="0">
                <a:solidFill>
                  <a:schemeClr val="tx1">
                    <a:lumMod val="95000"/>
                  </a:schemeClr>
                </a:solidFill>
              </a:rPr>
              <a:t>Heavenly Star</a:t>
            </a:r>
          </a:p>
          <a:p>
            <a:pPr algn="ctr"/>
            <a:endParaRPr lang="en-US" sz="1400" dirty="0">
              <a:solidFill>
                <a:schemeClr val="tx1">
                  <a:lumMod val="95000"/>
                </a:schemeClr>
              </a:solidFill>
            </a:endParaRPr>
          </a:p>
          <a:p>
            <a:pPr algn="ctr"/>
            <a:r>
              <a:rPr lang="en-US" sz="1400" dirty="0">
                <a:solidFill>
                  <a:schemeClr val="tx1">
                    <a:lumMod val="95000"/>
                  </a:schemeClr>
                </a:solidFill>
              </a:rPr>
              <a:t>Chapelle Notre Dame de Grace </a:t>
            </a:r>
          </a:p>
          <a:p>
            <a:pPr algn="ctr"/>
            <a:r>
              <a:rPr lang="en-US" sz="1400" dirty="0">
                <a:solidFill>
                  <a:schemeClr val="tx1">
                    <a:lumMod val="95000"/>
                  </a:schemeClr>
                </a:solidFill>
              </a:rPr>
              <a:t>Villeneuve-sur-Lot, France</a:t>
            </a:r>
          </a:p>
        </p:txBody>
      </p:sp>
      <p:pic>
        <p:nvPicPr>
          <p:cNvPr id="9218" name="Picture 2" descr="Title: Heavenly window&#10;[Click for larger image view]"/>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t="-891"/>
          <a:stretch>
            <a:fillRect/>
          </a:stretch>
        </p:blipFill>
        <p:spPr bwMode="auto">
          <a:xfrm>
            <a:off x="4648200" y="-1395"/>
            <a:ext cx="5467498" cy="68593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9800" y="2151916"/>
            <a:ext cx="5943600" cy="2308324"/>
          </a:xfrm>
          <a:prstGeom prst="rect">
            <a:avLst/>
          </a:prstGeom>
        </p:spPr>
        <p:txBody>
          <a:bodyPr wrap="square">
            <a:spAutoFit/>
          </a:bodyPr>
          <a:lstStyle/>
          <a:p>
            <a:r>
              <a:rPr lang="en-US" sz="3600" dirty="0"/>
              <a:t>When King Herod heard this, he was frightened, and all Jerusalem with him …  </a:t>
            </a:r>
            <a:br>
              <a:rPr lang="en-US" sz="3600" dirty="0"/>
            </a:br>
            <a:endParaRPr lang="en-US" sz="3600" dirty="0">
              <a:cs typeface="Arial" pitchFamily="34" charset="0"/>
            </a:endParaRPr>
          </a:p>
        </p:txBody>
      </p:sp>
      <p:sp>
        <p:nvSpPr>
          <p:cNvPr id="3" name="Rectangle 2"/>
          <p:cNvSpPr/>
          <p:nvPr/>
        </p:nvSpPr>
        <p:spPr>
          <a:xfrm>
            <a:off x="6934200" y="4495801"/>
            <a:ext cx="2514600" cy="461665"/>
          </a:xfrm>
          <a:prstGeom prst="rect">
            <a:avLst/>
          </a:prstGeom>
        </p:spPr>
        <p:txBody>
          <a:bodyPr wrap="square">
            <a:spAutoFit/>
          </a:bodyPr>
          <a:lstStyle/>
          <a:p>
            <a:r>
              <a:rPr lang="en-US" sz="2400" dirty="0">
                <a:cs typeface="Arial" pitchFamily="34" charset="0"/>
              </a:rPr>
              <a:t>Matthew 2:3</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97839"/>
            <a:ext cx="6705600" cy="2862322"/>
          </a:xfrm>
          <a:prstGeom prst="rect">
            <a:avLst/>
          </a:prstGeom>
        </p:spPr>
        <p:txBody>
          <a:bodyPr wrap="square">
            <a:spAutoFit/>
          </a:bodyPr>
          <a:lstStyle/>
          <a:p>
            <a:r>
              <a:rPr lang="en-US" sz="3600" dirty="0"/>
              <a:t>and calling together all the chief priests and scribes of the people, he inquired of them where the Messiah was to be born.  </a:t>
            </a:r>
            <a:br>
              <a:rPr lang="en-US" sz="3600" dirty="0"/>
            </a:b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Matthew 2:4</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981200"/>
            <a:ext cx="6629400" cy="2308324"/>
          </a:xfrm>
          <a:prstGeom prst="rect">
            <a:avLst/>
          </a:prstGeom>
        </p:spPr>
        <p:txBody>
          <a:bodyPr wrap="square">
            <a:spAutoFit/>
          </a:bodyPr>
          <a:lstStyle/>
          <a:p>
            <a:r>
              <a:rPr lang="en-US" sz="3600" dirty="0"/>
              <a:t>They told him, "In Bethlehem of Judea; for so it has been written by the prophet:    </a:t>
            </a:r>
            <a:br>
              <a:rPr lang="en-US" sz="3600" dirty="0"/>
            </a:br>
            <a:endParaRPr lang="en-US" sz="3600" dirty="0">
              <a:cs typeface="Arial" pitchFamily="34" charset="0"/>
            </a:endParaRPr>
          </a:p>
        </p:txBody>
      </p:sp>
      <p:sp>
        <p:nvSpPr>
          <p:cNvPr id="3" name="Rectangle 2"/>
          <p:cNvSpPr/>
          <p:nvPr/>
        </p:nvSpPr>
        <p:spPr>
          <a:xfrm>
            <a:off x="6705600" y="4419601"/>
            <a:ext cx="2514600" cy="461665"/>
          </a:xfrm>
          <a:prstGeom prst="rect">
            <a:avLst/>
          </a:prstGeom>
        </p:spPr>
        <p:txBody>
          <a:bodyPr wrap="square">
            <a:spAutoFit/>
          </a:bodyPr>
          <a:lstStyle/>
          <a:p>
            <a:r>
              <a:rPr lang="en-US" sz="2400" dirty="0">
                <a:cs typeface="Arial" pitchFamily="34" charset="0"/>
              </a:rPr>
              <a:t>Matthew 2:5</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107366"/>
            <a:ext cx="1828800" cy="1169551"/>
          </a:xfrm>
          <a:prstGeom prst="rect">
            <a:avLst/>
          </a:prstGeom>
          <a:noFill/>
        </p:spPr>
        <p:txBody>
          <a:bodyPr wrap="square" rtlCol="0">
            <a:spAutoFit/>
          </a:bodyPr>
          <a:lstStyle/>
          <a:p>
            <a:pPr algn="ctr"/>
            <a:r>
              <a:rPr lang="en-US" sz="1400" dirty="0">
                <a:solidFill>
                  <a:schemeClr val="tx1">
                    <a:lumMod val="95000"/>
                  </a:schemeClr>
                </a:solidFill>
              </a:rPr>
              <a:t>Herod Questions Chief Priests and Scribe</a:t>
            </a:r>
          </a:p>
          <a:p>
            <a:pPr algn="ctr"/>
            <a:endParaRPr lang="en-US" sz="1400" dirty="0">
              <a:solidFill>
                <a:schemeClr val="tx1">
                  <a:lumMod val="95000"/>
                </a:schemeClr>
              </a:solidFill>
            </a:endParaRPr>
          </a:p>
          <a:p>
            <a:pPr algn="ctr"/>
            <a:r>
              <a:rPr lang="en-US" sz="1400" dirty="0">
                <a:solidFill>
                  <a:schemeClr val="tx1">
                    <a:lumMod val="95000"/>
                  </a:schemeClr>
                </a:solidFill>
              </a:rPr>
              <a:t>Amiens Cathedral </a:t>
            </a:r>
          </a:p>
          <a:p>
            <a:pPr algn="ctr"/>
            <a:r>
              <a:rPr lang="en-US" sz="1400" dirty="0">
                <a:solidFill>
                  <a:schemeClr val="tx1">
                    <a:lumMod val="95000"/>
                  </a:schemeClr>
                </a:solidFill>
              </a:rPr>
              <a:t>Amiens, France </a:t>
            </a:r>
          </a:p>
        </p:txBody>
      </p:sp>
      <p:pic>
        <p:nvPicPr>
          <p:cNvPr id="8194" name="Picture 2" descr="Title: Herod's Inquiry into the Birthplace of the Messiah&#10;[Click for larger image view]"/>
          <p:cNvPicPr>
            <a:picLocks noChangeAspect="1" noChangeArrowheads="1"/>
          </p:cNvPicPr>
          <p:nvPr/>
        </p:nvPicPr>
        <p:blipFill>
          <a:blip r:embed="rId2" cstate="print">
            <a:lum contrast="10000"/>
          </a:blip>
          <a:srcRect/>
          <a:stretch>
            <a:fillRect/>
          </a:stretch>
        </p:blipFill>
        <p:spPr bwMode="auto">
          <a:xfrm>
            <a:off x="3886200" y="152400"/>
            <a:ext cx="6667500" cy="65246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997839"/>
            <a:ext cx="7010400" cy="2862322"/>
          </a:xfrm>
          <a:prstGeom prst="rect">
            <a:avLst/>
          </a:prstGeom>
        </p:spPr>
        <p:txBody>
          <a:bodyPr wrap="square">
            <a:spAutoFit/>
          </a:bodyPr>
          <a:lstStyle/>
          <a:p>
            <a:r>
              <a:rPr lang="en-US" sz="3600" dirty="0"/>
              <a:t>Then Herod secretly called for the wise men and learned from them the exact time when the star had appeared.   </a:t>
            </a:r>
            <a:br>
              <a:rPr lang="en-US" sz="3600" dirty="0"/>
            </a:b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Matthew 2:7</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397823"/>
            <a:ext cx="10363200" cy="307777"/>
          </a:xfrm>
          <a:prstGeom prst="rect">
            <a:avLst/>
          </a:prstGeom>
          <a:noFill/>
        </p:spPr>
        <p:txBody>
          <a:bodyPr wrap="square" rtlCol="0">
            <a:spAutoFit/>
          </a:bodyPr>
          <a:lstStyle/>
          <a:p>
            <a:pPr algn="ctr"/>
            <a:r>
              <a:rPr lang="en-US" sz="1400" dirty="0">
                <a:solidFill>
                  <a:schemeClr val="tx1">
                    <a:lumMod val="95000"/>
                  </a:schemeClr>
                </a:solidFill>
              </a:rPr>
              <a:t>Wise Men Visit Herod  --  Le Breton/Gaudin, Amiens Cathedral</a:t>
            </a:r>
          </a:p>
        </p:txBody>
      </p:sp>
      <p:pic>
        <p:nvPicPr>
          <p:cNvPr id="4" name="Picture 3">
            <a:extLst>
              <a:ext uri="{FF2B5EF4-FFF2-40B4-BE49-F238E27FC236}">
                <a16:creationId xmlns:a16="http://schemas.microsoft.com/office/drawing/2014/main" id="{C8C8A370-C73D-51E5-C5E4-B5FA05D81C2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5000" contrast="10000"/>
                    </a14:imgEffect>
                  </a14:imgLayer>
                </a14:imgProps>
              </a:ext>
              <a:ext uri="{28A0092B-C50C-407E-A947-70E740481C1C}">
                <a14:useLocalDpi xmlns:a14="http://schemas.microsoft.com/office/drawing/2010/main" val="0"/>
              </a:ext>
            </a:extLst>
          </a:blip>
          <a:srcRect l="1722" t="2222" r="2695" b="6666"/>
          <a:stretch/>
        </p:blipFill>
        <p:spPr>
          <a:xfrm>
            <a:off x="2057400" y="0"/>
            <a:ext cx="8458200" cy="624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447800"/>
            <a:ext cx="7162800" cy="3416320"/>
          </a:xfrm>
          <a:prstGeom prst="rect">
            <a:avLst/>
          </a:prstGeom>
        </p:spPr>
        <p:txBody>
          <a:bodyPr wrap="square">
            <a:spAutoFit/>
          </a:bodyPr>
          <a:lstStyle/>
          <a:p>
            <a:r>
              <a:rPr lang="en-US" sz="3600" dirty="0"/>
              <a:t>Then he sent them to Bethlehem, saying, "Go and search diligently for the child; and when you have found him, bring me word so that I may also go and pay him homage." </a:t>
            </a:r>
            <a:br>
              <a:rPr lang="en-US" sz="3600" dirty="0"/>
            </a:b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Matthew 2:8</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676400"/>
            <a:ext cx="7467600" cy="3416320"/>
          </a:xfrm>
          <a:prstGeom prst="rect">
            <a:avLst/>
          </a:prstGeom>
        </p:spPr>
        <p:txBody>
          <a:bodyPr wrap="square">
            <a:spAutoFit/>
          </a:bodyPr>
          <a:lstStyle/>
          <a:p>
            <a:r>
              <a:rPr lang="en-US" sz="3600" dirty="0"/>
              <a:t>When they had heard the king, they set out; and there, ahead of them, went the star that they had seen at its rising, until it stopped over the place where the child was.  </a:t>
            </a:r>
            <a:br>
              <a:rPr lang="en-US" sz="3600" dirty="0"/>
            </a:b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Matthew 2:9</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524000"/>
            <a:ext cx="7010400" cy="2862322"/>
          </a:xfrm>
          <a:prstGeom prst="rect">
            <a:avLst/>
          </a:prstGeom>
        </p:spPr>
        <p:txBody>
          <a:bodyPr wrap="square">
            <a:spAutoFit/>
          </a:bodyPr>
          <a:lstStyle/>
          <a:p>
            <a:r>
              <a:rPr lang="en-US" sz="3600" dirty="0"/>
              <a:t>A multitude of camels shall cover you, the young camels of </a:t>
            </a:r>
            <a:r>
              <a:rPr lang="en-US" sz="3600" dirty="0" err="1"/>
              <a:t>Midian</a:t>
            </a:r>
            <a:r>
              <a:rPr lang="en-US" sz="3600" dirty="0"/>
              <a:t> and </a:t>
            </a:r>
            <a:r>
              <a:rPr lang="en-US" sz="3600" dirty="0" err="1"/>
              <a:t>Ephah</a:t>
            </a:r>
            <a:r>
              <a:rPr lang="en-US" sz="3600" dirty="0"/>
              <a:t>…  They shall bring gold and frankincense, and shall proclaim the praise of the LORD.</a:t>
            </a:r>
            <a:endParaRPr lang="en-US" sz="3600" dirty="0">
              <a:cs typeface="Arial" pitchFamily="34" charset="0"/>
            </a:endParaRPr>
          </a:p>
        </p:txBody>
      </p:sp>
      <p:sp>
        <p:nvSpPr>
          <p:cNvPr id="3" name="Rectangle 2"/>
          <p:cNvSpPr/>
          <p:nvPr/>
        </p:nvSpPr>
        <p:spPr>
          <a:xfrm>
            <a:off x="6858000" y="4643736"/>
            <a:ext cx="2514600" cy="461665"/>
          </a:xfrm>
          <a:prstGeom prst="rect">
            <a:avLst/>
          </a:prstGeom>
        </p:spPr>
        <p:txBody>
          <a:bodyPr wrap="square">
            <a:spAutoFit/>
          </a:bodyPr>
          <a:lstStyle/>
          <a:p>
            <a:r>
              <a:rPr lang="en-US" sz="2400" dirty="0">
                <a:cs typeface="Arial" pitchFamily="34" charset="0"/>
              </a:rPr>
              <a:t>Isaiah 60:6</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5105400"/>
            <a:ext cx="2438400" cy="1169551"/>
          </a:xfrm>
          <a:prstGeom prst="rect">
            <a:avLst/>
          </a:prstGeom>
          <a:noFill/>
        </p:spPr>
        <p:txBody>
          <a:bodyPr wrap="square" rtlCol="0">
            <a:spAutoFit/>
          </a:bodyPr>
          <a:lstStyle/>
          <a:p>
            <a:pPr algn="ctr"/>
            <a:r>
              <a:rPr lang="en-US" sz="1400" dirty="0">
                <a:solidFill>
                  <a:schemeClr val="tx1">
                    <a:lumMod val="95000"/>
                  </a:schemeClr>
                </a:solidFill>
              </a:rPr>
              <a:t>Three Magi Following the Star</a:t>
            </a:r>
          </a:p>
          <a:p>
            <a:pPr algn="ctr"/>
            <a:endParaRPr lang="en-US" sz="1400" dirty="0">
              <a:solidFill>
                <a:schemeClr val="tx1">
                  <a:lumMod val="95000"/>
                </a:schemeClr>
              </a:solidFill>
            </a:endParaRPr>
          </a:p>
          <a:p>
            <a:pPr algn="ctr"/>
            <a:r>
              <a:rPr lang="en-US" sz="1400" dirty="0">
                <a:solidFill>
                  <a:schemeClr val="tx1">
                    <a:lumMod val="95000"/>
                  </a:schemeClr>
                </a:solidFill>
              </a:rPr>
              <a:t>St. Alban’s Psalter</a:t>
            </a:r>
          </a:p>
          <a:p>
            <a:pPr algn="ctr"/>
            <a:r>
              <a:rPr lang="en-US" sz="1400" dirty="0">
                <a:solidFill>
                  <a:schemeClr val="tx1">
                    <a:lumMod val="95000"/>
                  </a:schemeClr>
                </a:solidFill>
              </a:rPr>
              <a:t>University of Aberdeen, Scotland</a:t>
            </a:r>
          </a:p>
        </p:txBody>
      </p:sp>
      <p:pic>
        <p:nvPicPr>
          <p:cNvPr id="5122" name="Picture 2" descr="https://upload.wikimedia.org/wikipedia/commons/e/ec/Albanipsalter_DreiKoenige.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4648200" y="-1"/>
            <a:ext cx="5417642" cy="682128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1905000"/>
            <a:ext cx="6172200" cy="2308324"/>
          </a:xfrm>
          <a:prstGeom prst="rect">
            <a:avLst/>
          </a:prstGeom>
        </p:spPr>
        <p:txBody>
          <a:bodyPr wrap="square">
            <a:spAutoFit/>
          </a:bodyPr>
          <a:lstStyle/>
          <a:p>
            <a:r>
              <a:rPr lang="en-US" sz="3600" dirty="0"/>
              <a:t>When they saw that the star had stopped, they were overwhelmed with joy.    </a:t>
            </a:r>
            <a:br>
              <a:rPr lang="en-US" sz="3600" dirty="0"/>
            </a:br>
            <a:endParaRPr lang="en-US" sz="3600" dirty="0">
              <a:cs typeface="Arial" pitchFamily="34" charset="0"/>
            </a:endParaRPr>
          </a:p>
        </p:txBody>
      </p:sp>
      <p:sp>
        <p:nvSpPr>
          <p:cNvPr id="3" name="Rectangle 2"/>
          <p:cNvSpPr/>
          <p:nvPr/>
        </p:nvSpPr>
        <p:spPr>
          <a:xfrm>
            <a:off x="6858000" y="4495801"/>
            <a:ext cx="2514600" cy="461665"/>
          </a:xfrm>
          <a:prstGeom prst="rect">
            <a:avLst/>
          </a:prstGeom>
        </p:spPr>
        <p:txBody>
          <a:bodyPr wrap="square">
            <a:spAutoFit/>
          </a:bodyPr>
          <a:lstStyle/>
          <a:p>
            <a:r>
              <a:rPr lang="en-US" sz="2400" dirty="0">
                <a:cs typeface="Arial" pitchFamily="34" charset="0"/>
              </a:rPr>
              <a:t>Matthew 2:10</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458362"/>
            <a:ext cx="1981200" cy="954107"/>
          </a:xfrm>
          <a:prstGeom prst="rect">
            <a:avLst/>
          </a:prstGeom>
          <a:noFill/>
        </p:spPr>
        <p:txBody>
          <a:bodyPr wrap="square" rtlCol="0">
            <a:spAutoFit/>
          </a:bodyPr>
          <a:lstStyle/>
          <a:p>
            <a:pPr algn="ctr"/>
            <a:r>
              <a:rPr lang="en-US" sz="1400" dirty="0">
                <a:solidFill>
                  <a:schemeClr val="tx1">
                    <a:lumMod val="95000"/>
                  </a:schemeClr>
                </a:solidFill>
              </a:rPr>
              <a:t>Star of Bethlehem Quilt</a:t>
            </a:r>
          </a:p>
          <a:p>
            <a:pPr algn="ctr"/>
            <a:endParaRPr lang="en-US" sz="1400" dirty="0">
              <a:solidFill>
                <a:schemeClr val="tx1">
                  <a:lumMod val="95000"/>
                </a:schemeClr>
              </a:solidFill>
            </a:endParaRPr>
          </a:p>
          <a:p>
            <a:pPr algn="ctr"/>
            <a:r>
              <a:rPr lang="en-US" sz="1400" dirty="0">
                <a:solidFill>
                  <a:schemeClr val="tx1">
                    <a:lumMod val="95000"/>
                  </a:schemeClr>
                </a:solidFill>
              </a:rPr>
              <a:t>Museum of Fine Arts</a:t>
            </a:r>
          </a:p>
          <a:p>
            <a:pPr algn="ctr"/>
            <a:r>
              <a:rPr lang="en-US" sz="1400" dirty="0">
                <a:solidFill>
                  <a:schemeClr val="tx1">
                    <a:lumMod val="95000"/>
                  </a:schemeClr>
                </a:solidFill>
              </a:rPr>
              <a:t> Boston, MA</a:t>
            </a:r>
          </a:p>
        </p:txBody>
      </p:sp>
      <p:pic>
        <p:nvPicPr>
          <p:cNvPr id="4" name="Picture 3">
            <a:extLst>
              <a:ext uri="{FF2B5EF4-FFF2-40B4-BE49-F238E27FC236}">
                <a16:creationId xmlns:a16="http://schemas.microsoft.com/office/drawing/2014/main" id="{4671FB0D-B419-1D03-909A-9D8C86D63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772"/>
            <a:ext cx="704785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7467600" cy="2308324"/>
          </a:xfrm>
          <a:prstGeom prst="rect">
            <a:avLst/>
          </a:prstGeom>
        </p:spPr>
        <p:txBody>
          <a:bodyPr wrap="square">
            <a:spAutoFit/>
          </a:bodyPr>
          <a:lstStyle/>
          <a:p>
            <a:r>
              <a:rPr lang="en-US" sz="3600" dirty="0"/>
              <a:t>On entering the house, they saw the child with Mary his mother; and they knelt down and paid him homage.    </a:t>
            </a:r>
            <a:br>
              <a:rPr lang="en-US" sz="3600" dirty="0"/>
            </a:b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2:11a</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562600"/>
            <a:ext cx="2590800" cy="954107"/>
          </a:xfrm>
          <a:prstGeom prst="rect">
            <a:avLst/>
          </a:prstGeom>
          <a:noFill/>
        </p:spPr>
        <p:txBody>
          <a:bodyPr wrap="square" rtlCol="0">
            <a:spAutoFit/>
          </a:bodyPr>
          <a:lstStyle/>
          <a:p>
            <a:pPr algn="ctr"/>
            <a:r>
              <a:rPr lang="en-US" sz="1400" dirty="0">
                <a:solidFill>
                  <a:schemeClr val="tx1">
                    <a:lumMod val="95000"/>
                  </a:schemeClr>
                </a:solidFill>
              </a:rPr>
              <a:t>Three Wise Men Visit the Baby Jesus</a:t>
            </a:r>
          </a:p>
          <a:p>
            <a:pPr algn="ctr"/>
            <a:endParaRPr lang="en-US" sz="1400" dirty="0">
              <a:solidFill>
                <a:schemeClr val="tx1">
                  <a:lumMod val="95000"/>
                </a:schemeClr>
              </a:solidFill>
            </a:endParaRPr>
          </a:p>
          <a:p>
            <a:pPr algn="ctr"/>
            <a:r>
              <a:rPr lang="en-US" sz="1400" dirty="0">
                <a:solidFill>
                  <a:schemeClr val="tx1">
                    <a:lumMod val="95000"/>
                  </a:schemeClr>
                </a:solidFill>
              </a:rPr>
              <a:t>Chinese Painting</a:t>
            </a:r>
          </a:p>
        </p:txBody>
      </p:sp>
      <p:pic>
        <p:nvPicPr>
          <p:cNvPr id="3074" name="Picture 2" descr="Title: Three Wise Men visit the baby Jesus&#10;[Click for larger image view]"/>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3000" contrast="10000"/>
                    </a14:imgEffect>
                  </a14:imgLayer>
                </a14:imgProps>
              </a:ext>
              <a:ext uri="{28A0092B-C50C-407E-A947-70E740481C1C}">
                <a14:useLocalDpi xmlns:a14="http://schemas.microsoft.com/office/drawing/2010/main"/>
              </a:ext>
            </a:extLst>
          </a:blip>
          <a:srcRect/>
          <a:stretch>
            <a:fillRect/>
          </a:stretch>
        </p:blipFill>
        <p:spPr bwMode="auto">
          <a:xfrm>
            <a:off x="4495800" y="0"/>
            <a:ext cx="5962374"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324600"/>
            <a:ext cx="8077200" cy="307777"/>
          </a:xfrm>
          <a:prstGeom prst="rect">
            <a:avLst/>
          </a:prstGeom>
          <a:noFill/>
        </p:spPr>
        <p:txBody>
          <a:bodyPr wrap="square" rtlCol="0">
            <a:spAutoFit/>
          </a:bodyPr>
          <a:lstStyle/>
          <a:p>
            <a:pPr algn="ctr"/>
            <a:r>
              <a:rPr lang="en-US" sz="1400" dirty="0" err="1">
                <a:solidFill>
                  <a:schemeClr val="tx1">
                    <a:lumMod val="95000"/>
                  </a:schemeClr>
                </a:solidFill>
              </a:rPr>
              <a:t>Krismasi</a:t>
            </a:r>
            <a:r>
              <a:rPr lang="en-US" sz="1400" dirty="0">
                <a:solidFill>
                  <a:schemeClr val="tx1">
                    <a:lumMod val="95000"/>
                  </a:schemeClr>
                </a:solidFill>
              </a:rPr>
              <a:t> </a:t>
            </a:r>
            <a:r>
              <a:rPr lang="en-US" sz="1400" dirty="0" err="1">
                <a:solidFill>
                  <a:schemeClr val="tx1">
                    <a:lumMod val="95000"/>
                  </a:schemeClr>
                </a:solidFill>
              </a:rPr>
              <a:t>Njema</a:t>
            </a:r>
            <a:r>
              <a:rPr lang="en-US" sz="1400" dirty="0">
                <a:solidFill>
                  <a:schemeClr val="tx1">
                    <a:lumMod val="95000"/>
                  </a:schemeClr>
                </a:solidFill>
              </a:rPr>
              <a:t>!  --  Kenyan Nativity</a:t>
            </a:r>
          </a:p>
        </p:txBody>
      </p:sp>
      <p:pic>
        <p:nvPicPr>
          <p:cNvPr id="4" name="Picture 3">
            <a:extLst>
              <a:ext uri="{FF2B5EF4-FFF2-40B4-BE49-F238E27FC236}">
                <a16:creationId xmlns:a16="http://schemas.microsoft.com/office/drawing/2014/main" id="{7C27B072-1463-4B0D-8BEA-C1A1E85687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11"/>
          <a:stretch/>
        </p:blipFill>
        <p:spPr>
          <a:xfrm>
            <a:off x="2628900" y="0"/>
            <a:ext cx="6934200" cy="6155560"/>
          </a:xfrm>
          <a:prstGeom prst="rect">
            <a:avLst/>
          </a:prstGeom>
        </p:spPr>
      </p:pic>
    </p:spTree>
    <p:extLst>
      <p:ext uri="{BB962C8B-B14F-4D97-AF65-F5344CB8AC3E}">
        <p14:creationId xmlns:p14="http://schemas.microsoft.com/office/powerpoint/2010/main" val="3190550556"/>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r>
              <a:rPr lang="en-US" sz="1600" dirty="0"/>
              <a:t>https://</a:t>
            </a:r>
            <a:r>
              <a:rPr lang="en-US" sz="1600" dirty="0" err="1"/>
              <a:t>commons.wikimedia.org</a:t>
            </a:r>
            <a:r>
              <a:rPr lang="en-US" sz="1600" dirty="0"/>
              <a:t>/wiki/</a:t>
            </a:r>
            <a:r>
              <a:rPr lang="en-US" sz="1600" dirty="0" err="1"/>
              <a:t>File:Magi_tissot.jpg</a:t>
            </a:r>
            <a:endParaRPr lang="en-US" sz="1600" dirty="0"/>
          </a:p>
          <a:p>
            <a:pPr>
              <a:buNone/>
            </a:pPr>
            <a:r>
              <a:rPr lang="en-US" sz="1600" dirty="0"/>
              <a:t>annettefortt.com</a:t>
            </a:r>
          </a:p>
          <a:p>
            <a:pPr>
              <a:buNone/>
            </a:pPr>
            <a:r>
              <a:rPr lang="en-US" sz="1600" dirty="0"/>
              <a:t>https://commons.wikimedia.org/wiki/File:Fra_Angelico_Adoration.jpg</a:t>
            </a:r>
          </a:p>
          <a:p>
            <a:pPr>
              <a:buNone/>
            </a:pPr>
            <a:r>
              <a:rPr lang="en-US" sz="1600" dirty="0"/>
              <a:t>https://commons.wikimedia.org/wiki/File:Saint_Paul,_Rembrandt_van_Rijn_(and_Workshop%3F),_c._1657.jpg</a:t>
            </a:r>
          </a:p>
          <a:p>
            <a:pPr>
              <a:buNone/>
            </a:pPr>
            <a:r>
              <a:rPr lang="en-US" sz="1600" dirty="0"/>
              <a:t>http://commons.wikimedia.org/wiki/File:Villeneuve-sur-Lot_-_Chapelle_du_Bout-du-Pont_-090.jpg</a:t>
            </a:r>
          </a:p>
          <a:p>
            <a:pPr>
              <a:buNone/>
            </a:pPr>
            <a:r>
              <a:rPr lang="en-US" sz="1600" dirty="0"/>
              <a:t>http://diglib.library.vanderbilt.edu/act-imagelink.pl?RC=29210</a:t>
            </a:r>
          </a:p>
          <a:p>
            <a:pPr>
              <a:buNone/>
            </a:pPr>
            <a:r>
              <a:rPr lang="en-US" sz="1600" dirty="0"/>
              <a:t>https://diglib.library.vanderbilt.edu/act-imagelink.pl?RC=29380</a:t>
            </a:r>
          </a:p>
          <a:p>
            <a:pPr>
              <a:buNone/>
            </a:pPr>
            <a:r>
              <a:rPr lang="en-US" sz="1600" dirty="0"/>
              <a:t>https://commons.wikimedia.org/wiki/File:Albanipsalter_DreiKoenige.jpg</a:t>
            </a:r>
          </a:p>
          <a:p>
            <a:pPr>
              <a:buNone/>
            </a:pPr>
            <a:r>
              <a:rPr lang="en-US" sz="1600" dirty="0"/>
              <a:t>https://commons.wikimedia.org/wiki/File:Star_of_Bethlehem_with_Pomegranate_Trees,_New_York,_c._1850_-_Museum_of_Fine_Arts,_Boston_-_DSC02710.JPG</a:t>
            </a:r>
          </a:p>
          <a:p>
            <a:pPr>
              <a:buNone/>
            </a:pPr>
            <a:r>
              <a:rPr lang="en-US" sz="1600" dirty="0" err="1"/>
              <a:t>http://www.flickr.com/photos/olaer/56844310/</a:t>
            </a:r>
            <a:endParaRPr lang="en-US" sz="1600" dirty="0"/>
          </a:p>
          <a:p>
            <a:pPr>
              <a:buNone/>
            </a:pPr>
            <a:r>
              <a:rPr lang="en-US" sz="1600" dirty="0"/>
              <a:t>https://www.flickr.com/photos/75885098@N05/45457546285</a:t>
            </a:r>
          </a:p>
          <a:p>
            <a:pPr>
              <a:buNone/>
            </a:pPr>
            <a:endParaRPr lang="en-US" sz="1600" dirty="0"/>
          </a:p>
          <a:p>
            <a:pPr>
              <a:buNone/>
            </a:pPr>
            <a:r>
              <a:rPr lang="en-US" sz="1800" dirty="0"/>
              <a:t>Additional descriptions can be found at the Art in the Christian Tradition image library, a service of the Vanderbilt Divinity Library, </a:t>
            </a:r>
            <a:r>
              <a:rPr lang="en-US" sz="1800" dirty="0" err="1"/>
              <a:t>http://diglib.library.vanderbilt.edu/</a:t>
            </a:r>
            <a:r>
              <a:rPr lang="en-US" sz="1800" dirty="0"/>
              <a:t>.  All images available via Creative Commons 3.0 License.</a:t>
            </a:r>
          </a:p>
          <a:p>
            <a:endParaRPr lang="en-US" sz="1400" dirty="0"/>
          </a:p>
          <a:p>
            <a:endParaRPr lang="en-US" sz="1400" dirty="0"/>
          </a:p>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412468"/>
            <a:ext cx="8458200" cy="307777"/>
          </a:xfrm>
          <a:prstGeom prst="rect">
            <a:avLst/>
          </a:prstGeom>
          <a:noFill/>
        </p:spPr>
        <p:txBody>
          <a:bodyPr wrap="square" rtlCol="0">
            <a:spAutoFit/>
          </a:bodyPr>
          <a:lstStyle/>
          <a:p>
            <a:pPr algn="ctr"/>
            <a:r>
              <a:rPr lang="en-US" sz="1400" dirty="0">
                <a:solidFill>
                  <a:schemeClr val="tx1">
                    <a:lumMod val="95000"/>
                  </a:schemeClr>
                </a:solidFill>
              </a:rPr>
              <a:t>Journey of the Magi  --  James </a:t>
            </a:r>
            <a:r>
              <a:rPr lang="en-US" sz="1400" dirty="0" err="1">
                <a:solidFill>
                  <a:schemeClr val="tx1">
                    <a:lumMod val="95000"/>
                  </a:schemeClr>
                </a:solidFill>
              </a:rPr>
              <a:t>Tissot</a:t>
            </a:r>
            <a:r>
              <a:rPr lang="en-US" sz="1400" dirty="0">
                <a:solidFill>
                  <a:schemeClr val="tx1">
                    <a:lumMod val="95000"/>
                  </a:schemeClr>
                </a:solidFill>
              </a:rPr>
              <a:t>, Minneapolis Institute of Art</a:t>
            </a:r>
          </a:p>
        </p:txBody>
      </p:sp>
      <p:pic>
        <p:nvPicPr>
          <p:cNvPr id="1026" name="Picture 2" descr="File:Magi tissot.jpg"/>
          <p:cNvPicPr>
            <a:picLocks noChangeAspect="1" noChangeArrowheads="1"/>
          </p:cNvPicPr>
          <p:nvPr/>
        </p:nvPicPr>
        <p:blipFill>
          <a:blip r:embed="rId3" cstate="print">
            <a:lum bright="10000" contrast="10000"/>
          </a:blip>
          <a:srcRect/>
          <a:stretch>
            <a:fillRect/>
          </a:stretch>
        </p:blipFill>
        <p:spPr bwMode="auto">
          <a:xfrm>
            <a:off x="1524000" y="-1"/>
            <a:ext cx="9144000" cy="632079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09800"/>
            <a:ext cx="7010400" cy="1754326"/>
          </a:xfrm>
          <a:prstGeom prst="rect">
            <a:avLst/>
          </a:prstGeom>
        </p:spPr>
        <p:txBody>
          <a:bodyPr wrap="square">
            <a:spAutoFit/>
          </a:bodyPr>
          <a:lstStyle/>
          <a:p>
            <a:r>
              <a:rPr lang="en-US" sz="3600" dirty="0"/>
              <a:t>May all kings fall down before him, all nations give him service.</a:t>
            </a:r>
            <a:br>
              <a:rPr lang="en-US" sz="3600" dirty="0"/>
            </a:br>
            <a:endParaRPr lang="en-US" sz="3600" dirty="0">
              <a:cs typeface="Arial" pitchFamily="34" charset="0"/>
            </a:endParaRPr>
          </a:p>
        </p:txBody>
      </p:sp>
      <p:sp>
        <p:nvSpPr>
          <p:cNvPr id="3" name="Rectangle 2"/>
          <p:cNvSpPr/>
          <p:nvPr/>
        </p:nvSpPr>
        <p:spPr>
          <a:xfrm>
            <a:off x="6858000" y="4343401"/>
            <a:ext cx="2514600" cy="461665"/>
          </a:xfrm>
          <a:prstGeom prst="rect">
            <a:avLst/>
          </a:prstGeom>
        </p:spPr>
        <p:txBody>
          <a:bodyPr wrap="square">
            <a:spAutoFit/>
          </a:bodyPr>
          <a:lstStyle/>
          <a:p>
            <a:r>
              <a:rPr lang="en-US" sz="2400" dirty="0">
                <a:cs typeface="Arial" pitchFamily="34" charset="0"/>
              </a:rPr>
              <a:t>Psalm  72:11</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562600"/>
            <a:ext cx="2524836" cy="954107"/>
          </a:xfrm>
          <a:prstGeom prst="rect">
            <a:avLst/>
          </a:prstGeom>
          <a:noFill/>
        </p:spPr>
        <p:txBody>
          <a:bodyPr wrap="square" rtlCol="0">
            <a:spAutoFit/>
          </a:bodyPr>
          <a:lstStyle/>
          <a:p>
            <a:pPr algn="ctr"/>
            <a:r>
              <a:rPr lang="en-US" sz="1400" dirty="0">
                <a:solidFill>
                  <a:schemeClr val="tx1">
                    <a:lumMod val="95000"/>
                  </a:schemeClr>
                </a:solidFill>
              </a:rPr>
              <a:t>Three Kings</a:t>
            </a:r>
          </a:p>
          <a:p>
            <a:pPr algn="ctr"/>
            <a:endParaRPr lang="en-US" sz="1400" dirty="0">
              <a:solidFill>
                <a:schemeClr val="tx1">
                  <a:lumMod val="95000"/>
                </a:schemeClr>
              </a:solidFill>
            </a:endParaRPr>
          </a:p>
          <a:p>
            <a:pPr algn="ctr"/>
            <a:r>
              <a:rPr lang="en-US" sz="1400" dirty="0">
                <a:solidFill>
                  <a:schemeClr val="tx1">
                    <a:lumMod val="95000"/>
                  </a:schemeClr>
                </a:solidFill>
              </a:rPr>
              <a:t>Annette Gandy </a:t>
            </a:r>
            <a:r>
              <a:rPr lang="en-US" sz="1400" dirty="0" err="1">
                <a:solidFill>
                  <a:schemeClr val="tx1">
                    <a:lumMod val="95000"/>
                  </a:schemeClr>
                </a:solidFill>
              </a:rPr>
              <a:t>Fortt</a:t>
            </a:r>
            <a:endParaRPr lang="en-US" sz="1400" dirty="0">
              <a:solidFill>
                <a:schemeClr val="tx1">
                  <a:lumMod val="95000"/>
                </a:schemeClr>
              </a:solidFill>
            </a:endParaRPr>
          </a:p>
          <a:p>
            <a:pPr algn="ctr"/>
            <a:r>
              <a:rPr lang="en-US" sz="1400" dirty="0">
                <a:solidFill>
                  <a:schemeClr val="tx1">
                    <a:lumMod val="95000"/>
                  </a:schemeClr>
                </a:solidFill>
              </a:rPr>
              <a:t>Silver Spring, MD</a:t>
            </a:r>
          </a:p>
        </p:txBody>
      </p:sp>
      <p:pic>
        <p:nvPicPr>
          <p:cNvPr id="2" name="Picture 1">
            <a:extLst>
              <a:ext uri="{FF2B5EF4-FFF2-40B4-BE49-F238E27FC236}">
                <a16:creationId xmlns:a16="http://schemas.microsoft.com/office/drawing/2014/main" id="{8AAF2F01-D3F9-461F-8ADF-79BD3D735CB8}"/>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
                    </a14:imgEffect>
                    <a14:imgEffect>
                      <a14:brightnessContrast bright="5000" contrast="10000"/>
                    </a14:imgEffect>
                  </a14:imgLayer>
                </a14:imgProps>
              </a:ext>
              <a:ext uri="{28A0092B-C50C-407E-A947-70E740481C1C}">
                <a14:useLocalDpi xmlns:a14="http://schemas.microsoft.com/office/drawing/2010/main"/>
              </a:ext>
            </a:extLst>
          </a:blip>
          <a:stretch>
            <a:fillRect/>
          </a:stretch>
        </p:blipFill>
        <p:spPr>
          <a:xfrm>
            <a:off x="4668672" y="0"/>
            <a:ext cx="4094328" cy="6858000"/>
          </a:xfrm>
          <a:prstGeom prst="rect">
            <a:avLst/>
          </a:prstGeom>
        </p:spPr>
      </p:pic>
    </p:spTree>
    <p:extLst>
      <p:ext uri="{BB962C8B-B14F-4D97-AF65-F5344CB8AC3E}">
        <p14:creationId xmlns:p14="http://schemas.microsoft.com/office/powerpoint/2010/main" val="2523219842"/>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412468"/>
            <a:ext cx="9144000" cy="307777"/>
          </a:xfrm>
          <a:prstGeom prst="rect">
            <a:avLst/>
          </a:prstGeom>
          <a:noFill/>
        </p:spPr>
        <p:txBody>
          <a:bodyPr wrap="square" rtlCol="0">
            <a:spAutoFit/>
          </a:bodyPr>
          <a:lstStyle/>
          <a:p>
            <a:pPr algn="ctr"/>
            <a:r>
              <a:rPr lang="en-US" sz="1400" dirty="0">
                <a:solidFill>
                  <a:schemeClr val="tx1">
                    <a:lumMod val="95000"/>
                  </a:schemeClr>
                </a:solidFill>
              </a:rPr>
              <a:t>Adoration of the Magi  --  Fra Angelico and Filippo Lippi, National Gallery of Art, Washington, DC</a:t>
            </a:r>
          </a:p>
        </p:txBody>
      </p:sp>
      <p:pic>
        <p:nvPicPr>
          <p:cNvPr id="4" name="Picture 3" descr="Fra_Angelico_Adorat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317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4960" y="2133600"/>
            <a:ext cx="6858000" cy="2308324"/>
          </a:xfrm>
          <a:prstGeom prst="rect">
            <a:avLst/>
          </a:prstGeom>
        </p:spPr>
        <p:txBody>
          <a:bodyPr wrap="square">
            <a:spAutoFit/>
          </a:bodyPr>
          <a:lstStyle/>
          <a:p>
            <a:r>
              <a:rPr lang="en-US" sz="3600" dirty="0"/>
              <a:t>This is the reason that I Paul am a prisoner for Christ Jesus for the sake of you Gentiles-- </a:t>
            </a:r>
            <a:br>
              <a:rPr lang="en-US" sz="3600" dirty="0"/>
            </a:br>
            <a:endParaRPr lang="en-US" sz="3600" dirty="0">
              <a:cs typeface="Arial" pitchFamily="34" charset="0"/>
            </a:endParaRPr>
          </a:p>
        </p:txBody>
      </p:sp>
      <p:sp>
        <p:nvSpPr>
          <p:cNvPr id="3" name="Rectangle 2"/>
          <p:cNvSpPr/>
          <p:nvPr/>
        </p:nvSpPr>
        <p:spPr>
          <a:xfrm>
            <a:off x="6858000" y="4343401"/>
            <a:ext cx="2514600" cy="461665"/>
          </a:xfrm>
          <a:prstGeom prst="rect">
            <a:avLst/>
          </a:prstGeom>
        </p:spPr>
        <p:txBody>
          <a:bodyPr wrap="square">
            <a:spAutoFit/>
          </a:bodyPr>
          <a:lstStyle/>
          <a:p>
            <a:r>
              <a:rPr lang="en-US" sz="2400" dirty="0">
                <a:cs typeface="Arial" pitchFamily="34" charset="0"/>
              </a:rPr>
              <a:t>Ephesians 3:1</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257801"/>
            <a:ext cx="2438400" cy="1169551"/>
          </a:xfrm>
          <a:prstGeom prst="rect">
            <a:avLst/>
          </a:prstGeom>
          <a:noFill/>
        </p:spPr>
        <p:txBody>
          <a:bodyPr wrap="square" rtlCol="0">
            <a:spAutoFit/>
          </a:bodyPr>
          <a:lstStyle/>
          <a:p>
            <a:pPr algn="ctr"/>
            <a:r>
              <a:rPr lang="en-US" sz="1400" dirty="0">
                <a:solidFill>
                  <a:schemeClr val="tx1">
                    <a:lumMod val="95000"/>
                  </a:schemeClr>
                </a:solidFill>
              </a:rPr>
              <a:t>The Apostle Paul</a:t>
            </a:r>
          </a:p>
          <a:p>
            <a:pPr algn="ctr"/>
            <a:endParaRPr lang="en-US" sz="1400" dirty="0">
              <a:solidFill>
                <a:schemeClr val="tx1">
                  <a:lumMod val="95000"/>
                </a:schemeClr>
              </a:solidFill>
            </a:endParaRPr>
          </a:p>
          <a:p>
            <a:pPr algn="ctr"/>
            <a:r>
              <a:rPr lang="en-US" sz="1400" dirty="0">
                <a:solidFill>
                  <a:schemeClr val="tx1">
                    <a:lumMod val="95000"/>
                  </a:schemeClr>
                </a:solidFill>
              </a:rPr>
              <a:t>Rembrandt</a:t>
            </a:r>
          </a:p>
          <a:p>
            <a:pPr algn="ctr"/>
            <a:r>
              <a:rPr lang="en-US" sz="1400" dirty="0">
                <a:solidFill>
                  <a:schemeClr val="tx1">
                    <a:lumMod val="95000"/>
                  </a:schemeClr>
                </a:solidFill>
              </a:rPr>
              <a:t>National Gallery of Art Washington, DC</a:t>
            </a:r>
          </a:p>
        </p:txBody>
      </p:sp>
      <p:pic>
        <p:nvPicPr>
          <p:cNvPr id="6" name="Picture 5">
            <a:extLst>
              <a:ext uri="{FF2B5EF4-FFF2-40B4-BE49-F238E27FC236}">
                <a16:creationId xmlns:a16="http://schemas.microsoft.com/office/drawing/2014/main" id="{70271BD3-7C17-4DC6-B4B7-9D8EBDAE2F5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rcRect/>
          <a:stretch/>
        </p:blipFill>
        <p:spPr>
          <a:xfrm>
            <a:off x="4257040" y="5080"/>
            <a:ext cx="5420360" cy="6833263"/>
          </a:xfrm>
          <a:prstGeom prst="rect">
            <a:avLst/>
          </a:prstGeom>
        </p:spPr>
      </p:pic>
    </p:spTree>
    <p:extLst>
      <p:ext uri="{BB962C8B-B14F-4D97-AF65-F5344CB8AC3E}">
        <p14:creationId xmlns:p14="http://schemas.microsoft.com/office/powerpoint/2010/main" val="32348154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57613"/>
            <a:ext cx="6781800" cy="2862322"/>
          </a:xfrm>
          <a:prstGeom prst="rect">
            <a:avLst/>
          </a:prstGeom>
        </p:spPr>
        <p:txBody>
          <a:bodyPr wrap="square">
            <a:spAutoFit/>
          </a:bodyPr>
          <a:lstStyle/>
          <a:p>
            <a:r>
              <a:rPr lang="en-US" sz="3600" dirty="0"/>
              <a:t>In the time of King Herod, after Jesus was born in Bethlehem of Judea, wise men from the East came to Jerusalem…</a:t>
            </a:r>
            <a:br>
              <a:rPr lang="en-US" sz="3600" dirty="0"/>
            </a:br>
            <a:endParaRPr lang="en-US" sz="3600" dirty="0">
              <a:cs typeface="Arial" pitchFamily="34" charset="0"/>
            </a:endParaRPr>
          </a:p>
        </p:txBody>
      </p:sp>
      <p:sp>
        <p:nvSpPr>
          <p:cNvPr id="3" name="Rectangle 2"/>
          <p:cNvSpPr/>
          <p:nvPr/>
        </p:nvSpPr>
        <p:spPr>
          <a:xfrm>
            <a:off x="6858000" y="4719936"/>
            <a:ext cx="2514600" cy="461665"/>
          </a:xfrm>
          <a:prstGeom prst="rect">
            <a:avLst/>
          </a:prstGeom>
        </p:spPr>
        <p:txBody>
          <a:bodyPr wrap="square">
            <a:spAutoFit/>
          </a:bodyPr>
          <a:lstStyle/>
          <a:p>
            <a:r>
              <a:rPr lang="en-US" sz="2400" dirty="0">
                <a:cs typeface="Arial" pitchFamily="34" charset="0"/>
              </a:rPr>
              <a:t>Matthew 2:1</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1803</TotalTime>
  <Words>802</Words>
  <Application>Microsoft Office PowerPoint</Application>
  <PresentationFormat>Widescreen</PresentationFormat>
  <Paragraphs>80</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First Sunday after Christmas Day Year A</vt:lpstr>
      <vt:lpstr>Epiphany of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104</cp:revision>
  <dcterms:created xsi:type="dcterms:W3CDTF">2016-08-17T13:37:09Z</dcterms:created>
  <dcterms:modified xsi:type="dcterms:W3CDTF">2022-09-15T19:36:25Z</dcterms:modified>
</cp:coreProperties>
</file>