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6" r:id="rId2"/>
    <p:sldId id="282" r:id="rId3"/>
    <p:sldId id="382" r:id="rId4"/>
    <p:sldId id="383" r:id="rId5"/>
    <p:sldId id="384" r:id="rId6"/>
    <p:sldId id="385" r:id="rId7"/>
    <p:sldId id="386"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29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53" autoAdjust="0"/>
    <p:restoredTop sz="94694"/>
  </p:normalViewPr>
  <p:slideViewPr>
    <p:cSldViewPr>
      <p:cViewPr varScale="1">
        <p:scale>
          <a:sx n="72" d="100"/>
          <a:sy n="72" d="100"/>
        </p:scale>
        <p:origin x="720" y="67"/>
      </p:cViewPr>
      <p:guideLst>
        <p:guide orient="horz" pos="2160"/>
        <p:guide pos="3840"/>
      </p:guideLst>
    </p:cSldViewPr>
  </p:slideViewPr>
  <p:notesTextViewPr>
    <p:cViewPr>
      <p:scale>
        <a:sx n="100" d="100"/>
        <a:sy n="100" d="100"/>
      </p:scale>
      <p:origin x="0" y="0"/>
    </p:cViewPr>
  </p:notesTextViewPr>
  <p:sorterViewPr>
    <p:cViewPr>
      <p:scale>
        <a:sx n="40" d="100"/>
        <a:sy n="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92283-5DAD-4197-8B51-666D80DBD764}" type="datetimeFigureOut">
              <a:rPr lang="en-US" smtClean="0"/>
              <a:pPr/>
              <a:t>9/16/2022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21417-9C38-480C-A012-705512C668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0B54B3-2CAD-43AB-968D-4DD9821B749A}" type="datetimeFigureOut">
              <a:rPr lang="en-US" smtClean="0"/>
              <a:pPr/>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0B54B3-2CAD-43AB-968D-4DD9821B749A}" type="datetimeFigureOut">
              <a:rPr lang="en-US" smtClean="0"/>
              <a:pPr/>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0B54B3-2CAD-43AB-968D-4DD9821B749A}" type="datetimeFigureOut">
              <a:rPr lang="en-US" smtClean="0"/>
              <a:pPr/>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0B54B3-2CAD-43AB-968D-4DD9821B749A}" type="datetimeFigureOut">
              <a:rPr lang="en-US" smtClean="0"/>
              <a:pPr/>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0B54B3-2CAD-43AB-968D-4DD9821B749A}" type="datetimeFigureOut">
              <a:rPr lang="en-US" smtClean="0"/>
              <a:pPr/>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58C43-C734-4CA5-908D-0774FB52B723}" type="slidenum">
              <a:rPr lang="en-US" smtClean="0"/>
              <a:pPr/>
              <a:t>‹#›</a:t>
            </a:fld>
            <a:endParaRPr lang="en-US"/>
          </a:p>
        </p:txBody>
      </p:sp>
    </p:spTree>
  </p:cSld>
  <p:clrMapOvr>
    <a:masterClrMapping/>
  </p:clrMapOvr>
  <p:transition advTm="8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B54B3-2CAD-43AB-968D-4DD9821B749A}" type="datetimeFigureOut">
              <a:rPr lang="en-US" smtClean="0"/>
              <a:pPr/>
              <a:t>9/16/2022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8C43-C734-4CA5-908D-0774FB52B72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Tm="8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ww.librairie-emmanuel.fr/contac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447801"/>
            <a:ext cx="8458200" cy="1470025"/>
          </a:xfrm>
        </p:spPr>
        <p:txBody>
          <a:bodyPr>
            <a:noAutofit/>
          </a:bodyPr>
          <a:lstStyle/>
          <a:p>
            <a:r>
              <a:rPr lang="en-US" sz="9600"/>
              <a:t>Eighth </a:t>
            </a:r>
            <a:r>
              <a:rPr lang="en-US" sz="9600" dirty="0"/>
              <a:t>Sunday after Epiphany</a:t>
            </a:r>
          </a:p>
        </p:txBody>
      </p:sp>
      <p:sp>
        <p:nvSpPr>
          <p:cNvPr id="3" name="Subtitle 2"/>
          <p:cNvSpPr>
            <a:spLocks noGrp="1"/>
          </p:cNvSpPr>
          <p:nvPr>
            <p:ph type="subTitle" idx="1"/>
          </p:nvPr>
        </p:nvSpPr>
        <p:spPr>
          <a:xfrm>
            <a:off x="2895600" y="3810000"/>
            <a:ext cx="6400800" cy="838200"/>
          </a:xfrm>
        </p:spPr>
        <p:txBody>
          <a:bodyPr>
            <a:normAutofit lnSpcReduction="10000"/>
          </a:bodyPr>
          <a:lstStyle/>
          <a:p>
            <a:r>
              <a:rPr lang="en-US" sz="5400" i="1" dirty="0">
                <a:solidFill>
                  <a:schemeClr val="tx1"/>
                </a:solidFill>
              </a:rPr>
              <a:t>Year A</a:t>
            </a:r>
          </a:p>
        </p:txBody>
      </p:sp>
      <p:sp>
        <p:nvSpPr>
          <p:cNvPr id="4" name="Rectangle 3"/>
          <p:cNvSpPr/>
          <p:nvPr/>
        </p:nvSpPr>
        <p:spPr>
          <a:xfrm>
            <a:off x="1981200" y="4675909"/>
            <a:ext cx="3962400" cy="2677656"/>
          </a:xfrm>
          <a:prstGeom prst="rect">
            <a:avLst/>
          </a:prstGeom>
        </p:spPr>
        <p:txBody>
          <a:bodyPr wrap="square">
            <a:spAutoFit/>
          </a:bodyPr>
          <a:lstStyle/>
          <a:p>
            <a:r>
              <a:rPr lang="en-US" sz="2800" dirty="0"/>
              <a:t>Isaiah 49:8-</a:t>
            </a:r>
            <a:r>
              <a:rPr lang="en-US" sz="2800" dirty="0" err="1"/>
              <a:t>16a</a:t>
            </a:r>
            <a:r>
              <a:rPr lang="en-US" sz="2800" dirty="0"/>
              <a:t>  </a:t>
            </a:r>
          </a:p>
          <a:p>
            <a:r>
              <a:rPr lang="en-US" sz="2800" dirty="0"/>
              <a:t>Psalm 131 </a:t>
            </a:r>
          </a:p>
          <a:p>
            <a:r>
              <a:rPr lang="en-US" sz="2800" dirty="0"/>
              <a:t>1 Corinthians 4:1-5 </a:t>
            </a:r>
          </a:p>
          <a:p>
            <a:r>
              <a:rPr lang="en-US" sz="2800" dirty="0"/>
              <a:t>Matthew 6:24-34</a:t>
            </a:r>
          </a:p>
          <a:p>
            <a:r>
              <a:rPr lang="en-US" sz="2800" dirty="0"/>
              <a:t> </a:t>
            </a:r>
            <a:r>
              <a:rPr lang="fi-FI" sz="2800" dirty="0"/>
              <a:t>	</a:t>
            </a:r>
          </a:p>
          <a:p>
            <a:r>
              <a:rPr lang="sv-SE" sz="2800" dirty="0"/>
              <a:t> </a:t>
            </a:r>
            <a:r>
              <a:rPr lang="en-US" sz="2800" dirty="0"/>
              <a:t> </a:t>
            </a:r>
          </a:p>
        </p:txBody>
      </p:sp>
    </p:spTree>
  </p:cSld>
  <p:clrMapOvr>
    <a:masterClrMapping/>
  </p:clrMapOvr>
  <p:transition advTm="8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2228672"/>
            <a:ext cx="7467600" cy="1200329"/>
          </a:xfrm>
          <a:prstGeom prst="rect">
            <a:avLst/>
          </a:prstGeom>
        </p:spPr>
        <p:txBody>
          <a:bodyPr wrap="square">
            <a:spAutoFit/>
          </a:bodyPr>
          <a:lstStyle/>
          <a:p>
            <a:r>
              <a:rPr lang="en-US" sz="3600" dirty="0"/>
              <a:t>"No one can serve two masters; …You cannot serve God and wealth.”</a:t>
            </a:r>
            <a:endParaRPr lang="en-US" sz="3600" dirty="0">
              <a:cs typeface="Arial" pitchFamily="34" charset="0"/>
            </a:endParaRPr>
          </a:p>
        </p:txBody>
      </p:sp>
      <p:sp>
        <p:nvSpPr>
          <p:cNvPr id="3" name="Rectangle 2"/>
          <p:cNvSpPr/>
          <p:nvPr/>
        </p:nvSpPr>
        <p:spPr>
          <a:xfrm>
            <a:off x="6477000" y="4114801"/>
            <a:ext cx="28194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6:24a</a:t>
            </a:r>
            <a:r>
              <a:rPr lang="en-US" sz="2400" dirty="0">
                <a:cs typeface="Arial" pitchFamily="34" charset="0"/>
              </a:rPr>
              <a:t>, </a:t>
            </a:r>
            <a:r>
              <a:rPr lang="en-US" sz="2400" dirty="0" err="1">
                <a:cs typeface="Arial" pitchFamily="34" charset="0"/>
              </a:rPr>
              <a:t>24c</a:t>
            </a:r>
            <a:endParaRPr lang="en-US" sz="2400" dirty="0">
              <a:cs typeface="Arial" pitchFamily="34" charset="0"/>
            </a:endParaRPr>
          </a:p>
        </p:txBody>
      </p:sp>
    </p:spTree>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0225" y="5952290"/>
            <a:ext cx="3124200" cy="307777"/>
          </a:xfrm>
          <a:prstGeom prst="rect">
            <a:avLst/>
          </a:prstGeom>
          <a:noFill/>
        </p:spPr>
        <p:txBody>
          <a:bodyPr wrap="square" rtlCol="0">
            <a:spAutoFit/>
          </a:bodyPr>
          <a:lstStyle/>
          <a:p>
            <a:pPr algn="ctr"/>
            <a:r>
              <a:rPr lang="en-US" sz="1400" dirty="0">
                <a:solidFill>
                  <a:schemeClr val="tx1">
                    <a:lumMod val="95000"/>
                  </a:schemeClr>
                </a:solidFill>
              </a:rPr>
              <a:t>A Choice  --  Lauren Wright Pittman</a:t>
            </a:r>
          </a:p>
        </p:txBody>
      </p:sp>
      <p:pic>
        <p:nvPicPr>
          <p:cNvPr id="4" name="Picture 3">
            <a:extLst>
              <a:ext uri="{FF2B5EF4-FFF2-40B4-BE49-F238E27FC236}">
                <a16:creationId xmlns:a16="http://schemas.microsoft.com/office/drawing/2014/main" id="{802E06EA-BF82-2D76-CB31-D46F06BC79BF}"/>
              </a:ext>
            </a:extLst>
          </p:cNvPr>
          <p:cNvPicPr>
            <a:picLocks noChangeAspect="1"/>
          </p:cNvPicPr>
          <p:nvPr/>
        </p:nvPicPr>
        <p:blipFill>
          <a:blip r:embed="rId2"/>
          <a:stretch>
            <a:fillRect/>
          </a:stretch>
        </p:blipFill>
        <p:spPr>
          <a:xfrm>
            <a:off x="4187825" y="751821"/>
            <a:ext cx="3813175" cy="4857548"/>
          </a:xfrm>
          <a:prstGeom prst="rect">
            <a:avLst/>
          </a:prstGeom>
        </p:spPr>
      </p:pic>
    </p:spTree>
  </p:cSld>
  <p:clrMapOvr>
    <a:masterClrMapping/>
  </p:clrMapOvr>
  <p:transition advTm="8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131874"/>
            <a:ext cx="7467600" cy="1754326"/>
          </a:xfrm>
          <a:prstGeom prst="rect">
            <a:avLst/>
          </a:prstGeom>
        </p:spPr>
        <p:txBody>
          <a:bodyPr wrap="square">
            <a:spAutoFit/>
          </a:bodyPr>
          <a:lstStyle/>
          <a:p>
            <a:r>
              <a:rPr lang="en-US" sz="3600" dirty="0"/>
              <a:t>“…do not worry about your life, what you will eat or what you will drink, or about your body, what you will wear. </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6:25a</a:t>
            </a:r>
            <a:endParaRPr lang="en-US" sz="2400" dirty="0">
              <a:cs typeface="Arial" pitchFamily="34" charset="0"/>
            </a:endParaRPr>
          </a:p>
        </p:txBody>
      </p:sp>
    </p:spTree>
  </p:cSld>
  <p:clrMapOvr>
    <a:masterClrMapping/>
  </p:clrMapOvr>
  <p:transition advTm="8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624755-699A-D41F-17EF-2A77175436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0" y="0"/>
            <a:ext cx="7943850" cy="6355080"/>
          </a:xfrm>
          <a:prstGeom prst="rect">
            <a:avLst/>
          </a:prstGeom>
        </p:spPr>
      </p:pic>
      <p:sp>
        <p:nvSpPr>
          <p:cNvPr id="5" name="TextBox 4">
            <a:extLst>
              <a:ext uri="{FF2B5EF4-FFF2-40B4-BE49-F238E27FC236}">
                <a16:creationId xmlns:a16="http://schemas.microsoft.com/office/drawing/2014/main" id="{D0FAACC3-68DC-C5D8-F43C-AFBBE1008ABE}"/>
              </a:ext>
            </a:extLst>
          </p:cNvPr>
          <p:cNvSpPr txBox="1"/>
          <p:nvPr/>
        </p:nvSpPr>
        <p:spPr>
          <a:xfrm>
            <a:off x="4800600" y="6400800"/>
            <a:ext cx="5257800" cy="307777"/>
          </a:xfrm>
          <a:prstGeom prst="rect">
            <a:avLst/>
          </a:prstGeom>
          <a:noFill/>
        </p:spPr>
        <p:txBody>
          <a:bodyPr wrap="square" rtlCol="0">
            <a:spAutoFit/>
          </a:bodyPr>
          <a:lstStyle/>
          <a:p>
            <a:r>
              <a:rPr lang="en-US" sz="1400" dirty="0"/>
              <a:t>Jesus in Benares  --  Frank Wesley</a:t>
            </a:r>
          </a:p>
        </p:txBody>
      </p:sp>
    </p:spTree>
  </p:cSld>
  <p:clrMapOvr>
    <a:masterClrMapping/>
  </p:clrMapOvr>
  <p:transition advTm="8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0" y="2228672"/>
            <a:ext cx="7467600" cy="1200329"/>
          </a:xfrm>
          <a:prstGeom prst="rect">
            <a:avLst/>
          </a:prstGeom>
        </p:spPr>
        <p:txBody>
          <a:bodyPr wrap="square">
            <a:spAutoFit/>
          </a:bodyPr>
          <a:lstStyle/>
          <a:p>
            <a:r>
              <a:rPr lang="en-US" sz="3600" dirty="0"/>
              <a:t>“Is not life more than food, and the body more than clothing?”</a:t>
            </a:r>
            <a:endParaRPr lang="en-US" sz="3600" dirty="0">
              <a:cs typeface="Arial" pitchFamily="34" charset="0"/>
            </a:endParaRPr>
          </a:p>
        </p:txBody>
      </p:sp>
      <p:sp>
        <p:nvSpPr>
          <p:cNvPr id="3" name="Rectangle 2"/>
          <p:cNvSpPr/>
          <p:nvPr/>
        </p:nvSpPr>
        <p:spPr>
          <a:xfrm>
            <a:off x="6781800" y="4267201"/>
            <a:ext cx="25146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6:25b</a:t>
            </a:r>
            <a:endParaRPr lang="en-US" sz="2400" dirty="0">
              <a:cs typeface="Arial" pitchFamily="34" charset="0"/>
            </a:endParaRPr>
          </a:p>
        </p:txBody>
      </p:sp>
    </p:spTree>
  </p:cSld>
  <p:clrMapOvr>
    <a:masterClrMapping/>
  </p:clrMapOvr>
  <p:transition advTm="8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5152072"/>
            <a:ext cx="2667000" cy="1169551"/>
          </a:xfrm>
          <a:prstGeom prst="rect">
            <a:avLst/>
          </a:prstGeom>
          <a:noFill/>
        </p:spPr>
        <p:txBody>
          <a:bodyPr wrap="square" rtlCol="0">
            <a:spAutoFit/>
          </a:bodyPr>
          <a:lstStyle/>
          <a:p>
            <a:pPr algn="ctr"/>
            <a:r>
              <a:rPr lang="en-US" sz="1400" dirty="0">
                <a:solidFill>
                  <a:schemeClr val="tx1">
                    <a:lumMod val="95000"/>
                  </a:schemeClr>
                </a:solidFill>
              </a:rPr>
              <a:t>Shaker Box Maker</a:t>
            </a:r>
          </a:p>
          <a:p>
            <a:pPr algn="ctr"/>
            <a:endParaRPr lang="en-US" sz="1400" dirty="0">
              <a:solidFill>
                <a:schemeClr val="tx1">
                  <a:lumMod val="95000"/>
                </a:schemeClr>
              </a:solidFill>
            </a:endParaRPr>
          </a:p>
          <a:p>
            <a:pPr algn="ctr"/>
            <a:r>
              <a:rPr lang="en-US" sz="1400" dirty="0">
                <a:solidFill>
                  <a:schemeClr val="tx1">
                    <a:lumMod val="95000"/>
                  </a:schemeClr>
                </a:solidFill>
              </a:rPr>
              <a:t>Samuel </a:t>
            </a:r>
            <a:r>
              <a:rPr lang="en-US" sz="1400" dirty="0" err="1">
                <a:solidFill>
                  <a:schemeClr val="tx1">
                    <a:lumMod val="95000"/>
                  </a:schemeClr>
                </a:solidFill>
              </a:rPr>
              <a:t>Kravitt</a:t>
            </a:r>
            <a:endParaRPr lang="en-US" sz="1400" dirty="0">
              <a:solidFill>
                <a:schemeClr val="tx1">
                  <a:lumMod val="95000"/>
                </a:schemeClr>
              </a:solidFill>
            </a:endParaRPr>
          </a:p>
          <a:p>
            <a:pPr algn="ctr"/>
            <a:r>
              <a:rPr lang="en-US" sz="1400" dirty="0">
                <a:solidFill>
                  <a:schemeClr val="tx1">
                    <a:lumMod val="95000"/>
                  </a:schemeClr>
                </a:solidFill>
              </a:rPr>
              <a:t>Library of Congress, Washington, DC</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r="1383"/>
          <a:stretch/>
        </p:blipFill>
        <p:spPr>
          <a:xfrm>
            <a:off x="4625340" y="0"/>
            <a:ext cx="5433060" cy="6858000"/>
          </a:xfrm>
          <a:prstGeom prst="rect">
            <a:avLst/>
          </a:prstGeom>
        </p:spPr>
      </p:pic>
    </p:spTree>
  </p:cSld>
  <p:clrMapOvr>
    <a:masterClrMapping/>
  </p:clrMapOvr>
  <p:transition advTm="8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467600" cy="2308324"/>
          </a:xfrm>
          <a:prstGeom prst="rect">
            <a:avLst/>
          </a:prstGeom>
        </p:spPr>
        <p:txBody>
          <a:bodyPr wrap="square">
            <a:spAutoFit/>
          </a:bodyPr>
          <a:lstStyle/>
          <a:p>
            <a:r>
              <a:rPr lang="en-US" sz="3600" dirty="0"/>
              <a:t>“Look at the birds of the air; they neither sow nor reap nor gather into barns, and yet your heavenly Father feeds them.”</a:t>
            </a:r>
            <a:endParaRPr lang="en-US" sz="3600" dirty="0">
              <a:cs typeface="Arial" pitchFamily="34" charset="0"/>
            </a:endParaRPr>
          </a:p>
        </p:txBody>
      </p:sp>
      <p:sp>
        <p:nvSpPr>
          <p:cNvPr id="3" name="Rectangle 2"/>
          <p:cNvSpPr/>
          <p:nvPr/>
        </p:nvSpPr>
        <p:spPr>
          <a:xfrm>
            <a:off x="6705600" y="4405746"/>
            <a:ext cx="2479964" cy="47105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6:26a</a:t>
            </a:r>
            <a:endParaRPr lang="en-US" sz="2400" dirty="0">
              <a:cs typeface="Arial" pitchFamily="34" charset="0"/>
            </a:endParaRPr>
          </a:p>
        </p:txBody>
      </p:sp>
    </p:spTree>
  </p:cSld>
  <p:clrMapOvr>
    <a:masterClrMapping/>
  </p:clrMapOvr>
  <p:transition advTm="8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4800600"/>
            <a:ext cx="2286000" cy="1169551"/>
          </a:xfrm>
          <a:prstGeom prst="rect">
            <a:avLst/>
          </a:prstGeom>
          <a:noFill/>
        </p:spPr>
        <p:txBody>
          <a:bodyPr wrap="square" rtlCol="0">
            <a:spAutoFit/>
          </a:bodyPr>
          <a:lstStyle/>
          <a:p>
            <a:pPr algn="ctr"/>
            <a:r>
              <a:rPr lang="en-US" sz="1400" dirty="0">
                <a:solidFill>
                  <a:schemeClr val="tx1">
                    <a:lumMod val="95000"/>
                  </a:schemeClr>
                </a:solidFill>
              </a:rPr>
              <a:t>St. Francis with Birds</a:t>
            </a:r>
          </a:p>
          <a:p>
            <a:pPr algn="ctr"/>
            <a:endParaRPr lang="en-US" sz="1400" dirty="0">
              <a:solidFill>
                <a:schemeClr val="tx1">
                  <a:lumMod val="95000"/>
                </a:schemeClr>
              </a:solidFill>
            </a:endParaRPr>
          </a:p>
          <a:p>
            <a:pPr algn="ctr"/>
            <a:r>
              <a:rPr lang="en-US" sz="1400" dirty="0">
                <a:solidFill>
                  <a:schemeClr val="tx1">
                    <a:lumMod val="95000"/>
                  </a:schemeClr>
                </a:solidFill>
              </a:rPr>
              <a:t>Brother Eric</a:t>
            </a:r>
          </a:p>
          <a:p>
            <a:pPr algn="ctr"/>
            <a:r>
              <a:rPr lang="en-US" sz="1400" dirty="0">
                <a:solidFill>
                  <a:schemeClr val="tx1">
                    <a:lumMod val="95000"/>
                  </a:schemeClr>
                </a:solidFill>
              </a:rPr>
              <a:t>Church of the Reconciliation, </a:t>
            </a:r>
            <a:r>
              <a:rPr lang="en-US" sz="1400" dirty="0" err="1">
                <a:solidFill>
                  <a:schemeClr val="tx1">
                    <a:lumMod val="95000"/>
                  </a:schemeClr>
                </a:solidFill>
              </a:rPr>
              <a:t>Taize</a:t>
            </a:r>
            <a:r>
              <a:rPr lang="en-US" sz="1400" dirty="0">
                <a:solidFill>
                  <a:schemeClr val="tx1">
                    <a:lumMod val="95000"/>
                  </a:schemeClr>
                </a:solidFill>
              </a:rPr>
              <a:t>, France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5300" y="304800"/>
            <a:ext cx="6902701" cy="6324600"/>
          </a:xfrm>
          <a:prstGeom prst="rect">
            <a:avLst/>
          </a:prstGeom>
        </p:spPr>
      </p:pic>
    </p:spTree>
  </p:cSld>
  <p:clrMapOvr>
    <a:masterClrMapping/>
  </p:clrMapOvr>
  <p:transition advTm="8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676400"/>
            <a:ext cx="7467600" cy="2308324"/>
          </a:xfrm>
          <a:prstGeom prst="rect">
            <a:avLst/>
          </a:prstGeom>
        </p:spPr>
        <p:txBody>
          <a:bodyPr wrap="square">
            <a:spAutoFit/>
          </a:bodyPr>
          <a:lstStyle/>
          <a:p>
            <a:r>
              <a:rPr lang="en-US" sz="3600" dirty="0"/>
              <a:t>“Consider the lilies of the field, how they grow; they neither toil nor spin… even Solomon in all his glory was not clothed like one of these.”</a:t>
            </a:r>
            <a:endParaRPr lang="en-US" sz="3600" dirty="0">
              <a:cs typeface="Arial" pitchFamily="34" charset="0"/>
            </a:endParaRPr>
          </a:p>
        </p:txBody>
      </p:sp>
      <p:sp>
        <p:nvSpPr>
          <p:cNvPr id="3" name="Rectangle 2"/>
          <p:cNvSpPr/>
          <p:nvPr/>
        </p:nvSpPr>
        <p:spPr>
          <a:xfrm>
            <a:off x="6477000" y="4643736"/>
            <a:ext cx="2819400" cy="461665"/>
          </a:xfrm>
          <a:prstGeom prst="rect">
            <a:avLst/>
          </a:prstGeom>
        </p:spPr>
        <p:txBody>
          <a:bodyPr wrap="square">
            <a:spAutoFit/>
          </a:bodyPr>
          <a:lstStyle/>
          <a:p>
            <a:r>
              <a:rPr lang="en-US" sz="2400" dirty="0">
                <a:cs typeface="Arial" pitchFamily="34" charset="0"/>
              </a:rPr>
              <a:t>Matthew </a:t>
            </a:r>
            <a:r>
              <a:rPr lang="en-US" sz="2400" dirty="0" err="1">
                <a:cs typeface="Arial" pitchFamily="34" charset="0"/>
              </a:rPr>
              <a:t>6:28b</a:t>
            </a:r>
            <a:r>
              <a:rPr lang="en-US" sz="2400" dirty="0">
                <a:cs typeface="Arial" pitchFamily="34" charset="0"/>
              </a:rPr>
              <a:t>, 29</a:t>
            </a:r>
          </a:p>
        </p:txBody>
      </p:sp>
    </p:spTree>
  </p:cSld>
  <p:clrMapOvr>
    <a:masterClrMapping/>
  </p:clrMapOvr>
  <p:transition advTm="8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6336268"/>
            <a:ext cx="8763000" cy="307777"/>
          </a:xfrm>
          <a:prstGeom prst="rect">
            <a:avLst/>
          </a:prstGeom>
          <a:noFill/>
        </p:spPr>
        <p:txBody>
          <a:bodyPr wrap="square" rtlCol="0">
            <a:spAutoFit/>
          </a:bodyPr>
          <a:lstStyle/>
          <a:p>
            <a:pPr algn="ctr"/>
            <a:r>
              <a:rPr lang="en-US" sz="1400" dirty="0">
                <a:solidFill>
                  <a:schemeClr val="tx1">
                    <a:lumMod val="95000"/>
                  </a:schemeClr>
                </a:solidFill>
              </a:rPr>
              <a:t>Field With Flowers Near Arles  --  Vincent Van Gogh, Van Gogh Museum, Amsterdam</a:t>
            </a:r>
          </a:p>
        </p:txBody>
      </p:sp>
      <p:pic>
        <p:nvPicPr>
          <p:cNvPr id="4" name="Picture 3"/>
          <p:cNvPicPr>
            <a:picLocks noChangeAspect="1"/>
          </p:cNvPicPr>
          <p:nvPr/>
        </p:nvPicPr>
        <p:blipFill>
          <a:blip r:embed="rId2"/>
          <a:stretch>
            <a:fillRect/>
          </a:stretch>
        </p:blipFill>
        <p:spPr>
          <a:xfrm>
            <a:off x="2438400" y="36500"/>
            <a:ext cx="7392162" cy="6211901"/>
          </a:xfrm>
          <a:prstGeom prst="rect">
            <a:avLst/>
          </a:prstGeom>
        </p:spPr>
      </p:pic>
    </p:spTree>
  </p:cSld>
  <p:clrMapOvr>
    <a:masterClrMapping/>
  </p:clrMapOvr>
  <p:transition advTm="8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055674"/>
            <a:ext cx="7467600" cy="1754326"/>
          </a:xfrm>
          <a:prstGeom prst="rect">
            <a:avLst/>
          </a:prstGeom>
        </p:spPr>
        <p:txBody>
          <a:bodyPr wrap="square">
            <a:spAutoFit/>
          </a:bodyPr>
          <a:lstStyle/>
          <a:p>
            <a:r>
              <a:rPr lang="en-US" sz="3600" dirty="0"/>
              <a:t>Can a woman forget her nursing child, or show no compassion for the child of her womb? </a:t>
            </a:r>
            <a:endParaRPr lang="en-US" sz="3600" dirty="0">
              <a:cs typeface="Arial" pitchFamily="34" charset="0"/>
            </a:endParaRPr>
          </a:p>
        </p:txBody>
      </p:sp>
      <p:sp>
        <p:nvSpPr>
          <p:cNvPr id="3" name="Rectangle 2"/>
          <p:cNvSpPr/>
          <p:nvPr/>
        </p:nvSpPr>
        <p:spPr>
          <a:xfrm>
            <a:off x="6553200" y="4643736"/>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49:15a</a:t>
            </a:r>
            <a:endParaRPr lang="en-US" sz="2400" dirty="0">
              <a:cs typeface="Arial" pitchFamily="34" charset="0"/>
            </a:endParaRPr>
          </a:p>
        </p:txBody>
      </p:sp>
    </p:spTree>
  </p:cSld>
  <p:clrMapOvr>
    <a:masterClrMapping/>
  </p:clrMapOvr>
  <p:transition advTm="8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06362"/>
            <a:ext cx="8229600" cy="503238"/>
          </a:xfrm>
        </p:spPr>
        <p:txBody>
          <a:bodyPr>
            <a:normAutofit/>
          </a:bodyPr>
          <a:lstStyle/>
          <a:p>
            <a:r>
              <a:rPr lang="en-US" sz="2400" dirty="0"/>
              <a:t>Credits</a:t>
            </a:r>
          </a:p>
        </p:txBody>
      </p:sp>
      <p:sp>
        <p:nvSpPr>
          <p:cNvPr id="3" name="Content Placeholder 2"/>
          <p:cNvSpPr>
            <a:spLocks noGrp="1"/>
          </p:cNvSpPr>
          <p:nvPr>
            <p:ph idx="1"/>
          </p:nvPr>
        </p:nvSpPr>
        <p:spPr>
          <a:xfrm>
            <a:off x="1447800" y="914400"/>
            <a:ext cx="9067800" cy="5181600"/>
          </a:xfrm>
          <a:ln>
            <a:noFill/>
          </a:ln>
        </p:spPr>
        <p:txBody>
          <a:bodyPr>
            <a:noAutofit/>
          </a:bodyPr>
          <a:lstStyle/>
          <a:p>
            <a:pPr>
              <a:buNone/>
            </a:pPr>
            <a:r>
              <a:rPr lang="en-US" sz="1600" dirty="0"/>
              <a:t>New Revised Standard Version Bible, copyright 1989, Division of Christian Education of the National Council of the Churches of Christ in the United States of America. Used by permission. All rights reserved.</a:t>
            </a:r>
          </a:p>
          <a:p>
            <a:pPr>
              <a:buNone/>
            </a:pPr>
            <a:endParaRPr lang="en-US" sz="1600" dirty="0"/>
          </a:p>
          <a:p>
            <a:pPr>
              <a:buNone/>
            </a:pPr>
            <a:r>
              <a:rPr lang="en-US" sz="1600" dirty="0"/>
              <a:t>http://commons.wikimedia.org/wiki/File:Tihanyi_Gipsy_Woman_with_Child.jpg</a:t>
            </a:r>
          </a:p>
          <a:p>
            <a:pPr>
              <a:buNone/>
            </a:pPr>
            <a:r>
              <a:rPr lang="en-US" sz="1600" dirty="0"/>
              <a:t>https://www.flickr.com/photos/korephotos/6350476010</a:t>
            </a:r>
          </a:p>
          <a:p>
            <a:pPr>
              <a:buNone/>
            </a:pPr>
            <a:r>
              <a:rPr lang="fr-FR" sz="1600" dirty="0"/>
              <a:t>http://www.librairie-emmanuel.fr (contact page: </a:t>
            </a:r>
            <a:r>
              <a:rPr lang="fr-FR" sz="1600" dirty="0">
                <a:hlinkClick r:id="rId2"/>
              </a:rPr>
              <a:t>https://www.librairie-emmanuel.fr/contact</a:t>
            </a:r>
            <a:r>
              <a:rPr lang="fr-FR" sz="1600" dirty="0"/>
              <a:t>)</a:t>
            </a:r>
          </a:p>
          <a:p>
            <a:pPr>
              <a:buNone/>
            </a:pPr>
            <a:r>
              <a:rPr lang="en-US" sz="1600" dirty="0"/>
              <a:t>http://www.flickr.com/photos/paullew/5709533172/</a:t>
            </a:r>
          </a:p>
          <a:p>
            <a:pPr>
              <a:buNone/>
            </a:pPr>
            <a:r>
              <a:rPr lang="en-US" sz="1600" dirty="0"/>
              <a:t>Lauren Wright Pittman, http://www.lewpstudio.com/</a:t>
            </a:r>
          </a:p>
          <a:p>
            <a:pPr>
              <a:buNone/>
            </a:pPr>
            <a:r>
              <a:rPr lang="en-US" sz="1600" dirty="0"/>
              <a:t>Estate of Frank Wesley, http://www.frankwesleyart.com/main_page.htm</a:t>
            </a:r>
          </a:p>
          <a:p>
            <a:pPr>
              <a:buNone/>
            </a:pPr>
            <a:r>
              <a:rPr lang="en-US" sz="1600" dirty="0"/>
              <a:t>https://commons.wikimedia.org/wiki/File:Shaker_box_maker.jpg</a:t>
            </a:r>
          </a:p>
          <a:p>
            <a:pPr>
              <a:buNone/>
            </a:pPr>
            <a:r>
              <a:rPr lang="en-US" sz="1600" dirty="0"/>
              <a:t>http://</a:t>
            </a:r>
            <a:r>
              <a:rPr lang="en-US" sz="1600" dirty="0" err="1"/>
              <a:t>www.flickr.com</a:t>
            </a:r>
            <a:r>
              <a:rPr lang="en-US" sz="1600" dirty="0"/>
              <a:t>/photos/</a:t>
            </a:r>
            <a:r>
              <a:rPr lang="en-US" sz="1600" dirty="0" err="1"/>
              <a:t>swperman</a:t>
            </a:r>
            <a:r>
              <a:rPr lang="en-US" sz="1600" dirty="0"/>
              <a:t>/221008978/</a:t>
            </a:r>
          </a:p>
          <a:p>
            <a:pPr>
              <a:buNone/>
            </a:pPr>
            <a:r>
              <a:rPr lang="en-US" sz="1600" dirty="0"/>
              <a:t>https://</a:t>
            </a:r>
            <a:r>
              <a:rPr lang="en-US" sz="1600" dirty="0" err="1"/>
              <a:t>commons.wikimedia.org</a:t>
            </a:r>
            <a:r>
              <a:rPr lang="en-US" sz="1600" dirty="0"/>
              <a:t>/wiki/File:Vincent_van_Gogh_-_Veld_met_bloemen_bij_Arles_-_Google_Art_Project.jpg</a:t>
            </a:r>
          </a:p>
          <a:p>
            <a:pPr>
              <a:buNone/>
            </a:pPr>
            <a:endParaRPr lang="en-US" sz="1600" dirty="0"/>
          </a:p>
          <a:p>
            <a:pPr>
              <a:buNone/>
            </a:pPr>
            <a:r>
              <a:rPr lang="en-US" sz="1600" dirty="0"/>
              <a:t>Additional descriptions can be found at the Art in the Christian Tradition image library, a service of the Vanderbilt Divinity Library, http://</a:t>
            </a:r>
            <a:r>
              <a:rPr lang="en-US" sz="1600" dirty="0" err="1"/>
              <a:t>diglib.library.vanderbilt.edu</a:t>
            </a:r>
            <a:r>
              <a:rPr lang="en-US" sz="1600" dirty="0"/>
              <a:t>/.  All images available via Creative Commons 3.0 License.</a:t>
            </a:r>
            <a:endParaRPr lang="en-US" sz="1400" dirty="0"/>
          </a:p>
        </p:txBody>
      </p:sp>
    </p:spTree>
  </p:cSld>
  <p:clrMapOvr>
    <a:masterClrMapping/>
  </p:clrMapOvr>
  <p:transition advTm="3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4800600"/>
            <a:ext cx="2286000" cy="1169551"/>
          </a:xfrm>
          <a:prstGeom prst="rect">
            <a:avLst/>
          </a:prstGeom>
          <a:noFill/>
        </p:spPr>
        <p:txBody>
          <a:bodyPr wrap="square" rtlCol="0">
            <a:spAutoFit/>
          </a:bodyPr>
          <a:lstStyle/>
          <a:p>
            <a:pPr algn="ctr"/>
            <a:r>
              <a:rPr lang="en-US" sz="1400" dirty="0">
                <a:solidFill>
                  <a:schemeClr val="tx1">
                    <a:lumMod val="95000"/>
                  </a:schemeClr>
                </a:solidFill>
              </a:rPr>
              <a:t>Gipsy Woman with Child</a:t>
            </a:r>
          </a:p>
          <a:p>
            <a:pPr algn="ctr"/>
            <a:endParaRPr lang="en-US" sz="1400" dirty="0">
              <a:solidFill>
                <a:schemeClr val="tx1">
                  <a:lumMod val="95000"/>
                </a:schemeClr>
              </a:solidFill>
            </a:endParaRPr>
          </a:p>
          <a:p>
            <a:pPr algn="ctr"/>
            <a:r>
              <a:rPr lang="en-US" sz="1400" dirty="0">
                <a:solidFill>
                  <a:schemeClr val="tx1">
                    <a:lumMod val="95000"/>
                  </a:schemeClr>
                </a:solidFill>
              </a:rPr>
              <a:t>Lajos </a:t>
            </a:r>
            <a:r>
              <a:rPr lang="en-US" sz="1400" dirty="0" err="1">
                <a:solidFill>
                  <a:schemeClr val="tx1">
                    <a:lumMod val="95000"/>
                  </a:schemeClr>
                </a:solidFill>
              </a:rPr>
              <a:t>Tihanyi</a:t>
            </a:r>
            <a:r>
              <a:rPr lang="en-US" sz="1400" dirty="0">
                <a:solidFill>
                  <a:schemeClr val="tx1">
                    <a:lumMod val="95000"/>
                  </a:schemeClr>
                </a:solidFill>
              </a:rPr>
              <a:t>, Modern Hungarian Gallery, Pecs, Hungary</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0518" y="16164"/>
            <a:ext cx="6146483" cy="6858000"/>
          </a:xfrm>
          <a:prstGeom prst="rect">
            <a:avLst/>
          </a:prstGeom>
        </p:spPr>
      </p:pic>
    </p:spTree>
  </p:cSld>
  <p:clrMapOvr>
    <a:masterClrMapping/>
  </p:clrMapOvr>
  <p:transition advTm="8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2209800"/>
            <a:ext cx="7467600" cy="1754326"/>
          </a:xfrm>
          <a:prstGeom prst="rect">
            <a:avLst/>
          </a:prstGeom>
        </p:spPr>
        <p:txBody>
          <a:bodyPr wrap="square">
            <a:spAutoFit/>
          </a:bodyPr>
          <a:lstStyle/>
          <a:p>
            <a:r>
              <a:rPr lang="en-US" sz="3600" dirty="0"/>
              <a:t>…yet I will not forget you.  See, I have inscribed you on the palms of my hands.</a:t>
            </a:r>
            <a:endParaRPr lang="en-US" sz="3600" dirty="0">
              <a:cs typeface="Arial" pitchFamily="34" charset="0"/>
            </a:endParaRPr>
          </a:p>
        </p:txBody>
      </p:sp>
      <p:sp>
        <p:nvSpPr>
          <p:cNvPr id="3" name="Rectangle 2"/>
          <p:cNvSpPr/>
          <p:nvPr/>
        </p:nvSpPr>
        <p:spPr>
          <a:xfrm>
            <a:off x="6477000" y="4267201"/>
            <a:ext cx="2514600" cy="461665"/>
          </a:xfrm>
          <a:prstGeom prst="rect">
            <a:avLst/>
          </a:prstGeom>
        </p:spPr>
        <p:txBody>
          <a:bodyPr wrap="square">
            <a:spAutoFit/>
          </a:bodyPr>
          <a:lstStyle/>
          <a:p>
            <a:r>
              <a:rPr lang="en-US" sz="2400" dirty="0">
                <a:cs typeface="Arial" pitchFamily="34" charset="0"/>
              </a:rPr>
              <a:t>Isaiah </a:t>
            </a:r>
            <a:r>
              <a:rPr lang="en-US" sz="2400" dirty="0" err="1">
                <a:cs typeface="Arial" pitchFamily="34" charset="0"/>
              </a:rPr>
              <a:t>49:15b</a:t>
            </a:r>
            <a:r>
              <a:rPr lang="en-US" sz="2400" dirty="0">
                <a:cs typeface="Arial" pitchFamily="34" charset="0"/>
              </a:rPr>
              <a:t>, </a:t>
            </a:r>
            <a:r>
              <a:rPr lang="en-US" sz="2400" dirty="0" err="1">
                <a:cs typeface="Arial" pitchFamily="34" charset="0"/>
              </a:rPr>
              <a:t>16a</a:t>
            </a:r>
            <a:endParaRPr lang="en-US" sz="2400" dirty="0">
              <a:cs typeface="Arial" pitchFamily="34" charset="0"/>
            </a:endParaRPr>
          </a:p>
        </p:txBody>
      </p:sp>
    </p:spTree>
  </p:cSld>
  <p:clrMapOvr>
    <a:masterClrMapping/>
  </p:clrMapOvr>
  <p:transition advTm="8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397823"/>
            <a:ext cx="9753600" cy="307777"/>
          </a:xfrm>
          <a:prstGeom prst="rect">
            <a:avLst/>
          </a:prstGeom>
          <a:noFill/>
        </p:spPr>
        <p:txBody>
          <a:bodyPr wrap="square" rtlCol="0">
            <a:spAutoFit/>
          </a:bodyPr>
          <a:lstStyle/>
          <a:p>
            <a:pPr algn="ctr"/>
            <a:r>
              <a:rPr lang="en-US" sz="1400" dirty="0">
                <a:solidFill>
                  <a:schemeClr val="tx1">
                    <a:lumMod val="95000"/>
                  </a:schemeClr>
                </a:solidFill>
              </a:rPr>
              <a:t>Hand of God  --  Lorenzo Quinn, Royal Exchange, London, UK</a:t>
            </a:r>
          </a:p>
        </p:txBody>
      </p:sp>
      <p:pic>
        <p:nvPicPr>
          <p:cNvPr id="6" name="Picture 5">
            <a:extLst>
              <a:ext uri="{FF2B5EF4-FFF2-40B4-BE49-F238E27FC236}">
                <a16:creationId xmlns:a16="http://schemas.microsoft.com/office/drawing/2014/main" id="{1EE16F9E-89A2-3D76-034D-6B6698B639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0" y="228600"/>
            <a:ext cx="8915400" cy="5943600"/>
          </a:xfrm>
          <a:prstGeom prst="rect">
            <a:avLst/>
          </a:prstGeom>
        </p:spPr>
      </p:pic>
    </p:spTree>
  </p:cSld>
  <p:clrMapOvr>
    <a:masterClrMapping/>
  </p:clrMapOvr>
  <p:transition advTm="8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944469"/>
            <a:ext cx="7315200" cy="2308324"/>
          </a:xfrm>
          <a:prstGeom prst="rect">
            <a:avLst/>
          </a:prstGeom>
        </p:spPr>
        <p:txBody>
          <a:bodyPr wrap="square">
            <a:spAutoFit/>
          </a:bodyPr>
          <a:lstStyle/>
          <a:p>
            <a:r>
              <a:rPr lang="en-US" sz="3600" dirty="0"/>
              <a:t>I have calmed and quieted my soul, like a weaned child with its mother; my soul is like the weaned child that is with me.</a:t>
            </a:r>
            <a:endParaRPr lang="en-US" sz="3600" dirty="0">
              <a:cs typeface="Arial" pitchFamily="34" charset="0"/>
            </a:endParaRPr>
          </a:p>
        </p:txBody>
      </p:sp>
      <p:sp>
        <p:nvSpPr>
          <p:cNvPr id="3" name="Rectangle 2"/>
          <p:cNvSpPr/>
          <p:nvPr/>
        </p:nvSpPr>
        <p:spPr>
          <a:xfrm>
            <a:off x="6553200" y="4415136"/>
            <a:ext cx="2514600" cy="461665"/>
          </a:xfrm>
          <a:prstGeom prst="rect">
            <a:avLst/>
          </a:prstGeom>
        </p:spPr>
        <p:txBody>
          <a:bodyPr wrap="square">
            <a:spAutoFit/>
          </a:bodyPr>
          <a:lstStyle/>
          <a:p>
            <a:r>
              <a:rPr lang="en-US" sz="2400" dirty="0">
                <a:cs typeface="Arial" pitchFamily="34" charset="0"/>
              </a:rPr>
              <a:t>Psalm 131:2</a:t>
            </a:r>
          </a:p>
        </p:txBody>
      </p:sp>
    </p:spTree>
  </p:cSld>
  <p:clrMapOvr>
    <a:masterClrMapping/>
  </p:clrMapOvr>
  <p:transition advTm="80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5562600"/>
            <a:ext cx="2819400" cy="954107"/>
          </a:xfrm>
          <a:prstGeom prst="rect">
            <a:avLst/>
          </a:prstGeom>
          <a:noFill/>
        </p:spPr>
        <p:txBody>
          <a:bodyPr wrap="square" rtlCol="0">
            <a:spAutoFit/>
          </a:bodyPr>
          <a:lstStyle/>
          <a:p>
            <a:pPr algn="ctr"/>
            <a:r>
              <a:rPr lang="en-US" sz="1400" dirty="0">
                <a:solidFill>
                  <a:schemeClr val="tx1">
                    <a:lumMod val="95000"/>
                  </a:schemeClr>
                </a:solidFill>
              </a:rPr>
              <a:t>Mary and the Child Jesus</a:t>
            </a:r>
          </a:p>
          <a:p>
            <a:pPr algn="ctr"/>
            <a:endParaRPr lang="en-US" sz="1400" dirty="0">
              <a:solidFill>
                <a:schemeClr val="tx1">
                  <a:lumMod val="95000"/>
                </a:schemeClr>
              </a:solidFill>
            </a:endParaRPr>
          </a:p>
          <a:p>
            <a:pPr algn="ctr"/>
            <a:r>
              <a:rPr lang="en-US" sz="1400" dirty="0">
                <a:solidFill>
                  <a:schemeClr val="tx1">
                    <a:lumMod val="95000"/>
                  </a:schemeClr>
                </a:solidFill>
              </a:rPr>
              <a:t>Jesus MAFA</a:t>
            </a:r>
          </a:p>
          <a:p>
            <a:pPr algn="ctr"/>
            <a:r>
              <a:rPr lang="en-US" sz="1400" dirty="0">
                <a:solidFill>
                  <a:schemeClr val="tx1">
                    <a:lumMod val="95000"/>
                  </a:schemeClr>
                </a:solidFill>
              </a:rPr>
              <a:t>Cameroon</a:t>
            </a:r>
          </a:p>
        </p:txBody>
      </p:sp>
      <p:pic>
        <p:nvPicPr>
          <p:cNvPr id="4" name="Picture 3">
            <a:extLst>
              <a:ext uri="{FF2B5EF4-FFF2-40B4-BE49-F238E27FC236}">
                <a16:creationId xmlns:a16="http://schemas.microsoft.com/office/drawing/2014/main" id="{BB537314-B54C-45FD-6B53-4E97AB465D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14800" y="0"/>
            <a:ext cx="4549366" cy="6858000"/>
          </a:xfrm>
          <a:prstGeom prst="rect">
            <a:avLst/>
          </a:prstGeom>
        </p:spPr>
      </p:pic>
    </p:spTree>
  </p:cSld>
  <p:clrMapOvr>
    <a:masterClrMapping/>
  </p:clrMapOvr>
  <p:transition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152472"/>
            <a:ext cx="7467600" cy="1200329"/>
          </a:xfrm>
          <a:prstGeom prst="rect">
            <a:avLst/>
          </a:prstGeom>
        </p:spPr>
        <p:txBody>
          <a:bodyPr wrap="square">
            <a:spAutoFit/>
          </a:bodyPr>
          <a:lstStyle/>
          <a:p>
            <a:r>
              <a:rPr lang="en-US" sz="3600" dirty="0"/>
              <a:t>Think of us in this way, as servants of Christ and stewards of God's mysteries.</a:t>
            </a:r>
            <a:endParaRPr lang="en-US" sz="3600" dirty="0">
              <a:cs typeface="Arial" pitchFamily="34" charset="0"/>
            </a:endParaRPr>
          </a:p>
        </p:txBody>
      </p:sp>
      <p:sp>
        <p:nvSpPr>
          <p:cNvPr id="3" name="Rectangle 2"/>
          <p:cNvSpPr/>
          <p:nvPr/>
        </p:nvSpPr>
        <p:spPr>
          <a:xfrm>
            <a:off x="6477000" y="4267201"/>
            <a:ext cx="2819400" cy="461665"/>
          </a:xfrm>
          <a:prstGeom prst="rect">
            <a:avLst/>
          </a:prstGeom>
        </p:spPr>
        <p:txBody>
          <a:bodyPr wrap="square">
            <a:spAutoFit/>
          </a:bodyPr>
          <a:lstStyle/>
          <a:p>
            <a:r>
              <a:rPr lang="en-US" sz="2400" dirty="0">
                <a:cs typeface="Arial" pitchFamily="34" charset="0"/>
              </a:rPr>
              <a:t>1 Corinthians 4:1-5</a:t>
            </a:r>
          </a:p>
        </p:txBody>
      </p:sp>
    </p:spTree>
  </p:cSld>
  <p:clrMapOvr>
    <a:masterClrMapping/>
  </p:clrMapOvr>
  <p:transition advTm="8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6397823"/>
            <a:ext cx="9144000" cy="307777"/>
          </a:xfrm>
          <a:prstGeom prst="rect">
            <a:avLst/>
          </a:prstGeom>
          <a:noFill/>
        </p:spPr>
        <p:txBody>
          <a:bodyPr wrap="square" rtlCol="0">
            <a:spAutoFit/>
          </a:bodyPr>
          <a:lstStyle/>
          <a:p>
            <a:pPr algn="ctr"/>
            <a:r>
              <a:rPr lang="en-US" sz="1400" dirty="0">
                <a:solidFill>
                  <a:schemeClr val="tx1">
                    <a:lumMod val="95000"/>
                  </a:schemeClr>
                </a:solidFill>
              </a:rPr>
              <a:t>Faith, Hope, Charity  --  St. Giles Cathedral, Edinburgh, Scotland</a:t>
            </a:r>
          </a:p>
        </p:txBody>
      </p:sp>
      <p:pic>
        <p:nvPicPr>
          <p:cNvPr id="2" name="Picture 1"/>
          <p:cNvPicPr>
            <a:picLocks noChangeAspect="1"/>
          </p:cNvPicPr>
          <p:nvPr/>
        </p:nvPicPr>
        <p:blipFill>
          <a:blip r:embed="rId2"/>
          <a:stretch>
            <a:fillRect/>
          </a:stretch>
        </p:blipFill>
        <p:spPr>
          <a:xfrm>
            <a:off x="2133600" y="152400"/>
            <a:ext cx="7988970" cy="6096001"/>
          </a:xfrm>
          <a:prstGeom prst="rect">
            <a:avLst/>
          </a:prstGeom>
        </p:spPr>
      </p:pic>
    </p:spTree>
  </p:cSld>
  <p:clrMapOvr>
    <a:masterClrMapping/>
  </p:clrMapOvr>
  <p:transition advTm="8000"/>
</p:sld>
</file>

<file path=ppt/theme/theme1.xml><?xml version="1.0" encoding="utf-8"?>
<a:theme xmlns:a="http://schemas.openxmlformats.org/drawingml/2006/main" name="First Sunday after Christmas Day Year A">
  <a:themeElements>
    <a:clrScheme name="Custom 1">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F2F2F2"/>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First Sunday after Christmas Day Year A</Template>
  <TotalTime>1367</TotalTime>
  <Words>598</Words>
  <Application>Microsoft Office PowerPoint</Application>
  <PresentationFormat>Widescreen</PresentationFormat>
  <Paragraphs>60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First Sunday after Christmas Day Year A</vt:lpstr>
      <vt:lpstr>Eighth Sunday after Epiphany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Sunday after Christmas Day</dc:title>
  <dc:creator>Anne</dc:creator>
  <cp:lastModifiedBy>Anne Richardson</cp:lastModifiedBy>
  <cp:revision>59</cp:revision>
  <dcterms:created xsi:type="dcterms:W3CDTF">2016-08-31T16:46:43Z</dcterms:created>
  <dcterms:modified xsi:type="dcterms:W3CDTF">2022-09-16T17:40:21Z</dcterms:modified>
</cp:coreProperties>
</file>