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1"/>
  </p:notesMasterIdLst>
  <p:sldIdLst>
    <p:sldId id="256" r:id="rId2"/>
    <p:sldId id="282" r:id="rId3"/>
    <p:sldId id="384" r:id="rId4"/>
    <p:sldId id="383" r:id="rId5"/>
    <p:sldId id="426" r:id="rId6"/>
    <p:sldId id="385" r:id="rId7"/>
    <p:sldId id="388" r:id="rId8"/>
    <p:sldId id="387" r:id="rId9"/>
    <p:sldId id="427" r:id="rId10"/>
    <p:sldId id="411" r:id="rId11"/>
    <p:sldId id="406" r:id="rId12"/>
    <p:sldId id="430" r:id="rId13"/>
    <p:sldId id="405" r:id="rId14"/>
    <p:sldId id="410" r:id="rId15"/>
    <p:sldId id="407" r:id="rId16"/>
    <p:sldId id="429" r:id="rId17"/>
    <p:sldId id="412" r:id="rId18"/>
    <p:sldId id="428" r:id="rId19"/>
    <p:sldId id="297"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6E5B"/>
    <a:srgbClr val="BC925C"/>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370" y="62"/>
      </p:cViewPr>
      <p:guideLst>
        <p:guide orient="horz" pos="2160"/>
        <p:guide pos="2880"/>
      </p:guideLst>
    </p:cSldViewPr>
  </p:slideViewPr>
  <p:notesTextViewPr>
    <p:cViewPr>
      <p:scale>
        <a:sx n="100" d="100"/>
        <a:sy n="100"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3/3/2020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3/3/2020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3/3/2020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3/3/2020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3/3/2020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3/3/2020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3/3/2020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3/3/2020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219200"/>
            <a:ext cx="8458200" cy="1470025"/>
          </a:xfrm>
        </p:spPr>
        <p:txBody>
          <a:bodyPr>
            <a:noAutofit/>
          </a:bodyPr>
          <a:lstStyle/>
          <a:p>
            <a:r>
              <a:rPr lang="en-US" sz="9600" dirty="0"/>
              <a:t>Day of Pentecost</a:t>
            </a:r>
          </a:p>
        </p:txBody>
      </p:sp>
      <p:sp>
        <p:nvSpPr>
          <p:cNvPr id="3" name="Subtitle 2"/>
          <p:cNvSpPr>
            <a:spLocks noGrp="1"/>
          </p:cNvSpPr>
          <p:nvPr>
            <p:ph type="subTitle" idx="1"/>
          </p:nvPr>
        </p:nvSpPr>
        <p:spPr>
          <a:xfrm>
            <a:off x="1371600" y="36576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0" y="5473005"/>
            <a:ext cx="9144000" cy="1384995"/>
          </a:xfrm>
          <a:prstGeom prst="rect">
            <a:avLst/>
          </a:prstGeom>
          <a:solidFill>
            <a:srgbClr val="8C6E5B">
              <a:alpha val="70000"/>
            </a:srgbClr>
          </a:solidFill>
        </p:spPr>
        <p:txBody>
          <a:bodyPr wrap="square">
            <a:spAutoFit/>
          </a:bodyPr>
          <a:lstStyle/>
          <a:p>
            <a:pPr algn="ctr"/>
            <a:r>
              <a:rPr lang="en-US" sz="2800" dirty="0"/>
              <a:t>Acts 2:1-21 or Numbers 11:24-30  •  Psalm 104:24-34, 35b </a:t>
            </a:r>
          </a:p>
          <a:p>
            <a:pPr algn="ctr"/>
            <a:r>
              <a:rPr lang="en-US" sz="2800" dirty="0"/>
              <a:t>1 Corinthians 12:3b-13 or Acts 2:1-21 </a:t>
            </a:r>
          </a:p>
          <a:p>
            <a:pPr algn="ctr"/>
            <a:r>
              <a:rPr lang="en-US" sz="2800" dirty="0"/>
              <a:t>John 20:19-23 or John 7:37-39</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5257800"/>
            <a:ext cx="3048000" cy="1354217"/>
          </a:xfrm>
          <a:prstGeom prst="rect">
            <a:avLst/>
          </a:prstGeom>
          <a:noFill/>
        </p:spPr>
        <p:txBody>
          <a:bodyPr wrap="square" rtlCol="0">
            <a:spAutoFit/>
          </a:bodyPr>
          <a:lstStyle/>
          <a:p>
            <a:pPr algn="ctr"/>
            <a:r>
              <a:rPr lang="en-US" sz="1600" dirty="0">
                <a:solidFill>
                  <a:schemeClr val="tx1">
                    <a:lumMod val="95000"/>
                  </a:schemeClr>
                </a:solidFill>
              </a:rPr>
              <a:t>Pentecost</a:t>
            </a:r>
          </a:p>
          <a:p>
            <a:pPr algn="ctr"/>
            <a:endParaRPr lang="en-US" sz="1600" dirty="0">
              <a:solidFill>
                <a:schemeClr val="tx1">
                  <a:lumMod val="95000"/>
                </a:schemeClr>
              </a:solidFill>
            </a:endParaRPr>
          </a:p>
          <a:p>
            <a:pPr algn="ctr"/>
            <a:r>
              <a:rPr lang="en-US" sz="1600" dirty="0">
                <a:solidFill>
                  <a:schemeClr val="tx1">
                    <a:lumMod val="95000"/>
                  </a:schemeClr>
                </a:solidFill>
              </a:rPr>
              <a:t>William </a:t>
            </a:r>
            <a:r>
              <a:rPr lang="en-US" sz="1600" dirty="0" err="1">
                <a:solidFill>
                  <a:schemeClr val="tx1">
                    <a:lumMod val="95000"/>
                  </a:schemeClr>
                </a:solidFill>
              </a:rPr>
              <a:t>Vrelant</a:t>
            </a:r>
            <a:endParaRPr lang="en-US" sz="1600" dirty="0">
              <a:solidFill>
                <a:schemeClr val="tx1">
                  <a:lumMod val="95000"/>
                </a:schemeClr>
              </a:solidFill>
            </a:endParaRPr>
          </a:p>
          <a:p>
            <a:pPr algn="ctr"/>
            <a:r>
              <a:rPr lang="en-US" sz="1600" dirty="0">
                <a:solidFill>
                  <a:schemeClr val="tx1">
                    <a:lumMod val="95000"/>
                  </a:schemeClr>
                </a:solidFill>
              </a:rPr>
              <a:t>Getty Center</a:t>
            </a:r>
          </a:p>
          <a:p>
            <a:pPr algn="ctr"/>
            <a:r>
              <a:rPr lang="en-US" sz="1600" dirty="0">
                <a:solidFill>
                  <a:schemeClr val="tx1">
                    <a:lumMod val="95000"/>
                  </a:schemeClr>
                </a:solidFill>
              </a:rPr>
              <a:t>Los Angeles, CA</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783649" y="46672"/>
            <a:ext cx="5903151" cy="6811328"/>
          </a:xfrm>
          <a:prstGeom prst="rect">
            <a:avLst/>
          </a:prstGeom>
        </p:spPr>
      </p:pic>
    </p:spTree>
    <p:extLst>
      <p:ext uri="{BB962C8B-B14F-4D97-AF65-F5344CB8AC3E}">
        <p14:creationId xmlns:p14="http://schemas.microsoft.com/office/powerpoint/2010/main" val="3370541794"/>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5410200"/>
            <a:ext cx="2514600" cy="1077218"/>
          </a:xfrm>
          <a:prstGeom prst="rect">
            <a:avLst/>
          </a:prstGeom>
          <a:noFill/>
        </p:spPr>
        <p:txBody>
          <a:bodyPr wrap="square" rtlCol="0">
            <a:spAutoFit/>
          </a:bodyPr>
          <a:lstStyle/>
          <a:p>
            <a:pPr algn="ctr"/>
            <a:r>
              <a:rPr lang="en-US" sz="1600" dirty="0">
                <a:solidFill>
                  <a:schemeClr val="tx1">
                    <a:lumMod val="95000"/>
                  </a:schemeClr>
                </a:solidFill>
              </a:rPr>
              <a:t>Happy Pentecost</a:t>
            </a:r>
          </a:p>
          <a:p>
            <a:pPr algn="ctr"/>
            <a:endParaRPr lang="en-US" sz="1600" dirty="0">
              <a:solidFill>
                <a:schemeClr val="tx1">
                  <a:lumMod val="95000"/>
                </a:schemeClr>
              </a:solidFill>
            </a:endParaRPr>
          </a:p>
          <a:p>
            <a:pPr algn="ctr"/>
            <a:r>
              <a:rPr lang="en-US" sz="1600" dirty="0">
                <a:solidFill>
                  <a:schemeClr val="tx1">
                    <a:lumMod val="95000"/>
                  </a:schemeClr>
                </a:solidFill>
              </a:rPr>
              <a:t>Church of the Holy Spirit Singapore</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24200" y="0"/>
            <a:ext cx="5519530" cy="6858000"/>
          </a:xfrm>
          <a:prstGeom prst="rect">
            <a:avLst/>
          </a:prstGeom>
        </p:spPr>
      </p:pic>
    </p:spTree>
    <p:extLst>
      <p:ext uri="{BB962C8B-B14F-4D97-AF65-F5344CB8AC3E}">
        <p14:creationId xmlns:p14="http://schemas.microsoft.com/office/powerpoint/2010/main" val="2443051454"/>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5486400"/>
            <a:ext cx="2895600" cy="1077218"/>
          </a:xfrm>
          <a:prstGeom prst="rect">
            <a:avLst/>
          </a:prstGeom>
          <a:noFill/>
        </p:spPr>
        <p:txBody>
          <a:bodyPr wrap="square" rtlCol="0">
            <a:spAutoFit/>
          </a:bodyPr>
          <a:lstStyle/>
          <a:p>
            <a:pPr algn="ctr"/>
            <a:r>
              <a:rPr lang="en-US" sz="1600" dirty="0">
                <a:solidFill>
                  <a:schemeClr val="tx1">
                    <a:lumMod val="95000"/>
                  </a:schemeClr>
                </a:solidFill>
              </a:rPr>
              <a:t>Pentecost</a:t>
            </a:r>
          </a:p>
          <a:p>
            <a:pPr algn="ctr"/>
            <a:endParaRPr lang="en-US" sz="1600" dirty="0">
              <a:solidFill>
                <a:schemeClr val="tx1">
                  <a:lumMod val="95000"/>
                </a:schemeClr>
              </a:solidFill>
            </a:endParaRPr>
          </a:p>
          <a:p>
            <a:pPr algn="ctr"/>
            <a:r>
              <a:rPr lang="en-US" sz="1600" dirty="0">
                <a:solidFill>
                  <a:schemeClr val="tx1">
                    <a:lumMod val="95000"/>
                  </a:schemeClr>
                </a:solidFill>
              </a:rPr>
              <a:t>St. </a:t>
            </a:r>
            <a:r>
              <a:rPr lang="en-US" sz="1600" dirty="0" err="1">
                <a:solidFill>
                  <a:schemeClr val="tx1">
                    <a:lumMod val="95000"/>
                  </a:schemeClr>
                </a:solidFill>
              </a:rPr>
              <a:t>Aloyius</a:t>
            </a:r>
            <a:r>
              <a:rPr lang="en-US" sz="1600" dirty="0">
                <a:solidFill>
                  <a:schemeClr val="tx1">
                    <a:lumMod val="95000"/>
                  </a:schemeClr>
                </a:solidFill>
              </a:rPr>
              <a:t> Somers Town London, England</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29000" y="0"/>
            <a:ext cx="5136803" cy="6858000"/>
          </a:xfrm>
          <a:prstGeom prst="rect">
            <a:avLst/>
          </a:prstGeom>
        </p:spPr>
      </p:pic>
    </p:spTree>
    <p:extLst>
      <p:ext uri="{BB962C8B-B14F-4D97-AF65-F5344CB8AC3E}">
        <p14:creationId xmlns:p14="http://schemas.microsoft.com/office/powerpoint/2010/main" val="3562503462"/>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8609" y="5362972"/>
            <a:ext cx="2286000" cy="1323439"/>
          </a:xfrm>
          <a:prstGeom prst="rect">
            <a:avLst/>
          </a:prstGeom>
          <a:noFill/>
        </p:spPr>
        <p:txBody>
          <a:bodyPr wrap="square" rtlCol="0">
            <a:spAutoFit/>
          </a:bodyPr>
          <a:lstStyle/>
          <a:p>
            <a:pPr algn="ctr"/>
            <a:r>
              <a:rPr lang="en-US" sz="1600" dirty="0">
                <a:solidFill>
                  <a:schemeClr val="tx1">
                    <a:lumMod val="95000"/>
                  </a:schemeClr>
                </a:solidFill>
              </a:rPr>
              <a:t>Pentecost, (detail)</a:t>
            </a:r>
          </a:p>
          <a:p>
            <a:pPr algn="ctr"/>
            <a:endParaRPr lang="en-US" sz="1600" dirty="0">
              <a:solidFill>
                <a:schemeClr val="tx1">
                  <a:lumMod val="95000"/>
                </a:schemeClr>
              </a:solidFill>
            </a:endParaRPr>
          </a:p>
          <a:p>
            <a:pPr algn="ctr"/>
            <a:r>
              <a:rPr lang="en-US" sz="1600" dirty="0">
                <a:solidFill>
                  <a:schemeClr val="tx1">
                    <a:lumMod val="95000"/>
                  </a:schemeClr>
                </a:solidFill>
              </a:rPr>
              <a:t>El Greco</a:t>
            </a:r>
          </a:p>
          <a:p>
            <a:pPr algn="ctr"/>
            <a:r>
              <a:rPr lang="en-US" sz="1600" dirty="0">
                <a:solidFill>
                  <a:schemeClr val="tx1">
                    <a:lumMod val="95000"/>
                  </a:schemeClr>
                </a:solidFill>
              </a:rPr>
              <a:t>Prado Museum</a:t>
            </a:r>
          </a:p>
          <a:p>
            <a:pPr algn="ctr"/>
            <a:r>
              <a:rPr lang="en-US" sz="1600" dirty="0">
                <a:solidFill>
                  <a:schemeClr val="tx1">
                    <a:lumMod val="95000"/>
                  </a:schemeClr>
                </a:solidFill>
              </a:rPr>
              <a:t>Madrid, Spain</a:t>
            </a:r>
          </a:p>
        </p:txBody>
      </p:sp>
      <p:sp>
        <p:nvSpPr>
          <p:cNvPr id="3" name="Rectangle 2"/>
          <p:cNvSpPr/>
          <p:nvPr/>
        </p:nvSpPr>
        <p:spPr>
          <a:xfrm>
            <a:off x="113878" y="5029200"/>
            <a:ext cx="184731" cy="369332"/>
          </a:xfrm>
          <a:prstGeom prst="rect">
            <a:avLst/>
          </a:prstGeom>
        </p:spPr>
        <p:txBody>
          <a:bodyPr wrap="none">
            <a:spAutoFit/>
          </a:bodyPr>
          <a:lstStyle/>
          <a:p>
            <a:endParaRPr lang="en-US" dirty="0"/>
          </a:p>
        </p:txBody>
      </p:sp>
      <p:pic>
        <p:nvPicPr>
          <p:cNvPr id="1026" name="Picture 2" descr="https://upload.wikimedia.org/wikipedia/commons/thumb/d/d8/Pentecost%C3%A9s_%28El_Greco%2C_1597%29.jpg/463px-Pentecost%C3%A9s_%28El_Greco%2C_1597%29.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276600" y="20347"/>
            <a:ext cx="4219575" cy="6837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037624"/>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091" y="5486400"/>
            <a:ext cx="3124200" cy="1077218"/>
          </a:xfrm>
          <a:prstGeom prst="rect">
            <a:avLst/>
          </a:prstGeom>
          <a:noFill/>
        </p:spPr>
        <p:txBody>
          <a:bodyPr wrap="square" rtlCol="0">
            <a:spAutoFit/>
          </a:bodyPr>
          <a:lstStyle/>
          <a:p>
            <a:pPr algn="ctr"/>
            <a:r>
              <a:rPr lang="en-US" sz="1600" dirty="0">
                <a:solidFill>
                  <a:schemeClr val="tx1">
                    <a:lumMod val="95000"/>
                  </a:schemeClr>
                </a:solidFill>
              </a:rPr>
              <a:t>Pentecost</a:t>
            </a:r>
          </a:p>
          <a:p>
            <a:pPr algn="ctr"/>
            <a:endParaRPr lang="en-US" sz="1600" dirty="0">
              <a:solidFill>
                <a:schemeClr val="tx1">
                  <a:lumMod val="95000"/>
                </a:schemeClr>
              </a:solidFill>
            </a:endParaRPr>
          </a:p>
          <a:p>
            <a:pPr algn="ctr"/>
            <a:r>
              <a:rPr lang="en-US" sz="1600" dirty="0">
                <a:solidFill>
                  <a:schemeClr val="tx1">
                    <a:lumMod val="95000"/>
                  </a:schemeClr>
                </a:solidFill>
              </a:rPr>
              <a:t>Turkish, Late 14</a:t>
            </a:r>
            <a:r>
              <a:rPr lang="en-US" sz="1600" baseline="30000" dirty="0">
                <a:solidFill>
                  <a:schemeClr val="tx1">
                    <a:lumMod val="95000"/>
                  </a:schemeClr>
                </a:solidFill>
              </a:rPr>
              <a:t>th</a:t>
            </a:r>
            <a:r>
              <a:rPr lang="en-US" sz="1600" dirty="0">
                <a:solidFill>
                  <a:schemeClr val="tx1">
                    <a:lumMod val="95000"/>
                  </a:schemeClr>
                </a:solidFill>
              </a:rPr>
              <a:t> century</a:t>
            </a:r>
          </a:p>
          <a:p>
            <a:pPr algn="ctr"/>
            <a:r>
              <a:rPr lang="en-US" sz="1600" dirty="0">
                <a:solidFill>
                  <a:schemeClr val="tx1">
                    <a:lumMod val="95000"/>
                  </a:schemeClr>
                </a:solidFill>
              </a:rPr>
              <a:t>Getty Center, Los Angeles, CA</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b="4747"/>
          <a:stretch/>
        </p:blipFill>
        <p:spPr>
          <a:xfrm>
            <a:off x="3657600" y="20782"/>
            <a:ext cx="4944216" cy="6837218"/>
          </a:xfrm>
          <a:prstGeom prst="rect">
            <a:avLst/>
          </a:prstGeom>
        </p:spPr>
      </p:pic>
    </p:spTree>
    <p:extLst>
      <p:ext uri="{BB962C8B-B14F-4D97-AF65-F5344CB8AC3E}">
        <p14:creationId xmlns:p14="http://schemas.microsoft.com/office/powerpoint/2010/main" val="3146291604"/>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324600"/>
            <a:ext cx="8763000" cy="338554"/>
          </a:xfrm>
          <a:prstGeom prst="rect">
            <a:avLst/>
          </a:prstGeom>
          <a:noFill/>
        </p:spPr>
        <p:txBody>
          <a:bodyPr wrap="square" rtlCol="0">
            <a:spAutoFit/>
          </a:bodyPr>
          <a:lstStyle/>
          <a:p>
            <a:pPr algn="ctr"/>
            <a:r>
              <a:rPr lang="en-US" sz="1600" dirty="0">
                <a:solidFill>
                  <a:schemeClr val="tx1">
                    <a:lumMod val="95000"/>
                  </a:schemeClr>
                </a:solidFill>
              </a:rPr>
              <a:t>Pentecost  --  JESUS </a:t>
            </a:r>
            <a:r>
              <a:rPr lang="en-US" sz="1600" dirty="0" err="1">
                <a:solidFill>
                  <a:schemeClr val="tx1">
                    <a:lumMod val="95000"/>
                  </a:schemeClr>
                </a:solidFill>
              </a:rPr>
              <a:t>MAFA</a:t>
            </a:r>
            <a:r>
              <a:rPr lang="en-US" sz="1600" dirty="0">
                <a:solidFill>
                  <a:schemeClr val="tx1">
                    <a:lumMod val="95000"/>
                  </a:schemeClr>
                </a:solidFill>
              </a:rPr>
              <a:t>, Cameroon</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599" y="26998"/>
            <a:ext cx="9175599" cy="6069003"/>
          </a:xfrm>
          <a:prstGeom prst="rect">
            <a:avLst/>
          </a:prstGeom>
        </p:spPr>
      </p:pic>
    </p:spTree>
    <p:extLst>
      <p:ext uri="{BB962C8B-B14F-4D97-AF65-F5344CB8AC3E}">
        <p14:creationId xmlns:p14="http://schemas.microsoft.com/office/powerpoint/2010/main" val="2332906253"/>
      </p:ext>
    </p:extLst>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324600"/>
            <a:ext cx="8763000" cy="338554"/>
          </a:xfrm>
          <a:prstGeom prst="rect">
            <a:avLst/>
          </a:prstGeom>
          <a:noFill/>
        </p:spPr>
        <p:txBody>
          <a:bodyPr wrap="square" rtlCol="0">
            <a:spAutoFit/>
          </a:bodyPr>
          <a:lstStyle/>
          <a:p>
            <a:pPr algn="ctr"/>
            <a:r>
              <a:rPr lang="en-US" sz="1600" dirty="0">
                <a:solidFill>
                  <a:schemeClr val="tx1">
                    <a:lumMod val="95000"/>
                  </a:schemeClr>
                </a:solidFill>
              </a:rPr>
              <a:t>Pentecost  --  First Presbyterian Church, Berkeley, CA</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0"/>
            <a:ext cx="8229600" cy="6172200"/>
          </a:xfrm>
          <a:prstGeom prst="rect">
            <a:avLst/>
          </a:prstGeom>
        </p:spPr>
      </p:pic>
    </p:spTree>
    <p:extLst>
      <p:ext uri="{BB962C8B-B14F-4D97-AF65-F5344CB8AC3E}">
        <p14:creationId xmlns:p14="http://schemas.microsoft.com/office/powerpoint/2010/main" val="4159749865"/>
      </p:ext>
    </p:extLst>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509" y="4272677"/>
            <a:ext cx="1293092" cy="2585323"/>
          </a:xfrm>
          <a:prstGeom prst="rect">
            <a:avLst/>
          </a:prstGeom>
          <a:noFill/>
        </p:spPr>
        <p:txBody>
          <a:bodyPr wrap="square" rtlCol="0">
            <a:spAutoFit/>
          </a:bodyPr>
          <a:lstStyle/>
          <a:p>
            <a:pPr algn="ctr"/>
            <a:r>
              <a:rPr lang="en-US" sz="1600" dirty="0">
                <a:solidFill>
                  <a:schemeClr val="tx1">
                    <a:lumMod val="85000"/>
                  </a:schemeClr>
                </a:solidFill>
              </a:rPr>
              <a:t>Pentecost</a:t>
            </a:r>
          </a:p>
          <a:p>
            <a:pPr algn="ctr"/>
            <a:endParaRPr lang="en-US" sz="1600" dirty="0">
              <a:solidFill>
                <a:schemeClr val="tx1">
                  <a:lumMod val="85000"/>
                </a:schemeClr>
              </a:solidFill>
            </a:endParaRPr>
          </a:p>
          <a:p>
            <a:pPr algn="ctr"/>
            <a:r>
              <a:rPr lang="en-US" sz="1600" dirty="0">
                <a:solidFill>
                  <a:schemeClr val="tx1">
                    <a:lumMod val="85000"/>
                  </a:schemeClr>
                </a:solidFill>
              </a:rPr>
              <a:t>Follower of Bernard van </a:t>
            </a:r>
            <a:r>
              <a:rPr lang="en-US" sz="1600" dirty="0" err="1">
                <a:solidFill>
                  <a:schemeClr val="tx1">
                    <a:lumMod val="85000"/>
                  </a:schemeClr>
                </a:solidFill>
              </a:rPr>
              <a:t>Orley</a:t>
            </a:r>
            <a:endParaRPr lang="en-US" sz="1600" dirty="0">
              <a:solidFill>
                <a:schemeClr val="tx1">
                  <a:lumMod val="85000"/>
                </a:schemeClr>
              </a:solidFill>
            </a:endParaRPr>
          </a:p>
          <a:p>
            <a:pPr algn="ctr"/>
            <a:r>
              <a:rPr lang="en-US" sz="1600" dirty="0">
                <a:solidFill>
                  <a:schemeClr val="tx1">
                    <a:lumMod val="85000"/>
                  </a:schemeClr>
                </a:solidFill>
              </a:rPr>
              <a:t>North Carolina Museum of Art</a:t>
            </a:r>
          </a:p>
          <a:p>
            <a:pPr algn="ctr"/>
            <a:r>
              <a:rPr lang="en-US" sz="1600" dirty="0">
                <a:solidFill>
                  <a:schemeClr val="tx1">
                    <a:lumMod val="85000"/>
                  </a:schemeClr>
                </a:solidFill>
              </a:rPr>
              <a:t>Raleigh, NC</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71601" y="72522"/>
            <a:ext cx="7731681" cy="6633078"/>
          </a:xfrm>
          <a:prstGeom prst="rect">
            <a:avLst/>
          </a:prstGeom>
        </p:spPr>
      </p:pic>
    </p:spTree>
    <p:extLst>
      <p:ext uri="{BB962C8B-B14F-4D97-AF65-F5344CB8AC3E}">
        <p14:creationId xmlns:p14="http://schemas.microsoft.com/office/powerpoint/2010/main" val="2480732966"/>
      </p:ext>
    </p:extLst>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0" y="4648200"/>
            <a:ext cx="3352800" cy="461665"/>
          </a:xfrm>
          <a:prstGeom prst="rect">
            <a:avLst/>
          </a:prstGeom>
          <a:noFill/>
        </p:spPr>
        <p:txBody>
          <a:bodyPr wrap="square" rtlCol="0">
            <a:spAutoFit/>
          </a:bodyPr>
          <a:lstStyle/>
          <a:p>
            <a:pPr algn="ctr"/>
            <a:r>
              <a:rPr lang="en-US" sz="2400" dirty="0">
                <a:solidFill>
                  <a:schemeClr val="tx1">
                    <a:lumMod val="95000"/>
                  </a:schemeClr>
                </a:solidFill>
              </a:rPr>
              <a:t>?</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57600" y="0"/>
            <a:ext cx="4572000" cy="6836636"/>
          </a:xfrm>
          <a:prstGeom prst="rect">
            <a:avLst/>
          </a:prstGeom>
        </p:spPr>
      </p:pic>
      <p:sp>
        <p:nvSpPr>
          <p:cNvPr id="4" name="TextBox 3"/>
          <p:cNvSpPr txBox="1"/>
          <p:nvPr/>
        </p:nvSpPr>
        <p:spPr>
          <a:xfrm>
            <a:off x="381000" y="5486400"/>
            <a:ext cx="2667000" cy="1077218"/>
          </a:xfrm>
          <a:prstGeom prst="rect">
            <a:avLst/>
          </a:prstGeom>
          <a:noFill/>
        </p:spPr>
        <p:txBody>
          <a:bodyPr wrap="square" rtlCol="0">
            <a:spAutoFit/>
          </a:bodyPr>
          <a:lstStyle/>
          <a:p>
            <a:pPr algn="ctr"/>
            <a:r>
              <a:rPr lang="en-US" sz="1600" dirty="0" err="1">
                <a:solidFill>
                  <a:schemeClr val="tx1">
                    <a:lumMod val="95000"/>
                  </a:schemeClr>
                </a:solidFill>
              </a:rPr>
              <a:t>Veni</a:t>
            </a:r>
            <a:r>
              <a:rPr lang="en-US" sz="1600" dirty="0">
                <a:solidFill>
                  <a:schemeClr val="tx1">
                    <a:lumMod val="95000"/>
                  </a:schemeClr>
                </a:solidFill>
              </a:rPr>
              <a:t> Sancti </a:t>
            </a:r>
            <a:r>
              <a:rPr lang="en-US" sz="1600" dirty="0" err="1">
                <a:solidFill>
                  <a:schemeClr val="tx1">
                    <a:lumMod val="95000"/>
                  </a:schemeClr>
                </a:solidFill>
              </a:rPr>
              <a:t>Spiritus</a:t>
            </a:r>
            <a:endParaRPr lang="en-US" sz="1600" dirty="0">
              <a:solidFill>
                <a:schemeClr val="tx1">
                  <a:lumMod val="95000"/>
                </a:schemeClr>
              </a:solidFill>
            </a:endParaRPr>
          </a:p>
          <a:p>
            <a:pPr algn="ctr"/>
            <a:endParaRPr lang="en-US" sz="1600" dirty="0">
              <a:solidFill>
                <a:schemeClr val="tx1">
                  <a:lumMod val="95000"/>
                </a:schemeClr>
              </a:solidFill>
            </a:endParaRPr>
          </a:p>
          <a:p>
            <a:pPr algn="ctr"/>
            <a:r>
              <a:rPr lang="en-US" sz="1600" dirty="0">
                <a:solidFill>
                  <a:schemeClr val="tx1">
                    <a:lumMod val="95000"/>
                  </a:schemeClr>
                </a:solidFill>
              </a:rPr>
              <a:t>St. Aloysius Somers Town London, England</a:t>
            </a:r>
          </a:p>
        </p:txBody>
      </p:sp>
    </p:spTree>
    <p:extLst>
      <p:ext uri="{BB962C8B-B14F-4D97-AF65-F5344CB8AC3E}">
        <p14:creationId xmlns:p14="http://schemas.microsoft.com/office/powerpoint/2010/main" val="1966224643"/>
      </p:ext>
    </p:extLst>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52400" y="609600"/>
            <a:ext cx="89916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a:t>
            </a:r>
            <a:r>
              <a:rPr lang="en-US" sz="1400" dirty="0" err="1"/>
              <a:t>commons.wikimedia.org</a:t>
            </a:r>
            <a:r>
              <a:rPr lang="en-US" sz="1400" dirty="0"/>
              <a:t>/wiki/</a:t>
            </a:r>
            <a:r>
              <a:rPr lang="en-US" sz="1400" dirty="0" err="1"/>
              <a:t>File:CodexEgberti-Fol103-Pentecost.jpg</a:t>
            </a:r>
            <a:endParaRPr lang="en-US" sz="1400" dirty="0"/>
          </a:p>
          <a:p>
            <a:pPr>
              <a:buNone/>
            </a:pPr>
            <a:r>
              <a:rPr lang="en-US" sz="1400" dirty="0"/>
              <a:t>https://</a:t>
            </a:r>
            <a:r>
              <a:rPr lang="en-US" sz="1400" dirty="0" err="1"/>
              <a:t>www.flickr.com</a:t>
            </a:r>
            <a:r>
              <a:rPr lang="en-US" sz="1400" dirty="0"/>
              <a:t>/photos/</a:t>
            </a:r>
            <a:r>
              <a:rPr lang="en-US" sz="1400" dirty="0" err="1"/>
              <a:t>onbangladesh</a:t>
            </a:r>
            <a:r>
              <a:rPr lang="en-US" sz="1400" dirty="0"/>
              <a:t>/4786279620</a:t>
            </a:r>
          </a:p>
          <a:p>
            <a:pPr>
              <a:buNone/>
            </a:pPr>
            <a:r>
              <a:rPr lang="en-US" sz="1400" dirty="0">
                <a:solidFill>
                  <a:schemeClr val="tx1">
                    <a:lumMod val="95000"/>
                  </a:schemeClr>
                </a:solidFill>
              </a:rPr>
              <a:t>http://</a:t>
            </a:r>
            <a:r>
              <a:rPr lang="en-US" sz="1400" dirty="0" err="1">
                <a:solidFill>
                  <a:schemeClr val="tx1">
                    <a:lumMod val="95000"/>
                  </a:schemeClr>
                </a:solidFill>
              </a:rPr>
              <a:t>diglib.library.vanderbilt.edu</a:t>
            </a:r>
            <a:r>
              <a:rPr lang="en-US" sz="1400" dirty="0">
                <a:solidFill>
                  <a:schemeClr val="tx1">
                    <a:lumMod val="95000"/>
                  </a:schemeClr>
                </a:solidFill>
              </a:rPr>
              <a:t>/</a:t>
            </a:r>
            <a:r>
              <a:rPr lang="en-US" sz="1400" dirty="0" err="1">
                <a:solidFill>
                  <a:schemeClr val="tx1">
                    <a:lumMod val="95000"/>
                  </a:schemeClr>
                </a:solidFill>
              </a:rPr>
              <a:t>act-imagelink.pl?RC</a:t>
            </a:r>
            <a:r>
              <a:rPr lang="en-US" sz="1400" dirty="0">
                <a:solidFill>
                  <a:schemeClr val="tx1">
                    <a:lumMod val="95000"/>
                  </a:schemeClr>
                </a:solidFill>
              </a:rPr>
              <a:t>=51555</a:t>
            </a:r>
            <a:endParaRPr lang="en-US" sz="1400" dirty="0"/>
          </a:p>
          <a:p>
            <a:pPr>
              <a:buNone/>
            </a:pPr>
            <a:r>
              <a:rPr lang="en-US" sz="1400" dirty="0"/>
              <a:t>https://</a:t>
            </a:r>
            <a:r>
              <a:rPr lang="en-US" sz="1400" dirty="0" err="1"/>
              <a:t>commons.wikimedia.org</a:t>
            </a:r>
            <a:r>
              <a:rPr lang="en-US" sz="1400" dirty="0"/>
              <a:t>/wiki/File:0329jfOur_Lady_of_Pentecost_Parish_Church_Quezon_City_Loyola_Heightsfvf_25.jpg</a:t>
            </a:r>
          </a:p>
          <a:p>
            <a:pPr>
              <a:buNone/>
            </a:pPr>
            <a:r>
              <a:rPr lang="en-US" sz="1400" dirty="0"/>
              <a:t>https://</a:t>
            </a:r>
            <a:r>
              <a:rPr lang="en-US" sz="1400" dirty="0" err="1"/>
              <a:t>commons.wikimedia.org</a:t>
            </a:r>
            <a:r>
              <a:rPr lang="en-US" sz="1400" dirty="0"/>
              <a:t>/wiki/</a:t>
            </a:r>
            <a:r>
              <a:rPr lang="en-US" sz="1400" dirty="0" err="1"/>
              <a:t>File:Willem_Vrelant</a:t>
            </a:r>
            <a:r>
              <a:rPr lang="en-US" sz="1400" dirty="0"/>
              <a:t>_(Flemish,_died_1481,_</a:t>
            </a:r>
            <a:r>
              <a:rPr lang="en-US" sz="1400" dirty="0" err="1"/>
              <a:t>active_1454</a:t>
            </a:r>
            <a:r>
              <a:rPr lang="en-US" sz="1400" dirty="0"/>
              <a:t>_-_1481)_-_Pentecost_-_</a:t>
            </a:r>
            <a:r>
              <a:rPr lang="en-US" sz="1400" dirty="0" err="1"/>
              <a:t>Google_Art_Project.jpg</a:t>
            </a:r>
            <a:endParaRPr lang="en-US" sz="1400" dirty="0"/>
          </a:p>
          <a:p>
            <a:pPr>
              <a:buNone/>
            </a:pPr>
            <a:r>
              <a:rPr lang="en-US" sz="1400" dirty="0"/>
              <a:t>http://</a:t>
            </a:r>
            <a:r>
              <a:rPr lang="en-US" sz="1400" dirty="0" err="1"/>
              <a:t>www.flickr.com</a:t>
            </a:r>
            <a:r>
              <a:rPr lang="en-US" sz="1400" dirty="0"/>
              <a:t>/photos/</a:t>
            </a:r>
            <a:r>
              <a:rPr lang="en-US" sz="1400" dirty="0" err="1"/>
              <a:t>eustaquio</a:t>
            </a:r>
            <a:r>
              <a:rPr lang="en-US" sz="1400" dirty="0"/>
              <a:t>/3580213825/</a:t>
            </a:r>
          </a:p>
          <a:p>
            <a:pPr>
              <a:buNone/>
            </a:pPr>
            <a:r>
              <a:rPr lang="en-US" sz="1400" dirty="0"/>
              <a:t>https://</a:t>
            </a:r>
            <a:r>
              <a:rPr lang="en-US" sz="1400" dirty="0" err="1"/>
              <a:t>www.flickr.com</a:t>
            </a:r>
            <a:r>
              <a:rPr lang="en-US" sz="1400" dirty="0"/>
              <a:t>/photos/</a:t>
            </a:r>
            <a:r>
              <a:rPr lang="en-US" sz="1400" dirty="0" err="1"/>
              <a:t>paullew</a:t>
            </a:r>
            <a:r>
              <a:rPr lang="en-US" sz="1400" dirty="0"/>
              <a:t>/3580235485</a:t>
            </a:r>
          </a:p>
          <a:p>
            <a:pPr>
              <a:buNone/>
            </a:pPr>
            <a:r>
              <a:rPr lang="en-US" sz="1400" dirty="0"/>
              <a:t>https://</a:t>
            </a:r>
            <a:r>
              <a:rPr lang="en-US" sz="1400" dirty="0" err="1"/>
              <a:t>commons.wikimedia.org</a:t>
            </a:r>
            <a:r>
              <a:rPr lang="en-US" sz="1400" dirty="0"/>
              <a:t>/wiki/</a:t>
            </a:r>
            <a:r>
              <a:rPr lang="en-US" sz="1400" dirty="0" err="1"/>
              <a:t>File:Pentecost%C3%A9s</a:t>
            </a:r>
            <a:r>
              <a:rPr lang="en-US" sz="1400" dirty="0"/>
              <a:t>_(</a:t>
            </a:r>
            <a:r>
              <a:rPr lang="en-US" sz="1400" dirty="0" err="1"/>
              <a:t>El_Greco,_1597</a:t>
            </a:r>
            <a:r>
              <a:rPr lang="en-US" sz="1400" dirty="0"/>
              <a:t>).jpg</a:t>
            </a:r>
          </a:p>
          <a:p>
            <a:pPr>
              <a:buNone/>
            </a:pPr>
            <a:r>
              <a:rPr lang="en-US" sz="1400" dirty="0"/>
              <a:t>https://</a:t>
            </a:r>
            <a:r>
              <a:rPr lang="en-US" sz="1400" dirty="0" err="1"/>
              <a:t>commons.wikimedia.org</a:t>
            </a:r>
            <a:r>
              <a:rPr lang="en-US" sz="1400" dirty="0"/>
              <a:t>/wiki/</a:t>
            </a:r>
            <a:r>
              <a:rPr lang="en-US" sz="1400" dirty="0" err="1"/>
              <a:t>File:Pentecost</a:t>
            </a:r>
            <a:r>
              <a:rPr lang="en-US" sz="1400" dirty="0"/>
              <a:t>_-_</a:t>
            </a:r>
            <a:r>
              <a:rPr lang="en-US" sz="1400" dirty="0" err="1"/>
              <a:t>Google_Art_Project</a:t>
            </a:r>
            <a:r>
              <a:rPr lang="en-US" sz="1400" dirty="0"/>
              <a:t>_(6793511).jpg</a:t>
            </a:r>
          </a:p>
          <a:p>
            <a:pPr>
              <a:buNone/>
            </a:pPr>
            <a:r>
              <a:rPr lang="en-US" sz="1400" dirty="0"/>
              <a:t>http://</a:t>
            </a:r>
            <a:r>
              <a:rPr lang="en-US" sz="1400" dirty="0" err="1"/>
              <a:t>diglib.library.vanderbilt.edu</a:t>
            </a:r>
            <a:r>
              <a:rPr lang="en-US" sz="1400" dirty="0"/>
              <a:t>/</a:t>
            </a:r>
            <a:r>
              <a:rPr lang="en-US" sz="1400" dirty="0" err="1"/>
              <a:t>act-imagelink.pl?RC</a:t>
            </a:r>
            <a:r>
              <a:rPr lang="en-US" sz="1400" dirty="0"/>
              <a:t>=48388</a:t>
            </a:r>
          </a:p>
          <a:p>
            <a:pPr>
              <a:buNone/>
            </a:pPr>
            <a:r>
              <a:rPr lang="en-US" sz="1400" dirty="0"/>
              <a:t>http://</a:t>
            </a:r>
            <a:r>
              <a:rPr lang="en-US" sz="1400" dirty="0" err="1"/>
              <a:t>www.flickr.com</a:t>
            </a:r>
            <a:r>
              <a:rPr lang="en-US" sz="1400" dirty="0"/>
              <a:t>/photos/</a:t>
            </a:r>
            <a:r>
              <a:rPr lang="en-US" sz="1400" dirty="0" err="1"/>
              <a:t>raymondyee</a:t>
            </a:r>
            <a:r>
              <a:rPr lang="en-US" sz="1400" dirty="0"/>
              <a:t>/160345434/</a:t>
            </a:r>
          </a:p>
          <a:p>
            <a:pPr>
              <a:buNone/>
            </a:pPr>
            <a:r>
              <a:rPr lang="en-US" sz="1400" dirty="0" err="1"/>
              <a:t>ttps</a:t>
            </a:r>
            <a:r>
              <a:rPr lang="en-US" sz="1400" dirty="0"/>
              <a:t>://</a:t>
            </a:r>
            <a:r>
              <a:rPr lang="en-US" sz="1400" dirty="0" err="1"/>
              <a:t>commons.wikimedia.org</a:t>
            </a:r>
            <a:r>
              <a:rPr lang="en-US" sz="1400" dirty="0"/>
              <a:t>/wiki/File:%27The_Pentecost%27_by_a_follower_of_Bernard_van_Orley,_c_1530.jpg</a:t>
            </a:r>
          </a:p>
          <a:p>
            <a:pPr>
              <a:buNone/>
            </a:pPr>
            <a:r>
              <a:rPr lang="en-US" sz="1400" dirty="0"/>
              <a:t>https://</a:t>
            </a:r>
            <a:r>
              <a:rPr lang="en-US" sz="1400" dirty="0" err="1"/>
              <a:t>www.flickr.com</a:t>
            </a:r>
            <a:r>
              <a:rPr lang="en-US" sz="1400" dirty="0"/>
              <a:t>/photos/</a:t>
            </a:r>
            <a:r>
              <a:rPr lang="en-US" sz="1400" dirty="0" err="1"/>
              <a:t>paullew</a:t>
            </a:r>
            <a:r>
              <a:rPr lang="en-US" sz="1400" dirty="0"/>
              <a:t>/8750321716</a:t>
            </a:r>
          </a:p>
          <a:p>
            <a:pPr>
              <a:buNone/>
            </a:pPr>
            <a:endParaRPr lang="en-US" sz="1400" dirty="0"/>
          </a:p>
          <a:p>
            <a:pPr>
              <a:buNone/>
            </a:pPr>
            <a:r>
              <a:rPr lang="en-US" sz="1400" dirty="0"/>
              <a:t>Additional descriptions can be found at the Art in the Christian Tradition image library, a service of the Vanderbilt Divinity Library, http://</a:t>
            </a:r>
            <a:r>
              <a:rPr lang="en-US" sz="1400" dirty="0" err="1"/>
              <a:t>diglib.library.vanderbilt.edu</a:t>
            </a:r>
            <a:r>
              <a:rPr lang="en-US" sz="1400" dirty="0"/>
              <a:t>/.  All images available via Creative Commons 3.0 License.</a:t>
            </a:r>
          </a:p>
          <a:p>
            <a:endParaRPr lang="en-US" sz="1400" dirty="0"/>
          </a:p>
          <a:p>
            <a:endParaRPr lang="en-US" sz="1400" dirty="0"/>
          </a:p>
          <a:p>
            <a:endParaRPr lang="en-US" sz="1400" dirty="0"/>
          </a:p>
        </p:txBody>
      </p:sp>
    </p:spTree>
  </p:cSld>
  <p:clrMapOvr>
    <a:masterClrMapping/>
  </p:clrMapOvr>
  <p:transition advTm="3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2286000"/>
            <a:ext cx="7467600" cy="1200329"/>
          </a:xfrm>
          <a:prstGeom prst="rect">
            <a:avLst/>
          </a:prstGeom>
        </p:spPr>
        <p:txBody>
          <a:bodyPr wrap="square">
            <a:spAutoFit/>
          </a:bodyPr>
          <a:lstStyle/>
          <a:p>
            <a:r>
              <a:rPr lang="en-US" sz="3600" dirty="0"/>
              <a:t>When the day of Pentecost had come, they were all together in one place.</a:t>
            </a:r>
            <a:endParaRPr lang="en-US" sz="3600" dirty="0">
              <a:cs typeface="Arial" pitchFamily="34" charset="0"/>
            </a:endParaRPr>
          </a:p>
        </p:txBody>
      </p:sp>
      <p:sp>
        <p:nvSpPr>
          <p:cNvPr id="4" name="TextBox 3"/>
          <p:cNvSpPr txBox="1"/>
          <p:nvPr/>
        </p:nvSpPr>
        <p:spPr>
          <a:xfrm>
            <a:off x="4114800" y="4343400"/>
            <a:ext cx="3352800" cy="461665"/>
          </a:xfrm>
          <a:prstGeom prst="rect">
            <a:avLst/>
          </a:prstGeom>
          <a:noFill/>
        </p:spPr>
        <p:txBody>
          <a:bodyPr wrap="square" rtlCol="0">
            <a:spAutoFit/>
          </a:bodyPr>
          <a:lstStyle/>
          <a:p>
            <a:pPr algn="ctr"/>
            <a:r>
              <a:rPr lang="en-US" sz="2400" dirty="0">
                <a:solidFill>
                  <a:schemeClr val="tx1">
                    <a:lumMod val="95000"/>
                  </a:schemeClr>
                </a:solidFill>
              </a:rPr>
              <a:t>Acts 2:1</a:t>
            </a:r>
          </a:p>
        </p:txBody>
      </p:sp>
    </p:spTree>
  </p:cSld>
  <p:clrMapOvr>
    <a:masterClrMapping/>
  </p:clrMapOvr>
  <p:transition advTm="8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5105400"/>
            <a:ext cx="2057400" cy="1569660"/>
          </a:xfrm>
          <a:prstGeom prst="rect">
            <a:avLst/>
          </a:prstGeom>
          <a:noFill/>
        </p:spPr>
        <p:txBody>
          <a:bodyPr wrap="square" rtlCol="0">
            <a:spAutoFit/>
          </a:bodyPr>
          <a:lstStyle/>
          <a:p>
            <a:pPr algn="ctr"/>
            <a:r>
              <a:rPr lang="en-US" sz="1600" dirty="0">
                <a:solidFill>
                  <a:schemeClr val="tx1">
                    <a:lumMod val="95000"/>
                  </a:schemeClr>
                </a:solidFill>
              </a:rPr>
              <a:t>The Spirit as Wind, Pentecost</a:t>
            </a:r>
          </a:p>
          <a:p>
            <a:pPr algn="ctr"/>
            <a:endParaRPr lang="en-US" sz="1600" dirty="0">
              <a:solidFill>
                <a:schemeClr val="tx1">
                  <a:lumMod val="95000"/>
                </a:schemeClr>
              </a:solidFill>
            </a:endParaRPr>
          </a:p>
          <a:p>
            <a:pPr algn="ctr"/>
            <a:r>
              <a:rPr lang="en-US" sz="1600" dirty="0">
                <a:solidFill>
                  <a:schemeClr val="tx1">
                    <a:lumMod val="95000"/>
                  </a:schemeClr>
                </a:solidFill>
              </a:rPr>
              <a:t>Codex </a:t>
            </a:r>
            <a:r>
              <a:rPr lang="en-US" sz="1600" dirty="0" err="1">
                <a:solidFill>
                  <a:schemeClr val="tx1">
                    <a:lumMod val="95000"/>
                  </a:schemeClr>
                </a:solidFill>
              </a:rPr>
              <a:t>Egberti</a:t>
            </a:r>
            <a:endParaRPr lang="en-US" sz="1600" dirty="0">
              <a:solidFill>
                <a:schemeClr val="tx1">
                  <a:lumMod val="95000"/>
                </a:schemeClr>
              </a:solidFill>
            </a:endParaRPr>
          </a:p>
          <a:p>
            <a:pPr algn="ctr"/>
            <a:r>
              <a:rPr lang="en-US" sz="1600" dirty="0">
                <a:solidFill>
                  <a:schemeClr val="tx1">
                    <a:lumMod val="95000"/>
                  </a:schemeClr>
                </a:solidFill>
              </a:rPr>
              <a:t>Late 10</a:t>
            </a:r>
            <a:r>
              <a:rPr lang="en-US" sz="1600" baseline="30000" dirty="0">
                <a:solidFill>
                  <a:schemeClr val="tx1">
                    <a:lumMod val="95000"/>
                  </a:schemeClr>
                </a:solidFill>
              </a:rPr>
              <a:t>th</a:t>
            </a:r>
            <a:r>
              <a:rPr lang="en-US" sz="1600" dirty="0">
                <a:solidFill>
                  <a:schemeClr val="tx1">
                    <a:lumMod val="95000"/>
                  </a:schemeClr>
                </a:solidFill>
              </a:rPr>
              <a:t> century</a:t>
            </a:r>
          </a:p>
          <a:p>
            <a:pPr algn="ctr"/>
            <a:r>
              <a:rPr lang="en-US" sz="1600" dirty="0">
                <a:solidFill>
                  <a:schemeClr val="tx1">
                    <a:lumMod val="95000"/>
                  </a:schemeClr>
                </a:solidFill>
              </a:rPr>
              <a:t>Trier, Germany</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67000" y="13855"/>
            <a:ext cx="5754625" cy="68580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9"/>
            <a:ext cx="7467600" cy="2308324"/>
          </a:xfrm>
          <a:prstGeom prst="rect">
            <a:avLst/>
          </a:prstGeom>
        </p:spPr>
        <p:txBody>
          <a:bodyPr wrap="square">
            <a:spAutoFit/>
          </a:bodyPr>
          <a:lstStyle/>
          <a:p>
            <a:r>
              <a:rPr lang="en-US" sz="3600" dirty="0"/>
              <a:t>And suddenly from heaven there came a sound like the rush of a violent wind, and it filled the entire house where they were sitting.</a:t>
            </a:r>
            <a:endParaRPr lang="en-US" sz="3600" dirty="0">
              <a:cs typeface="Arial" pitchFamily="34" charset="0"/>
            </a:endParaRPr>
          </a:p>
        </p:txBody>
      </p:sp>
      <p:sp>
        <p:nvSpPr>
          <p:cNvPr id="5" name="TextBox 4"/>
          <p:cNvSpPr txBox="1"/>
          <p:nvPr/>
        </p:nvSpPr>
        <p:spPr>
          <a:xfrm>
            <a:off x="4572000" y="4648200"/>
            <a:ext cx="3352800" cy="461665"/>
          </a:xfrm>
          <a:prstGeom prst="rect">
            <a:avLst/>
          </a:prstGeom>
          <a:noFill/>
        </p:spPr>
        <p:txBody>
          <a:bodyPr wrap="square" rtlCol="0">
            <a:spAutoFit/>
          </a:bodyPr>
          <a:lstStyle/>
          <a:p>
            <a:pPr algn="ctr"/>
            <a:r>
              <a:rPr lang="en-US" sz="2400" dirty="0">
                <a:solidFill>
                  <a:schemeClr val="tx1">
                    <a:lumMod val="95000"/>
                  </a:schemeClr>
                </a:solidFill>
              </a:rPr>
              <a:t>Acts 2:2</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5029200"/>
            <a:ext cx="1254831" cy="1631216"/>
          </a:xfrm>
          <a:prstGeom prst="rect">
            <a:avLst/>
          </a:prstGeom>
          <a:noFill/>
        </p:spPr>
        <p:txBody>
          <a:bodyPr wrap="square" rtlCol="0">
            <a:spAutoFit/>
          </a:bodyPr>
          <a:lstStyle/>
          <a:p>
            <a:pPr algn="ctr"/>
            <a:r>
              <a:rPr lang="en-US" sz="1600" dirty="0">
                <a:solidFill>
                  <a:schemeClr val="tx1">
                    <a:lumMod val="95000"/>
                  </a:schemeClr>
                </a:solidFill>
              </a:rPr>
              <a:t>Pentecost</a:t>
            </a:r>
          </a:p>
          <a:p>
            <a:pPr algn="ctr"/>
            <a:endParaRPr lang="en-US" sz="1600" dirty="0">
              <a:solidFill>
                <a:schemeClr val="tx1">
                  <a:lumMod val="95000"/>
                </a:schemeClr>
              </a:solidFill>
            </a:endParaRPr>
          </a:p>
          <a:p>
            <a:pPr algn="ctr"/>
            <a:r>
              <a:rPr lang="en-US" sz="1600" dirty="0" err="1">
                <a:solidFill>
                  <a:schemeClr val="tx1">
                    <a:lumMod val="95000"/>
                  </a:schemeClr>
                </a:solidFill>
              </a:rPr>
              <a:t>Bontoc</a:t>
            </a:r>
            <a:r>
              <a:rPr lang="en-US" sz="1600" dirty="0">
                <a:solidFill>
                  <a:schemeClr val="tx1">
                    <a:lumMod val="95000"/>
                  </a:schemeClr>
                </a:solidFill>
              </a:rPr>
              <a:t> Museum</a:t>
            </a:r>
          </a:p>
          <a:p>
            <a:pPr algn="ctr"/>
            <a:r>
              <a:rPr lang="en-US" sz="1600" dirty="0" err="1">
                <a:solidFill>
                  <a:schemeClr val="tx1">
                    <a:lumMod val="95000"/>
                  </a:schemeClr>
                </a:solidFill>
              </a:rPr>
              <a:t>Bontoc</a:t>
            </a:r>
            <a:r>
              <a:rPr lang="en-US" sz="1600" dirty="0">
                <a:solidFill>
                  <a:schemeClr val="tx1">
                    <a:lumMod val="95000"/>
                  </a:schemeClr>
                </a:solidFill>
              </a:rPr>
              <a:t>, Philippines</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7187" y="76200"/>
            <a:ext cx="7608339" cy="6629400"/>
          </a:xfrm>
          <a:prstGeom prst="rect">
            <a:avLst/>
          </a:prstGeom>
        </p:spPr>
      </p:pic>
    </p:spTree>
    <p:extLst>
      <p:ext uri="{BB962C8B-B14F-4D97-AF65-F5344CB8AC3E}">
        <p14:creationId xmlns:p14="http://schemas.microsoft.com/office/powerpoint/2010/main" val="4220921559"/>
      </p:ext>
    </p:extLst>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9"/>
            <a:ext cx="7467600" cy="1754326"/>
          </a:xfrm>
          <a:prstGeom prst="rect">
            <a:avLst/>
          </a:prstGeom>
        </p:spPr>
        <p:txBody>
          <a:bodyPr wrap="square">
            <a:spAutoFit/>
          </a:bodyPr>
          <a:lstStyle/>
          <a:p>
            <a:r>
              <a:rPr lang="en-US" sz="3600" dirty="0"/>
              <a:t>Divided tongues, as of fire, appeared among them, and a tongue rested on each of them.</a:t>
            </a:r>
            <a:endParaRPr lang="en-US" sz="3600" dirty="0">
              <a:cs typeface="Arial" pitchFamily="34" charset="0"/>
            </a:endParaRPr>
          </a:p>
        </p:txBody>
      </p:sp>
      <p:sp>
        <p:nvSpPr>
          <p:cNvPr id="5" name="TextBox 4"/>
          <p:cNvSpPr txBox="1"/>
          <p:nvPr/>
        </p:nvSpPr>
        <p:spPr>
          <a:xfrm>
            <a:off x="4572000" y="4343400"/>
            <a:ext cx="3352800" cy="461665"/>
          </a:xfrm>
          <a:prstGeom prst="rect">
            <a:avLst/>
          </a:prstGeom>
          <a:noFill/>
        </p:spPr>
        <p:txBody>
          <a:bodyPr wrap="square" rtlCol="0">
            <a:spAutoFit/>
          </a:bodyPr>
          <a:lstStyle/>
          <a:p>
            <a:pPr algn="ctr"/>
            <a:r>
              <a:rPr lang="en-US" sz="2400" dirty="0">
                <a:solidFill>
                  <a:schemeClr val="tx1">
                    <a:lumMod val="95000"/>
                  </a:schemeClr>
                </a:solidFill>
              </a:rPr>
              <a:t>Acts 2:3</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248400"/>
            <a:ext cx="8763000" cy="338554"/>
          </a:xfrm>
          <a:prstGeom prst="rect">
            <a:avLst/>
          </a:prstGeom>
          <a:noFill/>
        </p:spPr>
        <p:txBody>
          <a:bodyPr wrap="square" rtlCol="0">
            <a:spAutoFit/>
          </a:bodyPr>
          <a:lstStyle/>
          <a:p>
            <a:pPr algn="ctr"/>
            <a:r>
              <a:rPr lang="en-US" sz="1600" dirty="0">
                <a:solidFill>
                  <a:schemeClr val="tx1">
                    <a:lumMod val="95000"/>
                  </a:schemeClr>
                </a:solidFill>
              </a:rPr>
              <a:t>Pentecost  --  Early 16</a:t>
            </a:r>
            <a:r>
              <a:rPr lang="en-US" sz="1600" baseline="30000" dirty="0">
                <a:solidFill>
                  <a:schemeClr val="tx1">
                    <a:lumMod val="95000"/>
                  </a:schemeClr>
                </a:solidFill>
              </a:rPr>
              <a:t>th</a:t>
            </a:r>
            <a:r>
              <a:rPr lang="en-US" sz="1600" dirty="0">
                <a:solidFill>
                  <a:schemeClr val="tx1">
                    <a:lumMod val="95000"/>
                  </a:schemeClr>
                </a:solidFill>
              </a:rPr>
              <a:t> century Choirstall, Amiens Cathedral, Amiens, France </a:t>
            </a:r>
          </a:p>
        </p:txBody>
      </p:sp>
      <p:pic>
        <p:nvPicPr>
          <p:cNvPr id="2" name="Picture 1"/>
          <p:cNvPicPr>
            <a:picLocks noChangeAspect="1"/>
          </p:cNvPicPr>
          <p:nvPr/>
        </p:nvPicPr>
        <p:blipFill>
          <a:blip r:embed="rId2"/>
          <a:stretch>
            <a:fillRect/>
          </a:stretch>
        </p:blipFill>
        <p:spPr>
          <a:xfrm>
            <a:off x="632011" y="457200"/>
            <a:ext cx="7956177" cy="54102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9"/>
            <a:ext cx="7467600" cy="2308324"/>
          </a:xfrm>
          <a:prstGeom prst="rect">
            <a:avLst/>
          </a:prstGeom>
        </p:spPr>
        <p:txBody>
          <a:bodyPr wrap="square">
            <a:spAutoFit/>
          </a:bodyPr>
          <a:lstStyle/>
          <a:p>
            <a:r>
              <a:rPr lang="en-US" sz="3600" dirty="0"/>
              <a:t>All of them were filled with the Holy Spirit and began to speak in other languages, as the Spirit gave them ability.</a:t>
            </a:r>
            <a:endParaRPr lang="en-US" sz="3600" dirty="0">
              <a:cs typeface="Arial" pitchFamily="34" charset="0"/>
            </a:endParaRPr>
          </a:p>
        </p:txBody>
      </p:sp>
      <p:sp>
        <p:nvSpPr>
          <p:cNvPr id="5" name="TextBox 4"/>
          <p:cNvSpPr txBox="1"/>
          <p:nvPr/>
        </p:nvSpPr>
        <p:spPr>
          <a:xfrm>
            <a:off x="4572000" y="4648200"/>
            <a:ext cx="3352800" cy="461665"/>
          </a:xfrm>
          <a:prstGeom prst="rect">
            <a:avLst/>
          </a:prstGeom>
          <a:noFill/>
        </p:spPr>
        <p:txBody>
          <a:bodyPr wrap="square" rtlCol="0">
            <a:spAutoFit/>
          </a:bodyPr>
          <a:lstStyle/>
          <a:p>
            <a:pPr algn="ctr"/>
            <a:r>
              <a:rPr lang="en-US" sz="2400" dirty="0">
                <a:solidFill>
                  <a:schemeClr val="tx1">
                    <a:lumMod val="95000"/>
                  </a:schemeClr>
                </a:solidFill>
              </a:rPr>
              <a:t>Acts 2:4</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4967914"/>
            <a:ext cx="1752600" cy="1815882"/>
          </a:xfrm>
          <a:prstGeom prst="rect">
            <a:avLst/>
          </a:prstGeom>
          <a:noFill/>
        </p:spPr>
        <p:txBody>
          <a:bodyPr wrap="square" rtlCol="0">
            <a:spAutoFit/>
          </a:bodyPr>
          <a:lstStyle/>
          <a:p>
            <a:pPr algn="ctr"/>
            <a:r>
              <a:rPr lang="en-US" sz="1600" dirty="0">
                <a:solidFill>
                  <a:schemeClr val="tx1">
                    <a:lumMod val="95000"/>
                  </a:schemeClr>
                </a:solidFill>
              </a:rPr>
              <a:t>Pentecost</a:t>
            </a:r>
          </a:p>
          <a:p>
            <a:pPr algn="ctr"/>
            <a:endParaRPr lang="en-US" sz="1600" dirty="0">
              <a:solidFill>
                <a:schemeClr val="tx1">
                  <a:lumMod val="95000"/>
                </a:schemeClr>
              </a:solidFill>
            </a:endParaRPr>
          </a:p>
          <a:p>
            <a:pPr algn="ctr"/>
            <a:r>
              <a:rPr lang="en-US" sz="1600" dirty="0">
                <a:solidFill>
                  <a:schemeClr val="tx1">
                    <a:lumMod val="95000"/>
                  </a:schemeClr>
                </a:solidFill>
              </a:rPr>
              <a:t>Our Lady of Pentecost Catholic Church </a:t>
            </a:r>
          </a:p>
          <a:p>
            <a:pPr algn="ctr"/>
            <a:r>
              <a:rPr lang="en-US" sz="1600" dirty="0">
                <a:solidFill>
                  <a:schemeClr val="tx1">
                    <a:lumMod val="95000"/>
                  </a:schemeClr>
                </a:solidFill>
              </a:rPr>
              <a:t>Quezon City, Philippines</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33600" y="30018"/>
            <a:ext cx="7010400" cy="6784258"/>
          </a:xfrm>
          <a:prstGeom prst="rect">
            <a:avLst/>
          </a:prstGeom>
        </p:spPr>
      </p:pic>
    </p:spTree>
    <p:extLst>
      <p:ext uri="{BB962C8B-B14F-4D97-AF65-F5344CB8AC3E}">
        <p14:creationId xmlns:p14="http://schemas.microsoft.com/office/powerpoint/2010/main" val="3408392383"/>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543</TotalTime>
  <Words>610</Words>
  <Application>Microsoft Office PowerPoint</Application>
  <PresentationFormat>On-screen Show (4:3)</PresentationFormat>
  <Paragraphs>77</Paragraphs>
  <Slides>19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First Sunday after Christmas Day Year A</vt:lpstr>
      <vt:lpstr>Day of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112</cp:revision>
  <dcterms:created xsi:type="dcterms:W3CDTF">2016-08-31T16:46:43Z</dcterms:created>
  <dcterms:modified xsi:type="dcterms:W3CDTF">2020-03-03T20:25:11Z</dcterms:modified>
</cp:coreProperties>
</file>