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82" r:id="rId3"/>
    <p:sldId id="402" r:id="rId4"/>
    <p:sldId id="385" r:id="rId5"/>
    <p:sldId id="403" r:id="rId6"/>
    <p:sldId id="386" r:id="rId7"/>
    <p:sldId id="404" r:id="rId8"/>
    <p:sldId id="388" r:id="rId9"/>
    <p:sldId id="406" r:id="rId10"/>
    <p:sldId id="389" r:id="rId11"/>
    <p:sldId id="407" r:id="rId12"/>
    <p:sldId id="392" r:id="rId13"/>
    <p:sldId id="409" r:id="rId14"/>
    <p:sldId id="393" r:id="rId15"/>
    <p:sldId id="410" r:id="rId16"/>
    <p:sldId id="398" r:id="rId17"/>
    <p:sldId id="414" r:id="rId18"/>
    <p:sldId id="399" r:id="rId19"/>
    <p:sldId id="415" r:id="rId20"/>
    <p:sldId id="400" r:id="rId21"/>
    <p:sldId id="416" r:id="rId22"/>
    <p:sldId id="418" r:id="rId23"/>
    <p:sldId id="384" r:id="rId24"/>
    <p:sldId id="401" r:id="rId25"/>
    <p:sldId id="417" r:id="rId26"/>
    <p:sldId id="397" r:id="rId27"/>
    <p:sldId id="419"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8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4"/>
  </p:normalViewPr>
  <p:slideViewPr>
    <p:cSldViewPr>
      <p:cViewPr varScale="1">
        <p:scale>
          <a:sx n="72" d="100"/>
          <a:sy n="72" d="100"/>
        </p:scale>
        <p:origin x="634" y="67"/>
      </p:cViewPr>
      <p:guideLst>
        <p:guide orient="horz" pos="2160"/>
        <p:guide pos="3840"/>
      </p:guideLst>
    </p:cSldViewPr>
  </p:slideViewPr>
  <p:notesTextViewPr>
    <p:cViewPr>
      <p:scale>
        <a:sx n="100" d="100"/>
        <a:sy n="100" d="100"/>
      </p:scale>
      <p:origin x="0" y="0"/>
    </p:cViewPr>
  </p:notesTextViewPr>
  <p:sorterViewPr>
    <p:cViewPr>
      <p:scale>
        <a:sx n="40" d="100"/>
        <a:sy n="40" d="100"/>
      </p:scale>
      <p:origin x="0" y="7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9/12/2022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9/12/2022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5000" b="-7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600201"/>
            <a:ext cx="8458200" cy="1470025"/>
          </a:xfrm>
        </p:spPr>
        <p:txBody>
          <a:bodyPr>
            <a:noAutofit/>
          </a:bodyPr>
          <a:lstStyle/>
          <a:p>
            <a:r>
              <a:rPr lang="en-US" sz="9600" dirty="0"/>
              <a:t>Baptism of the Lord</a:t>
            </a:r>
          </a:p>
        </p:txBody>
      </p:sp>
      <p:sp>
        <p:nvSpPr>
          <p:cNvPr id="3" name="Subtitle 2"/>
          <p:cNvSpPr>
            <a:spLocks noGrp="1"/>
          </p:cNvSpPr>
          <p:nvPr>
            <p:ph type="subTitle" idx="1"/>
          </p:nvPr>
        </p:nvSpPr>
        <p:spPr>
          <a:xfrm>
            <a:off x="2895600" y="40386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4495800" y="5029200"/>
            <a:ext cx="3124200" cy="1815882"/>
          </a:xfrm>
          <a:prstGeom prst="rect">
            <a:avLst/>
          </a:prstGeom>
          <a:solidFill>
            <a:srgbClr val="918767">
              <a:alpha val="70000"/>
            </a:srgbClr>
          </a:solidFill>
        </p:spPr>
        <p:txBody>
          <a:bodyPr wrap="square">
            <a:spAutoFit/>
          </a:bodyPr>
          <a:lstStyle/>
          <a:p>
            <a:pPr algn="ctr"/>
            <a:r>
              <a:rPr lang="en-US" sz="2800" dirty="0"/>
              <a:t>Isaiah 42:1-9  </a:t>
            </a:r>
          </a:p>
          <a:p>
            <a:pPr algn="ctr"/>
            <a:r>
              <a:rPr lang="en-US" sz="2800" dirty="0"/>
              <a:t>Psalm 29 </a:t>
            </a:r>
          </a:p>
          <a:p>
            <a:pPr algn="ctr"/>
            <a:r>
              <a:rPr lang="en-US" sz="2800" dirty="0"/>
              <a:t>Acts 10:34-43 </a:t>
            </a:r>
          </a:p>
          <a:p>
            <a:pPr algn="ctr"/>
            <a:r>
              <a:rPr lang="en-US" sz="2800" dirty="0"/>
              <a:t>Matthew 3:13-17</a:t>
            </a:r>
            <a:r>
              <a:rPr lang="sv-SE" sz="2800" dirty="0"/>
              <a:t> </a:t>
            </a:r>
            <a:r>
              <a:rPr lang="en-US" sz="2800" dirty="0"/>
              <a:t> </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Isaiah </a:t>
            </a:r>
            <a:r>
              <a:rPr lang="en-US" sz="2400" dirty="0" err="1">
                <a:cs typeface="Arial" pitchFamily="34" charset="0"/>
              </a:rPr>
              <a:t>42:7b</a:t>
            </a:r>
            <a:endParaRPr lang="en-US" sz="2400" dirty="0">
              <a:cs typeface="Arial" pitchFamily="34" charset="0"/>
            </a:endParaRPr>
          </a:p>
        </p:txBody>
      </p:sp>
      <p:sp>
        <p:nvSpPr>
          <p:cNvPr id="4" name="TextBox 3"/>
          <p:cNvSpPr txBox="1"/>
          <p:nvPr/>
        </p:nvSpPr>
        <p:spPr>
          <a:xfrm>
            <a:off x="3027680" y="2091571"/>
            <a:ext cx="6324600" cy="2308324"/>
          </a:xfrm>
          <a:prstGeom prst="rect">
            <a:avLst/>
          </a:prstGeom>
          <a:noFill/>
        </p:spPr>
        <p:txBody>
          <a:bodyPr wrap="square" rtlCol="0">
            <a:spAutoFit/>
          </a:bodyPr>
          <a:lstStyle/>
          <a:p>
            <a:r>
              <a:rPr lang="en-US" sz="3600" dirty="0"/>
              <a:t>…to bring out the prisoners from the dungeon, from the prison those who sit in darkness.</a:t>
            </a:r>
          </a:p>
          <a:p>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172200"/>
            <a:ext cx="9144000" cy="307777"/>
          </a:xfrm>
          <a:prstGeom prst="rect">
            <a:avLst/>
          </a:prstGeom>
          <a:noFill/>
        </p:spPr>
        <p:txBody>
          <a:bodyPr wrap="square" rtlCol="0">
            <a:spAutoFit/>
          </a:bodyPr>
          <a:lstStyle/>
          <a:p>
            <a:pPr algn="ctr"/>
            <a:r>
              <a:rPr lang="en-US" sz="1400" dirty="0">
                <a:solidFill>
                  <a:schemeClr val="tx1">
                    <a:lumMod val="95000"/>
                  </a:schemeClr>
                </a:solidFill>
              </a:rPr>
              <a:t>Inmate Shortly  after Processing  --  Susan Hagen, State Penitentiary  (inactive), Philadelphia, PA</a:t>
            </a:r>
          </a:p>
        </p:txBody>
      </p:sp>
      <p:pic>
        <p:nvPicPr>
          <p:cNvPr id="26626" name="Picture 2" descr="Title: Recollection Tableaux: Inmate shortly after processing&#10;[Click for larg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7001" y="0"/>
            <a:ext cx="6838507" cy="6096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05600" y="4643736"/>
            <a:ext cx="2514600" cy="461665"/>
          </a:xfrm>
          <a:prstGeom prst="rect">
            <a:avLst/>
          </a:prstGeom>
        </p:spPr>
        <p:txBody>
          <a:bodyPr wrap="square">
            <a:spAutoFit/>
          </a:bodyPr>
          <a:lstStyle/>
          <a:p>
            <a:r>
              <a:rPr lang="en-US" sz="2400" dirty="0">
                <a:cs typeface="Arial" pitchFamily="34" charset="0"/>
              </a:rPr>
              <a:t>Acts 10:36</a:t>
            </a:r>
          </a:p>
        </p:txBody>
      </p:sp>
      <p:sp>
        <p:nvSpPr>
          <p:cNvPr id="4" name="TextBox 3"/>
          <p:cNvSpPr txBox="1"/>
          <p:nvPr/>
        </p:nvSpPr>
        <p:spPr>
          <a:xfrm>
            <a:off x="2819400" y="2057400"/>
            <a:ext cx="7086600" cy="1754326"/>
          </a:xfrm>
          <a:prstGeom prst="rect">
            <a:avLst/>
          </a:prstGeom>
          <a:noFill/>
        </p:spPr>
        <p:txBody>
          <a:bodyPr wrap="square" rtlCol="0">
            <a:spAutoFit/>
          </a:bodyPr>
          <a:lstStyle/>
          <a:p>
            <a:r>
              <a:rPr lang="en-US" sz="3600" dirty="0"/>
              <a:t>You know the message he sent to the people of Israel, preaching peace by Jesus Christ--he is Lord of all.</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260068"/>
            <a:ext cx="8915400" cy="307777"/>
          </a:xfrm>
          <a:prstGeom prst="rect">
            <a:avLst/>
          </a:prstGeom>
          <a:noFill/>
        </p:spPr>
        <p:txBody>
          <a:bodyPr wrap="square" rtlCol="0">
            <a:spAutoFit/>
          </a:bodyPr>
          <a:lstStyle/>
          <a:p>
            <a:pPr algn="ctr"/>
            <a:r>
              <a:rPr lang="en-US" sz="1400" dirty="0">
                <a:solidFill>
                  <a:schemeClr val="tx1">
                    <a:lumMod val="95000"/>
                  </a:schemeClr>
                </a:solidFill>
              </a:rPr>
              <a:t>Jesus Preaching in the Present  --  </a:t>
            </a:r>
            <a:r>
              <a:rPr lang="en-US" sz="1400" dirty="0" err="1">
                <a:solidFill>
                  <a:schemeClr val="tx1">
                    <a:lumMod val="95000"/>
                  </a:schemeClr>
                </a:solidFill>
              </a:rPr>
              <a:t>Soraby</a:t>
            </a:r>
            <a:r>
              <a:rPr lang="en-US" sz="1400" dirty="0">
                <a:solidFill>
                  <a:schemeClr val="tx1">
                    <a:lumMod val="95000"/>
                  </a:schemeClr>
                </a:solidFill>
              </a:rPr>
              <a:t> Church, </a:t>
            </a:r>
            <a:r>
              <a:rPr lang="en-US" sz="1400" dirty="0" err="1">
                <a:solidFill>
                  <a:schemeClr val="tx1">
                    <a:lumMod val="95000"/>
                  </a:schemeClr>
                </a:solidFill>
              </a:rPr>
              <a:t>Vaxjo</a:t>
            </a:r>
            <a:r>
              <a:rPr lang="en-US" sz="1400" dirty="0">
                <a:solidFill>
                  <a:schemeClr val="tx1">
                    <a:lumMod val="95000"/>
                  </a:schemeClr>
                </a:solidFill>
              </a:rPr>
              <a:t>, Sweden</a:t>
            </a:r>
          </a:p>
        </p:txBody>
      </p:sp>
      <p:pic>
        <p:nvPicPr>
          <p:cNvPr id="4" name="Picture 3" descr="Soraby copy.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24000" y="1"/>
            <a:ext cx="9144000" cy="6014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0" y="4114801"/>
            <a:ext cx="2514600" cy="461665"/>
          </a:xfrm>
          <a:prstGeom prst="rect">
            <a:avLst/>
          </a:prstGeom>
        </p:spPr>
        <p:txBody>
          <a:bodyPr wrap="square">
            <a:spAutoFit/>
          </a:bodyPr>
          <a:lstStyle/>
          <a:p>
            <a:r>
              <a:rPr lang="en-US" sz="2400" dirty="0">
                <a:cs typeface="Arial" pitchFamily="34" charset="0"/>
              </a:rPr>
              <a:t>Acts </a:t>
            </a:r>
            <a:r>
              <a:rPr lang="en-US" sz="2400" dirty="0" err="1">
                <a:cs typeface="Arial" pitchFamily="34" charset="0"/>
              </a:rPr>
              <a:t>10:38b</a:t>
            </a:r>
            <a:endParaRPr lang="en-US" sz="2400" dirty="0">
              <a:cs typeface="Arial" pitchFamily="34" charset="0"/>
            </a:endParaRPr>
          </a:p>
        </p:txBody>
      </p:sp>
      <p:sp>
        <p:nvSpPr>
          <p:cNvPr id="4" name="TextBox 3"/>
          <p:cNvSpPr txBox="1"/>
          <p:nvPr/>
        </p:nvSpPr>
        <p:spPr>
          <a:xfrm>
            <a:off x="2971800" y="2228672"/>
            <a:ext cx="7010400" cy="1200329"/>
          </a:xfrm>
          <a:prstGeom prst="rect">
            <a:avLst/>
          </a:prstGeom>
          <a:noFill/>
        </p:spPr>
        <p:txBody>
          <a:bodyPr wrap="square" rtlCol="0">
            <a:spAutoFit/>
          </a:bodyPr>
          <a:lstStyle/>
          <a:p>
            <a:r>
              <a:rPr lang="en-US" sz="3600" dirty="0"/>
              <a:t>…he went about doing good and healing all who were oppressed.</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120826"/>
            <a:ext cx="9144000" cy="523220"/>
          </a:xfrm>
          <a:prstGeom prst="rect">
            <a:avLst/>
          </a:prstGeom>
          <a:noFill/>
        </p:spPr>
        <p:txBody>
          <a:bodyPr wrap="square" rtlCol="0">
            <a:spAutoFit/>
          </a:bodyPr>
          <a:lstStyle/>
          <a:p>
            <a:pPr algn="ctr"/>
            <a:r>
              <a:rPr lang="en-US" sz="1400" dirty="0">
                <a:solidFill>
                  <a:schemeClr val="tx1">
                    <a:lumMod val="95000"/>
                  </a:schemeClr>
                </a:solidFill>
              </a:rPr>
              <a:t>Nuns of the Christian Care Centre</a:t>
            </a:r>
          </a:p>
          <a:p>
            <a:pPr algn="ctr"/>
            <a:r>
              <a:rPr lang="en-US" sz="1400" dirty="0">
                <a:solidFill>
                  <a:schemeClr val="tx1">
                    <a:lumMod val="95000"/>
                  </a:schemeClr>
                </a:solidFill>
              </a:rPr>
              <a:t>Community of Sisters of the Church, Honiara, Solomon Islands</a:t>
            </a:r>
          </a:p>
        </p:txBody>
      </p:sp>
      <p:pic>
        <p:nvPicPr>
          <p:cNvPr id="18434" name="Picture 2" descr="Title: Nuns of the Christian Care Centre&#10;[Click for larger image view]"/>
          <p:cNvPicPr>
            <a:picLocks noChangeAspect="1" noChangeArrowheads="1"/>
          </p:cNvPicPr>
          <p:nvPr/>
        </p:nvPicPr>
        <p:blipFill>
          <a:blip r:embed="rId2" cstate="email">
            <a:lum bright="10000" contrast="20000"/>
            <a:extLst>
              <a:ext uri="{28A0092B-C50C-407E-A947-70E740481C1C}">
                <a14:useLocalDpi xmlns:a14="http://schemas.microsoft.com/office/drawing/2010/main"/>
              </a:ext>
            </a:extLst>
          </a:blip>
          <a:srcRect/>
          <a:stretch>
            <a:fillRect/>
          </a:stretch>
        </p:blipFill>
        <p:spPr bwMode="auto">
          <a:xfrm>
            <a:off x="1752600" y="0"/>
            <a:ext cx="8686800" cy="595319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Matthew 3:13</a:t>
            </a:r>
          </a:p>
        </p:txBody>
      </p:sp>
      <p:sp>
        <p:nvSpPr>
          <p:cNvPr id="4" name="TextBox 3"/>
          <p:cNvSpPr txBox="1"/>
          <p:nvPr/>
        </p:nvSpPr>
        <p:spPr>
          <a:xfrm>
            <a:off x="2971800" y="1905000"/>
            <a:ext cx="6741160" cy="2308324"/>
          </a:xfrm>
          <a:prstGeom prst="rect">
            <a:avLst/>
          </a:prstGeom>
          <a:noFill/>
        </p:spPr>
        <p:txBody>
          <a:bodyPr wrap="square" rtlCol="0">
            <a:spAutoFit/>
          </a:bodyPr>
          <a:lstStyle/>
          <a:p>
            <a:r>
              <a:rPr lang="en-US" sz="3600" dirty="0"/>
              <a:t>Then Jesus came from Galilee to John at the Jordan, to be baptized by him.</a:t>
            </a:r>
            <a:br>
              <a:rPr lang="en-US" sz="3600" dirty="0"/>
            </a:b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6336268"/>
            <a:ext cx="8991600" cy="307777"/>
          </a:xfrm>
          <a:prstGeom prst="rect">
            <a:avLst/>
          </a:prstGeom>
          <a:noFill/>
        </p:spPr>
        <p:txBody>
          <a:bodyPr wrap="square" rtlCol="0">
            <a:spAutoFit/>
          </a:bodyPr>
          <a:lstStyle/>
          <a:p>
            <a:pPr algn="ctr"/>
            <a:r>
              <a:rPr lang="en-US" sz="1400" dirty="0">
                <a:solidFill>
                  <a:schemeClr val="tx1">
                    <a:lumMod val="95000"/>
                  </a:schemeClr>
                </a:solidFill>
              </a:rPr>
              <a:t>John Baptizes Jesus  --  JESUS </a:t>
            </a:r>
            <a:r>
              <a:rPr lang="en-US" sz="1400" dirty="0" err="1">
                <a:solidFill>
                  <a:schemeClr val="tx1">
                    <a:lumMod val="95000"/>
                  </a:schemeClr>
                </a:solidFill>
              </a:rPr>
              <a:t>MAFA</a:t>
            </a:r>
            <a:r>
              <a:rPr lang="en-US" sz="1400" dirty="0">
                <a:solidFill>
                  <a:schemeClr val="tx1">
                    <a:lumMod val="95000"/>
                  </a:schemeClr>
                </a:solidFill>
              </a:rPr>
              <a:t>, Cameroon</a:t>
            </a:r>
          </a:p>
        </p:txBody>
      </p:sp>
      <p:pic>
        <p:nvPicPr>
          <p:cNvPr id="10242" name="Picture 2" descr="Title: John baptizes Jesus&#10;[Click for larger image view]"/>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10000"/>
                    </a14:imgEffect>
                  </a14:imgLayer>
                </a14:imgProps>
              </a:ext>
            </a:extLst>
          </a:blip>
          <a:srcRect/>
          <a:stretch>
            <a:fillRect/>
          </a:stretch>
        </p:blipFill>
        <p:spPr bwMode="auto">
          <a:xfrm>
            <a:off x="1514043" y="117510"/>
            <a:ext cx="9153957" cy="605469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Matthew 3:14</a:t>
            </a:r>
          </a:p>
        </p:txBody>
      </p:sp>
      <p:sp>
        <p:nvSpPr>
          <p:cNvPr id="4" name="TextBox 3"/>
          <p:cNvSpPr txBox="1"/>
          <p:nvPr/>
        </p:nvSpPr>
        <p:spPr>
          <a:xfrm>
            <a:off x="3048000" y="1905000"/>
            <a:ext cx="7010400" cy="1754326"/>
          </a:xfrm>
          <a:prstGeom prst="rect">
            <a:avLst/>
          </a:prstGeom>
          <a:noFill/>
        </p:spPr>
        <p:txBody>
          <a:bodyPr wrap="square" rtlCol="0">
            <a:spAutoFit/>
          </a:bodyPr>
          <a:lstStyle/>
          <a:p>
            <a:r>
              <a:rPr lang="en-US" sz="3600" dirty="0"/>
              <a:t>John would have prevented him, saying, "I need to be baptized by you, and do you come to me?"</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3740" y="5410200"/>
            <a:ext cx="3276600" cy="1169551"/>
          </a:xfrm>
          <a:prstGeom prst="rect">
            <a:avLst/>
          </a:prstGeom>
          <a:noFill/>
        </p:spPr>
        <p:txBody>
          <a:bodyPr wrap="square" rtlCol="0">
            <a:spAutoFit/>
          </a:bodyPr>
          <a:lstStyle/>
          <a:p>
            <a:pPr algn="ctr"/>
            <a:r>
              <a:rPr lang="en-US" sz="1400" dirty="0">
                <a:solidFill>
                  <a:schemeClr val="tx1">
                    <a:lumMod val="95000"/>
                  </a:schemeClr>
                </a:solidFill>
              </a:rPr>
              <a:t>Baptism of Christ</a:t>
            </a:r>
          </a:p>
          <a:p>
            <a:pPr algn="ctr"/>
            <a:endParaRPr lang="en-US" sz="1400" dirty="0">
              <a:solidFill>
                <a:schemeClr val="tx1">
                  <a:lumMod val="95000"/>
                </a:schemeClr>
              </a:solidFill>
            </a:endParaRPr>
          </a:p>
          <a:p>
            <a:pPr algn="ctr"/>
            <a:r>
              <a:rPr lang="en-US" sz="1400" dirty="0">
                <a:solidFill>
                  <a:schemeClr val="tx1">
                    <a:lumMod val="95000"/>
                  </a:schemeClr>
                </a:solidFill>
              </a:rPr>
              <a:t>14</a:t>
            </a:r>
            <a:r>
              <a:rPr lang="en-US" sz="1400" baseline="30000" dirty="0">
                <a:solidFill>
                  <a:schemeClr val="tx1">
                    <a:lumMod val="95000"/>
                  </a:schemeClr>
                </a:solidFill>
              </a:rPr>
              <a:t>th</a:t>
            </a:r>
            <a:r>
              <a:rPr lang="en-US" sz="1400" dirty="0">
                <a:solidFill>
                  <a:schemeClr val="tx1">
                    <a:lumMod val="95000"/>
                  </a:schemeClr>
                </a:solidFill>
              </a:rPr>
              <a:t> century Turkey</a:t>
            </a:r>
          </a:p>
          <a:p>
            <a:pPr algn="ctr"/>
            <a:r>
              <a:rPr lang="en-US" sz="1400" dirty="0">
                <a:solidFill>
                  <a:schemeClr val="tx1">
                    <a:lumMod val="95000"/>
                  </a:schemeClr>
                </a:solidFill>
              </a:rPr>
              <a:t>J. Paul Getty Museum</a:t>
            </a:r>
          </a:p>
          <a:p>
            <a:pPr algn="ctr"/>
            <a:r>
              <a:rPr lang="en-US" sz="1400" dirty="0">
                <a:solidFill>
                  <a:schemeClr val="tx1">
                    <a:lumMod val="95000"/>
                  </a:schemeClr>
                </a:solidFill>
              </a:rPr>
              <a:t>Los Angeles, CA</a:t>
            </a:r>
          </a:p>
        </p:txBody>
      </p:sp>
      <p:pic>
        <p:nvPicPr>
          <p:cNvPr id="8194" name="Picture 2" descr="Title: Baptism of Christ&#10;[Click for larger image view]"/>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5000" contrast="20000"/>
                    </a14:imgEffect>
                  </a14:imgLayer>
                </a14:imgProps>
              </a:ext>
              <a:ext uri="{28A0092B-C50C-407E-A947-70E740481C1C}">
                <a14:useLocalDpi xmlns:a14="http://schemas.microsoft.com/office/drawing/2010/main"/>
              </a:ext>
            </a:extLst>
          </a:blip>
          <a:srcRect/>
          <a:stretch>
            <a:fillRect/>
          </a:stretch>
        </p:blipFill>
        <p:spPr bwMode="auto">
          <a:xfrm>
            <a:off x="4648200" y="0"/>
            <a:ext cx="5281448"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600200"/>
            <a:ext cx="7086600" cy="2308324"/>
          </a:xfrm>
          <a:prstGeom prst="rect">
            <a:avLst/>
          </a:prstGeom>
        </p:spPr>
        <p:txBody>
          <a:bodyPr wrap="square">
            <a:spAutoFit/>
          </a:bodyPr>
          <a:lstStyle/>
          <a:p>
            <a:r>
              <a:rPr lang="en-US" sz="3600" dirty="0"/>
              <a:t>Here is my servant…a bruised reed he will not break, and a dimly burning wick he will not quench; he will faithfully bring forth justice.</a:t>
            </a: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Isaiah </a:t>
            </a:r>
            <a:r>
              <a:rPr lang="en-US" sz="2400" dirty="0" err="1">
                <a:cs typeface="Arial" pitchFamily="34" charset="0"/>
              </a:rPr>
              <a:t>42:1a</a:t>
            </a:r>
            <a:r>
              <a:rPr lang="en-US" sz="2400" dirty="0">
                <a:cs typeface="Arial" pitchFamily="34" charset="0"/>
              </a:rPr>
              <a:t>, 3</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Matthew 3:15</a:t>
            </a:r>
          </a:p>
        </p:txBody>
      </p:sp>
      <p:sp>
        <p:nvSpPr>
          <p:cNvPr id="4" name="TextBox 3"/>
          <p:cNvSpPr txBox="1"/>
          <p:nvPr/>
        </p:nvSpPr>
        <p:spPr>
          <a:xfrm>
            <a:off x="2839720" y="1783645"/>
            <a:ext cx="7010400" cy="2862322"/>
          </a:xfrm>
          <a:prstGeom prst="rect">
            <a:avLst/>
          </a:prstGeom>
          <a:noFill/>
        </p:spPr>
        <p:txBody>
          <a:bodyPr wrap="square" rtlCol="0">
            <a:spAutoFit/>
          </a:bodyPr>
          <a:lstStyle/>
          <a:p>
            <a:r>
              <a:rPr lang="en-US" sz="3600" dirty="0"/>
              <a:t>But Jesus answered him, “Let it be so now; for it is proper for us in this way to fulfill all righteousness.”</a:t>
            </a:r>
          </a:p>
          <a:p>
            <a:r>
              <a:rPr lang="en-US" sz="3600" dirty="0"/>
              <a:t>Then he consented.</a:t>
            </a:r>
            <a:br>
              <a:rPr lang="en-US" sz="3600" dirty="0"/>
            </a:b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3999" y="5257800"/>
            <a:ext cx="1752600" cy="1384995"/>
          </a:xfrm>
          <a:prstGeom prst="rect">
            <a:avLst/>
          </a:prstGeom>
          <a:noFill/>
        </p:spPr>
        <p:txBody>
          <a:bodyPr wrap="square" rtlCol="0">
            <a:spAutoFit/>
          </a:bodyPr>
          <a:lstStyle/>
          <a:p>
            <a:pPr algn="ctr"/>
            <a:r>
              <a:rPr lang="en-US" sz="1400" dirty="0">
                <a:solidFill>
                  <a:schemeClr val="tx1">
                    <a:lumMod val="95000"/>
                  </a:schemeClr>
                </a:solidFill>
              </a:rPr>
              <a:t>Baptism of Jesus</a:t>
            </a:r>
          </a:p>
          <a:p>
            <a:pPr algn="ctr"/>
            <a:endParaRPr lang="en-US" sz="1400" dirty="0">
              <a:solidFill>
                <a:schemeClr val="tx1">
                  <a:lumMod val="95000"/>
                </a:schemeClr>
              </a:solidFill>
            </a:endParaRPr>
          </a:p>
          <a:p>
            <a:pPr algn="ctr"/>
            <a:r>
              <a:rPr lang="en-US" sz="1400" dirty="0" err="1">
                <a:solidFill>
                  <a:schemeClr val="tx1">
                    <a:lumMod val="95000"/>
                  </a:schemeClr>
                </a:solidFill>
              </a:rPr>
              <a:t>Castera</a:t>
            </a:r>
            <a:r>
              <a:rPr lang="en-US" sz="1400" dirty="0">
                <a:solidFill>
                  <a:schemeClr val="tx1">
                    <a:lumMod val="95000"/>
                  </a:schemeClr>
                </a:solidFill>
              </a:rPr>
              <a:t> Bazile Cathedral of the Holy Trinity</a:t>
            </a:r>
          </a:p>
          <a:p>
            <a:pPr algn="ctr"/>
            <a:r>
              <a:rPr lang="en-US" sz="1400" dirty="0">
                <a:solidFill>
                  <a:schemeClr val="tx1">
                    <a:lumMod val="95000"/>
                  </a:schemeClr>
                </a:solidFill>
              </a:rPr>
              <a:t> Port-au-Prince, Haiti</a:t>
            </a:r>
          </a:p>
        </p:txBody>
      </p:sp>
      <p:pic>
        <p:nvPicPr>
          <p:cNvPr id="6146" name="Picture 2" descr="Title: Baptism of Jesus&#10;[Click for larg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46418" y="130342"/>
            <a:ext cx="7221583" cy="665145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Matthew </a:t>
            </a:r>
            <a:r>
              <a:rPr lang="en-US" sz="2400" dirty="0" err="1">
                <a:cs typeface="Arial" pitchFamily="34" charset="0"/>
              </a:rPr>
              <a:t>3:16a</a:t>
            </a:r>
            <a:endParaRPr lang="en-US" sz="2400" dirty="0">
              <a:cs typeface="Arial" pitchFamily="34" charset="0"/>
            </a:endParaRPr>
          </a:p>
        </p:txBody>
      </p:sp>
      <p:sp>
        <p:nvSpPr>
          <p:cNvPr id="4" name="TextBox 3"/>
          <p:cNvSpPr txBox="1"/>
          <p:nvPr/>
        </p:nvSpPr>
        <p:spPr>
          <a:xfrm>
            <a:off x="2743200" y="2228672"/>
            <a:ext cx="7010400" cy="1200329"/>
          </a:xfrm>
          <a:prstGeom prst="rect">
            <a:avLst/>
          </a:prstGeom>
          <a:noFill/>
        </p:spPr>
        <p:txBody>
          <a:bodyPr wrap="square" rtlCol="0">
            <a:spAutoFit/>
          </a:bodyPr>
          <a:lstStyle/>
          <a:p>
            <a:r>
              <a:rPr lang="en-US" sz="3600" dirty="0"/>
              <a:t>And when Jesus had been baptized, just as he came up from the water… </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6248400"/>
            <a:ext cx="8534400" cy="307777"/>
          </a:xfrm>
          <a:prstGeom prst="rect">
            <a:avLst/>
          </a:prstGeom>
          <a:noFill/>
        </p:spPr>
        <p:txBody>
          <a:bodyPr wrap="square" rtlCol="0">
            <a:spAutoFit/>
          </a:bodyPr>
          <a:lstStyle/>
          <a:p>
            <a:pPr algn="ctr"/>
            <a:r>
              <a:rPr lang="en-US" sz="1400" dirty="0">
                <a:solidFill>
                  <a:schemeClr val="tx1">
                    <a:lumMod val="95000"/>
                  </a:schemeClr>
                </a:solidFill>
              </a:rPr>
              <a:t>Baptism of Christ  --  Dave </a:t>
            </a:r>
            <a:r>
              <a:rPr lang="en-US" sz="1400" dirty="0" err="1">
                <a:solidFill>
                  <a:schemeClr val="tx1">
                    <a:lumMod val="95000"/>
                  </a:schemeClr>
                </a:solidFill>
              </a:rPr>
              <a:t>Zelenka</a:t>
            </a:r>
            <a:endParaRPr lang="en-US" sz="1400" dirty="0">
              <a:solidFill>
                <a:schemeClr val="tx1">
                  <a:lumMod val="95000"/>
                </a:schemeClr>
              </a:solidFill>
            </a:endParaRPr>
          </a:p>
        </p:txBody>
      </p:sp>
      <p:pic>
        <p:nvPicPr>
          <p:cNvPr id="2" name="Picture 1">
            <a:extLst>
              <a:ext uri="{FF2B5EF4-FFF2-40B4-BE49-F238E27FC236}">
                <a16:creationId xmlns:a16="http://schemas.microsoft.com/office/drawing/2014/main" id="{01A3213A-D4A1-4A5D-A5C2-DFE7635B74F5}"/>
              </a:ext>
            </a:extLst>
          </p:cNvPr>
          <p:cNvPicPr>
            <a:picLocks noChangeAspect="1"/>
          </p:cNvPicPr>
          <p:nvPr/>
        </p:nvPicPr>
        <p:blipFill>
          <a:blip r:embed="rId2"/>
          <a:stretch>
            <a:fillRect/>
          </a:stretch>
        </p:blipFill>
        <p:spPr>
          <a:xfrm>
            <a:off x="2438400" y="260887"/>
            <a:ext cx="7620000" cy="5819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Matthew </a:t>
            </a:r>
            <a:r>
              <a:rPr lang="en-US" sz="2400" dirty="0" err="1">
                <a:cs typeface="Arial" pitchFamily="34" charset="0"/>
              </a:rPr>
              <a:t>3:16b</a:t>
            </a:r>
            <a:endParaRPr lang="en-US" sz="2400" dirty="0">
              <a:cs typeface="Arial" pitchFamily="34" charset="0"/>
            </a:endParaRPr>
          </a:p>
        </p:txBody>
      </p:sp>
      <p:sp>
        <p:nvSpPr>
          <p:cNvPr id="4" name="TextBox 3"/>
          <p:cNvSpPr txBox="1"/>
          <p:nvPr/>
        </p:nvSpPr>
        <p:spPr>
          <a:xfrm>
            <a:off x="3124200" y="1783645"/>
            <a:ext cx="6705600" cy="2862322"/>
          </a:xfrm>
          <a:prstGeom prst="rect">
            <a:avLst/>
          </a:prstGeom>
          <a:noFill/>
        </p:spPr>
        <p:txBody>
          <a:bodyPr wrap="square" rtlCol="0">
            <a:spAutoFit/>
          </a:bodyPr>
          <a:lstStyle/>
          <a:p>
            <a:r>
              <a:rPr lang="en-US" sz="3600" dirty="0"/>
              <a:t>…suddenly the heavens were opened to him and he saw the Spirit of God descending like a dove and alighting on him.</a:t>
            </a:r>
            <a:br>
              <a:rPr lang="en-US" sz="3600" dirty="0"/>
            </a:b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62963" y="5486400"/>
            <a:ext cx="2133600" cy="1169551"/>
          </a:xfrm>
          <a:prstGeom prst="rect">
            <a:avLst/>
          </a:prstGeom>
          <a:noFill/>
        </p:spPr>
        <p:txBody>
          <a:bodyPr wrap="square" rtlCol="0">
            <a:spAutoFit/>
          </a:bodyPr>
          <a:lstStyle/>
          <a:p>
            <a:pPr algn="ctr"/>
            <a:r>
              <a:rPr lang="en-US" sz="1400" dirty="0">
                <a:solidFill>
                  <a:schemeClr val="tx1">
                    <a:lumMod val="95000"/>
                  </a:schemeClr>
                </a:solidFill>
              </a:rPr>
              <a:t>Baptism of Christ</a:t>
            </a:r>
          </a:p>
          <a:p>
            <a:pPr algn="ctr"/>
            <a:endParaRPr lang="en-US" sz="1400" dirty="0">
              <a:solidFill>
                <a:schemeClr val="tx1">
                  <a:lumMod val="95000"/>
                </a:schemeClr>
              </a:solidFill>
            </a:endParaRPr>
          </a:p>
          <a:p>
            <a:pPr algn="ctr"/>
            <a:r>
              <a:rPr lang="en-US" sz="1400" dirty="0">
                <a:solidFill>
                  <a:schemeClr val="tx1">
                    <a:lumMod val="95000"/>
                  </a:schemeClr>
                </a:solidFill>
              </a:rPr>
              <a:t>15</a:t>
            </a:r>
            <a:r>
              <a:rPr lang="en-US" sz="1400" baseline="30000" dirty="0">
                <a:solidFill>
                  <a:schemeClr val="tx1">
                    <a:lumMod val="95000"/>
                  </a:schemeClr>
                </a:solidFill>
              </a:rPr>
              <a:t>th</a:t>
            </a:r>
            <a:r>
              <a:rPr lang="en-US" sz="1400" dirty="0">
                <a:solidFill>
                  <a:schemeClr val="tx1">
                    <a:lumMod val="95000"/>
                  </a:schemeClr>
                </a:solidFill>
              </a:rPr>
              <a:t> c. Armenian</a:t>
            </a:r>
          </a:p>
          <a:p>
            <a:pPr algn="ctr"/>
            <a:r>
              <a:rPr lang="en-US" sz="1400" dirty="0">
                <a:solidFill>
                  <a:schemeClr val="tx1">
                    <a:lumMod val="95000"/>
                  </a:schemeClr>
                </a:solidFill>
              </a:rPr>
              <a:t>Walters Art Museum</a:t>
            </a:r>
          </a:p>
          <a:p>
            <a:pPr algn="ctr"/>
            <a:r>
              <a:rPr lang="en-US" sz="1400" dirty="0">
                <a:solidFill>
                  <a:schemeClr val="tx1">
                    <a:lumMod val="95000"/>
                  </a:schemeClr>
                </a:solidFill>
              </a:rPr>
              <a:t>Baltimore, MD</a:t>
            </a:r>
          </a:p>
        </p:txBody>
      </p:sp>
      <p:pic>
        <p:nvPicPr>
          <p:cNvPr id="2" name="Picture 1">
            <a:extLst>
              <a:ext uri="{FF2B5EF4-FFF2-40B4-BE49-F238E27FC236}">
                <a16:creationId xmlns:a16="http://schemas.microsoft.com/office/drawing/2014/main" id="{02BBAB3D-C7BE-4492-93FC-9A06CA7A692F}"/>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 uri="{28A0092B-C50C-407E-A947-70E740481C1C}">
                <a14:useLocalDpi xmlns:a14="http://schemas.microsoft.com/office/drawing/2010/main"/>
              </a:ext>
            </a:extLst>
          </a:blip>
          <a:srcRect/>
          <a:stretch/>
        </p:blipFill>
        <p:spPr>
          <a:xfrm>
            <a:off x="4419600" y="18780"/>
            <a:ext cx="5105400" cy="68423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Matthew 3:17</a:t>
            </a:r>
          </a:p>
        </p:txBody>
      </p:sp>
      <p:sp>
        <p:nvSpPr>
          <p:cNvPr id="4" name="TextBox 3"/>
          <p:cNvSpPr txBox="1"/>
          <p:nvPr/>
        </p:nvSpPr>
        <p:spPr>
          <a:xfrm>
            <a:off x="2743200" y="2209800"/>
            <a:ext cx="7010400" cy="1754326"/>
          </a:xfrm>
          <a:prstGeom prst="rect">
            <a:avLst/>
          </a:prstGeom>
          <a:noFill/>
        </p:spPr>
        <p:txBody>
          <a:bodyPr wrap="square" rtlCol="0">
            <a:spAutoFit/>
          </a:bodyPr>
          <a:lstStyle/>
          <a:p>
            <a:r>
              <a:rPr lang="en-US" sz="3600" dirty="0"/>
              <a:t>And a voice from heaven said, "This is my Son, the Beloved, with whom I am well pleased."</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212140"/>
            <a:ext cx="2133600" cy="1384995"/>
          </a:xfrm>
          <a:prstGeom prst="rect">
            <a:avLst/>
          </a:prstGeom>
          <a:noFill/>
        </p:spPr>
        <p:txBody>
          <a:bodyPr wrap="square" rtlCol="0">
            <a:spAutoFit/>
          </a:bodyPr>
          <a:lstStyle/>
          <a:p>
            <a:pPr algn="ctr"/>
            <a:r>
              <a:rPr lang="en-US" sz="1400" dirty="0">
                <a:solidFill>
                  <a:schemeClr val="tx1">
                    <a:lumMod val="95000"/>
                  </a:schemeClr>
                </a:solidFill>
              </a:rPr>
              <a:t>Baptism of Christ</a:t>
            </a:r>
          </a:p>
          <a:p>
            <a:pPr algn="ctr"/>
            <a:endParaRPr lang="en-US" sz="1400" dirty="0">
              <a:solidFill>
                <a:schemeClr val="tx1">
                  <a:lumMod val="95000"/>
                </a:schemeClr>
              </a:solidFill>
            </a:endParaRPr>
          </a:p>
          <a:p>
            <a:pPr algn="ctr"/>
            <a:r>
              <a:rPr lang="en-US" sz="1400" dirty="0">
                <a:solidFill>
                  <a:schemeClr val="tx1">
                    <a:lumMod val="95000"/>
                  </a:schemeClr>
                </a:solidFill>
              </a:rPr>
              <a:t>Lorenzo Scott</a:t>
            </a:r>
          </a:p>
          <a:p>
            <a:pPr algn="ctr"/>
            <a:r>
              <a:rPr lang="en-US" sz="1400" dirty="0">
                <a:solidFill>
                  <a:schemeClr val="tx1">
                    <a:lumMod val="95000"/>
                  </a:schemeClr>
                </a:solidFill>
              </a:rPr>
              <a:t>Smithsonian American Art Museum</a:t>
            </a:r>
          </a:p>
          <a:p>
            <a:pPr algn="ctr"/>
            <a:r>
              <a:rPr lang="en-US" sz="1400" dirty="0">
                <a:solidFill>
                  <a:schemeClr val="tx1">
                    <a:lumMod val="95000"/>
                  </a:schemeClr>
                </a:solidFill>
              </a:rPr>
              <a:t>Washington, DC</a:t>
            </a:r>
          </a:p>
        </p:txBody>
      </p:sp>
      <p:pic>
        <p:nvPicPr>
          <p:cNvPr id="2" name="Picture 1">
            <a:extLst>
              <a:ext uri="{FF2B5EF4-FFF2-40B4-BE49-F238E27FC236}">
                <a16:creationId xmlns:a16="http://schemas.microsoft.com/office/drawing/2014/main" id="{278ED685-DE06-4100-97B5-043661598153}"/>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5000"/>
                    </a14:imgEffect>
                    <a14:imgEffect>
                      <a14:brightnessContrast bright="3000"/>
                    </a14:imgEffect>
                  </a14:imgLayer>
                </a14:imgProps>
              </a:ext>
              <a:ext uri="{28A0092B-C50C-407E-A947-70E740481C1C}">
                <a14:useLocalDpi xmlns:a14="http://schemas.microsoft.com/office/drawing/2010/main"/>
              </a:ext>
            </a:extLst>
          </a:blip>
          <a:stretch>
            <a:fillRect/>
          </a:stretch>
        </p:blipFill>
        <p:spPr>
          <a:xfrm>
            <a:off x="3683222" y="0"/>
            <a:ext cx="6832379"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400" dirty="0"/>
              <a:t>New Revised Standard Version Bible, copyright 1989, Division of Christian Education of the National Council of the Churches of Christ in the United States of America. Used by permission. All rights reserved.</a:t>
            </a:r>
          </a:p>
          <a:p>
            <a:pPr>
              <a:buNone/>
            </a:pPr>
            <a:endParaRPr lang="en-US" sz="1400" dirty="0"/>
          </a:p>
          <a:p>
            <a:pPr>
              <a:buNone/>
            </a:pPr>
            <a:r>
              <a:rPr lang="en-US" sz="1400" dirty="0"/>
              <a:t>https://commons.wikimedia.org/wiki/File:Florence_Nightingale_as_the_lady_with_the_lamp._Oil_painting_Wellcome_V0017994.jpg</a:t>
            </a:r>
          </a:p>
          <a:p>
            <a:pPr>
              <a:buNone/>
            </a:pPr>
            <a:r>
              <a:rPr lang="en-US" sz="1400" dirty="0" err="1"/>
              <a:t>http://www.flickr.com/photos/paullew/5538869359/</a:t>
            </a:r>
            <a:endParaRPr lang="en-US" sz="1400" dirty="0"/>
          </a:p>
          <a:p>
            <a:pPr>
              <a:buNone/>
            </a:pPr>
            <a:r>
              <a:rPr lang="en-US" sz="1400" dirty="0"/>
              <a:t>http://www.flickr.com/photos/35409814@N00/2105918430/ - Brother Lawrence</a:t>
            </a:r>
          </a:p>
          <a:p>
            <a:pPr>
              <a:buNone/>
            </a:pPr>
            <a:r>
              <a:rPr lang="fr-FR" sz="1400" dirty="0"/>
              <a:t>http://www.librairie-emmanuel.fr (contact page: https://www.librairie-emmanuel.fr/contact)</a:t>
            </a:r>
            <a:endParaRPr lang="en-US" sz="1400" dirty="0"/>
          </a:p>
          <a:p>
            <a:pPr>
              <a:buNone/>
            </a:pPr>
            <a:r>
              <a:rPr lang="en-US" sz="1400" dirty="0" err="1"/>
              <a:t>http://diglib.library.vanderbilt.edu/act-imagelink.pl?RC=54279</a:t>
            </a:r>
            <a:r>
              <a:rPr lang="en-US" sz="1400" dirty="0"/>
              <a:t> - </a:t>
            </a:r>
            <a:r>
              <a:rPr lang="en-US" sz="1400" dirty="0" err="1"/>
              <a:t>Ingorr</a:t>
            </a:r>
            <a:endParaRPr lang="en-US" sz="1400" dirty="0"/>
          </a:p>
          <a:p>
            <a:pPr>
              <a:buNone/>
            </a:pPr>
            <a:r>
              <a:rPr lang="en-US" sz="1400" dirty="0"/>
              <a:t>http://www.mfa.org/</a:t>
            </a:r>
          </a:p>
          <a:p>
            <a:pPr>
              <a:buNone/>
            </a:pPr>
            <a:r>
              <a:rPr lang="en-US" sz="1400" dirty="0"/>
              <a:t>https://commons.wikimedia.org/wiki/File:S%C3%B6raby_kyrka_Tavla_021.JPG – </a:t>
            </a:r>
            <a:r>
              <a:rPr lang="en-US" sz="1400" dirty="0" err="1"/>
              <a:t>Bernt</a:t>
            </a:r>
            <a:r>
              <a:rPr lang="en-US" sz="1400" dirty="0"/>
              <a:t> </a:t>
            </a:r>
            <a:r>
              <a:rPr lang="en-US" sz="1400" dirty="0" err="1"/>
              <a:t>Fransson</a:t>
            </a:r>
            <a:endParaRPr lang="en-US" sz="1400" dirty="0"/>
          </a:p>
          <a:p>
            <a:pPr>
              <a:buNone/>
            </a:pPr>
            <a:r>
              <a:rPr lang="en-US" sz="1400" dirty="0"/>
              <a:t>https://commons.m.wikimedia.org/wiki/File:The_nuns_of_the_Christian_Care_Centre._(10729767853).jpg</a:t>
            </a:r>
          </a:p>
          <a:p>
            <a:pPr>
              <a:buNone/>
            </a:pPr>
            <a:r>
              <a:rPr lang="en-US" sz="1400" dirty="0"/>
              <a:t>http://diglib.library.vanderbilt.edu/act-imagelink.pl?RC=48290</a:t>
            </a:r>
          </a:p>
          <a:p>
            <a:pPr>
              <a:buNone/>
            </a:pPr>
            <a:r>
              <a:rPr lang="en-US" sz="1400" dirty="0"/>
              <a:t>https://commons.m.wikimedia.org/wiki/File:The_Baptism_of_Christ_-_Google_Art_Project.jpg</a:t>
            </a:r>
          </a:p>
          <a:p>
            <a:pPr>
              <a:buNone/>
            </a:pPr>
            <a:r>
              <a:rPr lang="en-US" sz="1400" dirty="0"/>
              <a:t>http://commons.wikimedia.org/wiki/File:PortAuPrinceMural.jpg</a:t>
            </a:r>
          </a:p>
          <a:p>
            <a:pPr>
              <a:buNone/>
            </a:pPr>
            <a:r>
              <a:rPr lang="en-US" sz="1400" dirty="0"/>
              <a:t>https://commons.wikimedia.org/wiki/File:Baptism-of-Christ.jpg</a:t>
            </a:r>
          </a:p>
          <a:p>
            <a:pPr>
              <a:buNone/>
            </a:pPr>
            <a:r>
              <a:rPr lang="en-US" sz="1400" dirty="0"/>
              <a:t>https://commons.wikimedia.org/wiki/File:Relieftafel_Szenen_aus_dem_Leben_Christi.jpg</a:t>
            </a:r>
          </a:p>
          <a:p>
            <a:pPr>
              <a:buNone/>
            </a:pPr>
            <a:r>
              <a:rPr lang="en-US" sz="1400" dirty="0"/>
              <a:t>https://commons.wikimedia.org/wiki/File:Folio_109v_-_The_Baptism_of_Christ.jpg</a:t>
            </a:r>
          </a:p>
          <a:p>
            <a:pPr>
              <a:buNone/>
            </a:pPr>
            <a:endParaRPr lang="en-US" sz="1800" dirty="0"/>
          </a:p>
          <a:p>
            <a:pPr>
              <a:buNone/>
            </a:pPr>
            <a:r>
              <a:rPr lang="en-US" sz="1400" dirty="0"/>
              <a:t>Additional descriptions can be found at the Art in the Christian Tradition image library, a service of the Vanderbilt Divinity Library, http://diglib.library.vanderbilt.edu/.  All images available via Creative Commons 3.0 License.</a:t>
            </a:r>
          </a:p>
          <a:p>
            <a:endParaRPr lang="en-US" sz="1400" dirty="0"/>
          </a:p>
          <a:p>
            <a:endParaRPr lang="en-US" sz="1400" dirty="0"/>
          </a:p>
          <a:p>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5486400"/>
            <a:ext cx="2057400" cy="954107"/>
          </a:xfrm>
          <a:prstGeom prst="rect">
            <a:avLst/>
          </a:prstGeom>
          <a:noFill/>
        </p:spPr>
        <p:txBody>
          <a:bodyPr wrap="square" rtlCol="0">
            <a:spAutoFit/>
          </a:bodyPr>
          <a:lstStyle/>
          <a:p>
            <a:pPr algn="ctr"/>
            <a:r>
              <a:rPr lang="en-US" sz="1400" dirty="0">
                <a:solidFill>
                  <a:schemeClr val="tx1">
                    <a:lumMod val="95000"/>
                  </a:schemeClr>
                </a:solidFill>
              </a:rPr>
              <a:t>Angel of Mercy (Florence Nightingale)</a:t>
            </a:r>
          </a:p>
          <a:p>
            <a:pPr algn="ctr"/>
            <a:endParaRPr lang="en-US" sz="1400" dirty="0">
              <a:solidFill>
                <a:schemeClr val="tx1">
                  <a:lumMod val="95000"/>
                </a:schemeClr>
              </a:solidFill>
            </a:endParaRPr>
          </a:p>
          <a:p>
            <a:pPr algn="ctr"/>
            <a:r>
              <a:rPr lang="en-US" sz="1400" dirty="0">
                <a:solidFill>
                  <a:schemeClr val="tx1">
                    <a:lumMod val="95000"/>
                  </a:schemeClr>
                </a:solidFill>
              </a:rPr>
              <a:t>James Butterworth</a:t>
            </a:r>
          </a:p>
        </p:txBody>
      </p:sp>
      <p:pic>
        <p:nvPicPr>
          <p:cNvPr id="23554" name="Picture 2" descr="https://upload.wikimedia.org/wikipedia/commons/thumb/5/58/Florence_Nightingale_as_the_lady_with_the_lamp._Oil_painting_Wellcome_V0017994.jpg/976px-Florence_Nightingale_as_the_lady_with_the_lamp._Oil_painting_Wellcome_V001799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91000" y="152400"/>
            <a:ext cx="6324600" cy="663564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2286000"/>
            <a:ext cx="5715000" cy="1754326"/>
          </a:xfrm>
          <a:prstGeom prst="rect">
            <a:avLst/>
          </a:prstGeom>
        </p:spPr>
        <p:txBody>
          <a:bodyPr wrap="square">
            <a:spAutoFit/>
          </a:bodyPr>
          <a:lstStyle/>
          <a:p>
            <a:r>
              <a:rPr lang="en-US" sz="3600" dirty="0"/>
              <a:t>I have taken you by the hand and kept you; </a:t>
            </a:r>
            <a:br>
              <a:rPr lang="en-US" sz="3600" dirty="0"/>
            </a:b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Isaiah </a:t>
            </a:r>
            <a:r>
              <a:rPr lang="en-US" sz="2400" dirty="0" err="1">
                <a:cs typeface="Arial" pitchFamily="34" charset="0"/>
              </a:rPr>
              <a:t>42:6b</a:t>
            </a:r>
            <a:endParaRPr lang="en-US" sz="2400" dirty="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5562600"/>
            <a:ext cx="3200400" cy="954107"/>
          </a:xfrm>
          <a:prstGeom prst="rect">
            <a:avLst/>
          </a:prstGeom>
          <a:noFill/>
        </p:spPr>
        <p:txBody>
          <a:bodyPr wrap="square" rtlCol="0">
            <a:spAutoFit/>
          </a:bodyPr>
          <a:lstStyle/>
          <a:p>
            <a:pPr algn="ctr"/>
            <a:r>
              <a:rPr lang="en-US" sz="1400" dirty="0">
                <a:solidFill>
                  <a:schemeClr val="tx1">
                    <a:lumMod val="95000"/>
                  </a:schemeClr>
                </a:solidFill>
              </a:rPr>
              <a:t>Joseph, the Foster Parent</a:t>
            </a:r>
          </a:p>
          <a:p>
            <a:pPr algn="ctr"/>
            <a:endParaRPr lang="en-US" sz="1400" dirty="0">
              <a:solidFill>
                <a:schemeClr val="tx1">
                  <a:lumMod val="95000"/>
                </a:schemeClr>
              </a:solidFill>
            </a:endParaRPr>
          </a:p>
          <a:p>
            <a:pPr algn="ctr"/>
            <a:r>
              <a:rPr lang="en-US" sz="1400" dirty="0">
                <a:solidFill>
                  <a:schemeClr val="tx1">
                    <a:lumMod val="95000"/>
                  </a:schemeClr>
                </a:solidFill>
              </a:rPr>
              <a:t>Church of Corpus Christi</a:t>
            </a:r>
          </a:p>
          <a:p>
            <a:pPr algn="ctr"/>
            <a:r>
              <a:rPr lang="en-US" sz="1400" dirty="0">
                <a:solidFill>
                  <a:schemeClr val="tx1">
                    <a:lumMod val="95000"/>
                  </a:schemeClr>
                </a:solidFill>
              </a:rPr>
              <a:t>Brixton, England</a:t>
            </a:r>
          </a:p>
        </p:txBody>
      </p:sp>
      <p:pic>
        <p:nvPicPr>
          <p:cNvPr id="54274" name="Picture 2" descr="Title: Joseph, the foster father&#10;[Click for larger image view]"/>
          <p:cNvPicPr>
            <a:picLocks noChangeAspect="1" noChangeArrowheads="1"/>
          </p:cNvPicPr>
          <p:nvPr/>
        </p:nvPicPr>
        <p:blipFill>
          <a:blip r:embed="rId2" cstate="email">
            <a:lum bright="10000" contrast="20000"/>
            <a:extLst>
              <a:ext uri="{28A0092B-C50C-407E-A947-70E740481C1C}">
                <a14:useLocalDpi xmlns:a14="http://schemas.microsoft.com/office/drawing/2010/main"/>
              </a:ext>
            </a:extLst>
          </a:blip>
          <a:srcRect/>
          <a:stretch>
            <a:fillRect/>
          </a:stretch>
        </p:blipFill>
        <p:spPr bwMode="auto">
          <a:xfrm>
            <a:off x="5029200" y="0"/>
            <a:ext cx="3810000" cy="6781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1300" y="2133601"/>
            <a:ext cx="6743700" cy="1200329"/>
          </a:xfrm>
          <a:prstGeom prst="rect">
            <a:avLst/>
          </a:prstGeom>
        </p:spPr>
        <p:txBody>
          <a:bodyPr wrap="square">
            <a:spAutoFit/>
          </a:bodyPr>
          <a:lstStyle/>
          <a:p>
            <a:r>
              <a:rPr lang="en-US" sz="3600" dirty="0"/>
              <a:t>I have given you as a covenant to the people, a light to the nations …</a:t>
            </a:r>
            <a:endParaRPr lang="en-US" sz="3600" dirty="0">
              <a:cs typeface="Arial" pitchFamily="34" charset="0"/>
            </a:endParaRPr>
          </a:p>
        </p:txBody>
      </p:sp>
      <p:sp>
        <p:nvSpPr>
          <p:cNvPr id="3" name="Rectangle 2"/>
          <p:cNvSpPr/>
          <p:nvPr/>
        </p:nvSpPr>
        <p:spPr>
          <a:xfrm>
            <a:off x="6629400" y="4038601"/>
            <a:ext cx="2514600" cy="461665"/>
          </a:xfrm>
          <a:prstGeom prst="rect">
            <a:avLst/>
          </a:prstGeom>
        </p:spPr>
        <p:txBody>
          <a:bodyPr wrap="square">
            <a:spAutoFit/>
          </a:bodyPr>
          <a:lstStyle/>
          <a:p>
            <a:r>
              <a:rPr lang="en-US" sz="2400" dirty="0">
                <a:cs typeface="Arial" pitchFamily="34" charset="0"/>
              </a:rPr>
              <a:t>Isaiah </a:t>
            </a:r>
            <a:r>
              <a:rPr lang="en-US" sz="2400" dirty="0" err="1">
                <a:cs typeface="Arial" pitchFamily="34" charset="0"/>
              </a:rPr>
              <a:t>42:6c</a:t>
            </a:r>
            <a:endParaRPr lang="en-US" sz="2400" dirty="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95272" y="5486400"/>
            <a:ext cx="2286000" cy="954107"/>
          </a:xfrm>
          <a:prstGeom prst="rect">
            <a:avLst/>
          </a:prstGeom>
          <a:noFill/>
        </p:spPr>
        <p:txBody>
          <a:bodyPr wrap="square" rtlCol="0">
            <a:spAutoFit/>
          </a:bodyPr>
          <a:lstStyle/>
          <a:p>
            <a:pPr algn="ctr"/>
            <a:r>
              <a:rPr lang="en-US" sz="1400" dirty="0">
                <a:solidFill>
                  <a:schemeClr val="tx1">
                    <a:lumMod val="95000"/>
                  </a:schemeClr>
                </a:solidFill>
              </a:rPr>
              <a:t>Christ Our Light</a:t>
            </a:r>
          </a:p>
          <a:p>
            <a:pPr algn="ctr"/>
            <a:endParaRPr lang="en-US" sz="1400" dirty="0">
              <a:solidFill>
                <a:schemeClr val="tx1">
                  <a:lumMod val="95000"/>
                </a:schemeClr>
              </a:solidFill>
            </a:endParaRPr>
          </a:p>
          <a:p>
            <a:pPr algn="ctr"/>
            <a:r>
              <a:rPr lang="en-US" sz="1400" dirty="0">
                <a:solidFill>
                  <a:schemeClr val="tx1">
                    <a:lumMod val="95000"/>
                  </a:schemeClr>
                </a:solidFill>
              </a:rPr>
              <a:t>Holy Rosary Priory </a:t>
            </a:r>
          </a:p>
          <a:p>
            <a:pPr algn="ctr"/>
            <a:r>
              <a:rPr lang="en-US" sz="1400" dirty="0" err="1">
                <a:solidFill>
                  <a:schemeClr val="tx1">
                    <a:lumMod val="95000"/>
                  </a:schemeClr>
                </a:solidFill>
              </a:rPr>
              <a:t>Bushey</a:t>
            </a:r>
            <a:r>
              <a:rPr lang="en-US" sz="1400" dirty="0">
                <a:solidFill>
                  <a:schemeClr val="tx1">
                    <a:lumMod val="95000"/>
                  </a:schemeClr>
                </a:solidFill>
              </a:rPr>
              <a:t>, Great Britain</a:t>
            </a:r>
          </a:p>
        </p:txBody>
      </p:sp>
      <p:pic>
        <p:nvPicPr>
          <p:cNvPr id="53250" name="Picture 2" descr="Title: Christ our Light&#10;[Click for larg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48928" y="0"/>
            <a:ext cx="5152072"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325470"/>
            <a:ext cx="7467600" cy="646331"/>
          </a:xfrm>
          <a:prstGeom prst="rect">
            <a:avLst/>
          </a:prstGeom>
        </p:spPr>
        <p:txBody>
          <a:bodyPr wrap="square">
            <a:spAutoFit/>
          </a:bodyPr>
          <a:lstStyle/>
          <a:p>
            <a:r>
              <a:rPr lang="en-US" sz="3600" dirty="0"/>
              <a:t>…to open the eyes that are blind, </a:t>
            </a:r>
            <a:endParaRPr lang="en-US" sz="3600" dirty="0">
              <a:cs typeface="Arial" pitchFamily="34" charset="0"/>
            </a:endParaRPr>
          </a:p>
        </p:txBody>
      </p:sp>
      <p:sp>
        <p:nvSpPr>
          <p:cNvPr id="3" name="Rectangle 2"/>
          <p:cNvSpPr/>
          <p:nvPr/>
        </p:nvSpPr>
        <p:spPr>
          <a:xfrm>
            <a:off x="6705600" y="4038601"/>
            <a:ext cx="2514600" cy="461665"/>
          </a:xfrm>
          <a:prstGeom prst="rect">
            <a:avLst/>
          </a:prstGeom>
        </p:spPr>
        <p:txBody>
          <a:bodyPr wrap="square">
            <a:spAutoFit/>
          </a:bodyPr>
          <a:lstStyle/>
          <a:p>
            <a:r>
              <a:rPr lang="en-US" sz="2400" dirty="0">
                <a:cs typeface="Arial" pitchFamily="34" charset="0"/>
              </a:rPr>
              <a:t>Isaiah </a:t>
            </a:r>
            <a:r>
              <a:rPr lang="en-US" sz="2400" dirty="0" err="1">
                <a:cs typeface="Arial" pitchFamily="34" charset="0"/>
              </a:rPr>
              <a:t>42:7a</a:t>
            </a:r>
            <a:endParaRPr lang="en-US" sz="2400" dirty="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5486400"/>
            <a:ext cx="1981200" cy="1169551"/>
          </a:xfrm>
          <a:prstGeom prst="rect">
            <a:avLst/>
          </a:prstGeom>
          <a:noFill/>
        </p:spPr>
        <p:txBody>
          <a:bodyPr wrap="square" rtlCol="0">
            <a:spAutoFit/>
          </a:bodyPr>
          <a:lstStyle/>
          <a:p>
            <a:pPr algn="ctr"/>
            <a:r>
              <a:rPr lang="en-US" sz="1400" dirty="0">
                <a:solidFill>
                  <a:schemeClr val="tx1">
                    <a:lumMod val="95000"/>
                  </a:schemeClr>
                </a:solidFill>
              </a:rPr>
              <a:t>Jesus Cures the Man Born Blind</a:t>
            </a:r>
          </a:p>
          <a:p>
            <a:pPr algn="ctr"/>
            <a:endParaRPr lang="en-US" sz="1400" dirty="0">
              <a:solidFill>
                <a:schemeClr val="tx1">
                  <a:lumMod val="95000"/>
                </a:schemeClr>
              </a:solidFill>
            </a:endParaRPr>
          </a:p>
          <a:p>
            <a:pPr algn="ctr"/>
            <a:r>
              <a:rPr lang="en-US" sz="1400" dirty="0">
                <a:solidFill>
                  <a:schemeClr val="tx1">
                    <a:lumMod val="95000"/>
                  </a:schemeClr>
                </a:solidFill>
              </a:rPr>
              <a:t>Jesus MAFA</a:t>
            </a:r>
          </a:p>
          <a:p>
            <a:pPr algn="ctr"/>
            <a:r>
              <a:rPr lang="en-US" sz="1400" dirty="0">
                <a:solidFill>
                  <a:schemeClr val="tx1">
                    <a:lumMod val="95000"/>
                  </a:schemeClr>
                </a:solidFill>
              </a:rPr>
              <a:t>Cameroon</a:t>
            </a:r>
          </a:p>
        </p:txBody>
      </p:sp>
      <p:pic>
        <p:nvPicPr>
          <p:cNvPr id="4" name="Picture 3">
            <a:extLst>
              <a:ext uri="{FF2B5EF4-FFF2-40B4-BE49-F238E27FC236}">
                <a16:creationId xmlns:a16="http://schemas.microsoft.com/office/drawing/2014/main" id="{629A2010-ABBE-B276-9481-14A941A50C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1171" y="0"/>
            <a:ext cx="4543229"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1926</TotalTime>
  <Words>837</Words>
  <Application>Microsoft Office PowerPoint</Application>
  <PresentationFormat>Widescreen</PresentationFormat>
  <Paragraphs>93</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First Sunday after Christmas Day Year A</vt:lpstr>
      <vt:lpstr>Baptism of the Lord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255</cp:revision>
  <dcterms:created xsi:type="dcterms:W3CDTF">2016-08-18T17:37:52Z</dcterms:created>
  <dcterms:modified xsi:type="dcterms:W3CDTF">2022-09-12T15:01:33Z</dcterms:modified>
</cp:coreProperties>
</file>