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6"/>
  </p:notesMasterIdLst>
  <p:sldIdLst>
    <p:sldId id="256" r:id="rId2"/>
    <p:sldId id="282" r:id="rId3"/>
    <p:sldId id="382" r:id="rId4"/>
    <p:sldId id="383" r:id="rId5"/>
    <p:sldId id="384" r:id="rId6"/>
    <p:sldId id="385" r:id="rId7"/>
    <p:sldId id="386" r:id="rId8"/>
    <p:sldId id="387" r:id="rId9"/>
    <p:sldId id="388" r:id="rId10"/>
    <p:sldId id="389" r:id="rId11"/>
    <p:sldId id="390" r:id="rId12"/>
    <p:sldId id="393" r:id="rId13"/>
    <p:sldId id="394" r:id="rId14"/>
    <p:sldId id="395" r:id="rId15"/>
    <p:sldId id="396" r:id="rId16"/>
    <p:sldId id="403" r:id="rId17"/>
    <p:sldId id="405" r:id="rId18"/>
    <p:sldId id="397" r:id="rId19"/>
    <p:sldId id="398" r:id="rId20"/>
    <p:sldId id="399" r:id="rId21"/>
    <p:sldId id="400" r:id="rId22"/>
    <p:sldId id="401" r:id="rId23"/>
    <p:sldId id="402" r:id="rId24"/>
    <p:sldId id="29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590" autoAdjust="0"/>
    <p:restoredTop sz="94694"/>
  </p:normalViewPr>
  <p:slideViewPr>
    <p:cSldViewPr>
      <p:cViewPr varScale="1">
        <p:scale>
          <a:sx n="72" d="100"/>
          <a:sy n="72" d="100"/>
        </p:scale>
        <p:origin x="139" y="62"/>
      </p:cViewPr>
      <p:guideLst>
        <p:guide orient="horz" pos="2160"/>
        <p:guide pos="3840"/>
      </p:guideLst>
    </p:cSldViewPr>
  </p:slideViewPr>
  <p:notesTextViewPr>
    <p:cViewPr>
      <p:scale>
        <a:sx n="3" d="2"/>
        <a:sy n="3" d="2"/>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9/17/2022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9/17/2022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9/17/2022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9/17/2022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9/17/2022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9/17/2022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9/17/2022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9/17/2022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9/17/2022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9/17/2022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9/17/2022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9/17/2022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9/17/2022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600201"/>
            <a:ext cx="8458200" cy="1470025"/>
          </a:xfrm>
        </p:spPr>
        <p:txBody>
          <a:bodyPr>
            <a:noAutofit/>
          </a:bodyPr>
          <a:lstStyle/>
          <a:p>
            <a:r>
              <a:rPr lang="en-US" sz="9600" dirty="0"/>
              <a:t>Ash Wednesday</a:t>
            </a:r>
          </a:p>
        </p:txBody>
      </p:sp>
      <p:sp>
        <p:nvSpPr>
          <p:cNvPr id="3" name="Subtitle 2"/>
          <p:cNvSpPr>
            <a:spLocks noGrp="1"/>
          </p:cNvSpPr>
          <p:nvPr>
            <p:ph type="subTitle" idx="1"/>
          </p:nvPr>
        </p:nvSpPr>
        <p:spPr>
          <a:xfrm>
            <a:off x="2895600" y="3505200"/>
            <a:ext cx="6400800" cy="838200"/>
          </a:xfrm>
        </p:spPr>
        <p:txBody>
          <a:bodyPr>
            <a:normAutofit lnSpcReduction="10000"/>
          </a:bodyPr>
          <a:lstStyle/>
          <a:p>
            <a:r>
              <a:rPr lang="en-US" sz="5400" i="1" dirty="0">
                <a:solidFill>
                  <a:schemeClr val="tx1"/>
                </a:solidFill>
              </a:rPr>
              <a:t>Year A</a:t>
            </a:r>
          </a:p>
        </p:txBody>
      </p:sp>
      <p:sp>
        <p:nvSpPr>
          <p:cNvPr id="4" name="Rectangle 3"/>
          <p:cNvSpPr/>
          <p:nvPr/>
        </p:nvSpPr>
        <p:spPr>
          <a:xfrm>
            <a:off x="1524000" y="5288340"/>
            <a:ext cx="5334000" cy="1569660"/>
          </a:xfrm>
          <a:prstGeom prst="rect">
            <a:avLst/>
          </a:prstGeom>
        </p:spPr>
        <p:txBody>
          <a:bodyPr wrap="square">
            <a:spAutoFit/>
          </a:bodyPr>
          <a:lstStyle/>
          <a:p>
            <a:r>
              <a:rPr lang="en-US" sz="2400" dirty="0"/>
              <a:t>Joel 2:1-2, 12-17 or Isaiah 58:1-12</a:t>
            </a:r>
          </a:p>
          <a:p>
            <a:r>
              <a:rPr lang="en-US" sz="2400" dirty="0"/>
              <a:t>Psalm 51:1-17</a:t>
            </a:r>
          </a:p>
          <a:p>
            <a:r>
              <a:rPr lang="en-US" sz="2400" dirty="0"/>
              <a:t>2 Corinthians 5:20b-6:10 </a:t>
            </a:r>
          </a:p>
          <a:p>
            <a:r>
              <a:rPr lang="en-US" sz="2400" dirty="0"/>
              <a:t>Matthew 6:1-6, 16-21</a:t>
            </a:r>
            <a:r>
              <a:rPr lang="fi-FI" sz="2400" dirty="0"/>
              <a:t>	</a:t>
            </a:r>
            <a:r>
              <a:rPr lang="sv-SE" sz="2400" dirty="0"/>
              <a:t> </a:t>
            </a:r>
            <a:r>
              <a:rPr lang="en-US" sz="24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882676"/>
            <a:ext cx="7467600" cy="2308324"/>
          </a:xfrm>
          <a:prstGeom prst="rect">
            <a:avLst/>
          </a:prstGeom>
        </p:spPr>
        <p:txBody>
          <a:bodyPr wrap="square">
            <a:spAutoFit/>
          </a:bodyPr>
          <a:lstStyle/>
          <a:p>
            <a:r>
              <a:rPr lang="en-US" sz="3600" dirty="0"/>
              <a:t>Have mercy on me, O God, </a:t>
            </a:r>
          </a:p>
          <a:p>
            <a:r>
              <a:rPr lang="en-US" sz="3600" dirty="0"/>
              <a:t>according to your steadfast love; according to your abundant mercy </a:t>
            </a:r>
          </a:p>
          <a:p>
            <a:r>
              <a:rPr lang="en-US" sz="3600" dirty="0"/>
              <a:t>blot out my transgressions.</a:t>
            </a:r>
            <a:endParaRPr lang="en-US" sz="3600" dirty="0">
              <a:cs typeface="Arial" pitchFamily="34" charset="0"/>
            </a:endParaRPr>
          </a:p>
        </p:txBody>
      </p:sp>
      <p:sp>
        <p:nvSpPr>
          <p:cNvPr id="3" name="Rectangle 2"/>
          <p:cNvSpPr/>
          <p:nvPr/>
        </p:nvSpPr>
        <p:spPr>
          <a:xfrm>
            <a:off x="6629400" y="4491336"/>
            <a:ext cx="2514600" cy="461665"/>
          </a:xfrm>
          <a:prstGeom prst="rect">
            <a:avLst/>
          </a:prstGeom>
        </p:spPr>
        <p:txBody>
          <a:bodyPr wrap="square">
            <a:spAutoFit/>
          </a:bodyPr>
          <a:lstStyle/>
          <a:p>
            <a:r>
              <a:rPr lang="en-US" sz="2400" dirty="0">
                <a:cs typeface="Arial" pitchFamily="34" charset="0"/>
              </a:rPr>
              <a:t>Psalm 51:1</a:t>
            </a: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57400" y="5628382"/>
            <a:ext cx="2362200" cy="1077218"/>
          </a:xfrm>
          <a:prstGeom prst="rect">
            <a:avLst/>
          </a:prstGeom>
          <a:noFill/>
        </p:spPr>
        <p:txBody>
          <a:bodyPr wrap="square" rtlCol="0">
            <a:spAutoFit/>
          </a:bodyPr>
          <a:lstStyle/>
          <a:p>
            <a:pPr algn="ctr"/>
            <a:r>
              <a:rPr lang="en-US" sz="1600" dirty="0" err="1">
                <a:solidFill>
                  <a:schemeClr val="tx1">
                    <a:lumMod val="95000"/>
                  </a:schemeClr>
                </a:solidFill>
              </a:rPr>
              <a:t>Remissionem</a:t>
            </a:r>
            <a:r>
              <a:rPr lang="en-US" sz="1600" dirty="0">
                <a:solidFill>
                  <a:schemeClr val="tx1">
                    <a:lumMod val="95000"/>
                  </a:schemeClr>
                </a:solidFill>
              </a:rPr>
              <a:t>, detail</a:t>
            </a:r>
          </a:p>
          <a:p>
            <a:pPr algn="ctr"/>
            <a:endParaRPr lang="en-US" sz="1600" dirty="0">
              <a:solidFill>
                <a:schemeClr val="tx1">
                  <a:lumMod val="95000"/>
                </a:schemeClr>
              </a:solidFill>
            </a:endParaRPr>
          </a:p>
          <a:p>
            <a:pPr algn="ctr"/>
            <a:r>
              <a:rPr lang="en-US" sz="1600" dirty="0">
                <a:solidFill>
                  <a:schemeClr val="tx1">
                    <a:lumMod val="95000"/>
                  </a:schemeClr>
                </a:solidFill>
              </a:rPr>
              <a:t>St. Aloysius Church</a:t>
            </a:r>
          </a:p>
          <a:p>
            <a:pPr algn="ctr"/>
            <a:r>
              <a:rPr lang="en-US" sz="1600" dirty="0">
                <a:solidFill>
                  <a:schemeClr val="tx1">
                    <a:lumMod val="95000"/>
                  </a:schemeClr>
                </a:solidFill>
              </a:rPr>
              <a:t>Columbus, Ohio</a:t>
            </a:r>
          </a:p>
        </p:txBody>
      </p:sp>
      <p:pic>
        <p:nvPicPr>
          <p:cNvPr id="4" name="Picture 3"/>
          <p:cNvPicPr>
            <a:picLocks noChangeAspect="1"/>
          </p:cNvPicPr>
          <p:nvPr/>
        </p:nvPicPr>
        <p:blipFill>
          <a:blip r:embed="rId2"/>
          <a:stretch>
            <a:fillRect/>
          </a:stretch>
        </p:blipFill>
        <p:spPr>
          <a:xfrm>
            <a:off x="4939554" y="0"/>
            <a:ext cx="5042647" cy="6858000"/>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0" y="1944469"/>
            <a:ext cx="6781800" cy="1754326"/>
          </a:xfrm>
          <a:prstGeom prst="rect">
            <a:avLst/>
          </a:prstGeom>
        </p:spPr>
        <p:txBody>
          <a:bodyPr wrap="square">
            <a:spAutoFit/>
          </a:bodyPr>
          <a:lstStyle/>
          <a:p>
            <a:r>
              <a:rPr lang="en-US" sz="3600" dirty="0"/>
              <a:t>Create in me a clean heart, O God, and put a new and right spirit within me.</a:t>
            </a:r>
            <a:endParaRPr lang="en-US" sz="3600" dirty="0">
              <a:cs typeface="Arial" pitchFamily="34" charset="0"/>
            </a:endParaRPr>
          </a:p>
        </p:txBody>
      </p:sp>
      <p:sp>
        <p:nvSpPr>
          <p:cNvPr id="3" name="Rectangle 2"/>
          <p:cNvSpPr/>
          <p:nvPr/>
        </p:nvSpPr>
        <p:spPr>
          <a:xfrm>
            <a:off x="6781800" y="4267201"/>
            <a:ext cx="2514600" cy="461665"/>
          </a:xfrm>
          <a:prstGeom prst="rect">
            <a:avLst/>
          </a:prstGeom>
        </p:spPr>
        <p:txBody>
          <a:bodyPr wrap="square">
            <a:spAutoFit/>
          </a:bodyPr>
          <a:lstStyle/>
          <a:p>
            <a:r>
              <a:rPr lang="en-US" sz="2400" dirty="0">
                <a:cs typeface="Arial" pitchFamily="34" charset="0"/>
              </a:rPr>
              <a:t>Psalm 51:10</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885" t="5684" r="1923" b="3272"/>
          <a:stretch/>
        </p:blipFill>
        <p:spPr>
          <a:xfrm>
            <a:off x="2743200" y="318654"/>
            <a:ext cx="6629400" cy="5624946"/>
          </a:xfrm>
          <a:prstGeom prst="rect">
            <a:avLst/>
          </a:prstGeom>
        </p:spPr>
      </p:pic>
      <p:sp>
        <p:nvSpPr>
          <p:cNvPr id="4" name="TextBox 3"/>
          <p:cNvSpPr txBox="1"/>
          <p:nvPr/>
        </p:nvSpPr>
        <p:spPr>
          <a:xfrm>
            <a:off x="1752600" y="6248400"/>
            <a:ext cx="8610600" cy="338554"/>
          </a:xfrm>
          <a:prstGeom prst="rect">
            <a:avLst/>
          </a:prstGeom>
          <a:noFill/>
        </p:spPr>
        <p:txBody>
          <a:bodyPr wrap="square" rtlCol="0">
            <a:spAutoFit/>
          </a:bodyPr>
          <a:lstStyle/>
          <a:p>
            <a:pPr algn="ctr"/>
            <a:r>
              <a:rPr lang="en-US" sz="1600" dirty="0"/>
              <a:t>Repentance Altarpiece  -- </a:t>
            </a:r>
            <a:r>
              <a:rPr lang="en-US" sz="1600" dirty="0" err="1"/>
              <a:t>Bror</a:t>
            </a:r>
            <a:r>
              <a:rPr lang="en-US" sz="1600" dirty="0"/>
              <a:t> Hjorth, </a:t>
            </a:r>
            <a:r>
              <a:rPr lang="en-US" sz="1600" dirty="0" err="1"/>
              <a:t>Jukkasjarvi</a:t>
            </a:r>
            <a:r>
              <a:rPr lang="en-US" sz="1600" dirty="0"/>
              <a:t> Church, </a:t>
            </a:r>
            <a:r>
              <a:rPr lang="en-US" sz="1600" dirty="0" err="1"/>
              <a:t>Jukkasjarvi</a:t>
            </a:r>
            <a:r>
              <a:rPr lang="en-US" sz="1600" dirty="0"/>
              <a:t>, Sweden</a:t>
            </a:r>
          </a:p>
        </p:txBody>
      </p:sp>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0" y="1752600"/>
            <a:ext cx="5867400" cy="2362200"/>
          </a:xfrm>
          <a:prstGeom prst="rect">
            <a:avLst/>
          </a:prstGeom>
        </p:spPr>
        <p:txBody>
          <a:bodyPr wrap="square">
            <a:spAutoFit/>
          </a:bodyPr>
          <a:lstStyle/>
          <a:p>
            <a:r>
              <a:rPr lang="en-US" sz="3600" dirty="0"/>
              <a:t>We are treated…as dying, </a:t>
            </a:r>
          </a:p>
          <a:p>
            <a:r>
              <a:rPr lang="en-US" sz="3600" dirty="0"/>
              <a:t>and see--we are alive; </a:t>
            </a:r>
          </a:p>
          <a:p>
            <a:r>
              <a:rPr lang="en-US" sz="3600" dirty="0"/>
              <a:t>as sorrowful, </a:t>
            </a:r>
          </a:p>
          <a:p>
            <a:r>
              <a:rPr lang="en-US" sz="3600" dirty="0"/>
              <a:t>yet always rejoicing; </a:t>
            </a:r>
            <a:endParaRPr lang="en-US" sz="3600" dirty="0">
              <a:cs typeface="Arial" pitchFamily="34" charset="0"/>
            </a:endParaRPr>
          </a:p>
        </p:txBody>
      </p:sp>
      <p:sp>
        <p:nvSpPr>
          <p:cNvPr id="3" name="Rectangle 2"/>
          <p:cNvSpPr/>
          <p:nvPr/>
        </p:nvSpPr>
        <p:spPr>
          <a:xfrm>
            <a:off x="5257800" y="4572001"/>
            <a:ext cx="4038600" cy="461665"/>
          </a:xfrm>
          <a:prstGeom prst="rect">
            <a:avLst/>
          </a:prstGeom>
        </p:spPr>
        <p:txBody>
          <a:bodyPr wrap="square">
            <a:spAutoFit/>
          </a:bodyPr>
          <a:lstStyle/>
          <a:p>
            <a:r>
              <a:rPr lang="en-US" sz="2400" dirty="0">
                <a:cs typeface="Arial" pitchFamily="34" charset="0"/>
              </a:rPr>
              <a:t>2 Corinthians </a:t>
            </a:r>
            <a:r>
              <a:rPr lang="en-US" sz="2400" dirty="0" err="1">
                <a:cs typeface="Arial" pitchFamily="34" charset="0"/>
              </a:rPr>
              <a:t>5:28b</a:t>
            </a:r>
            <a:r>
              <a:rPr lang="en-US" sz="2400" dirty="0">
                <a:cs typeface="Arial" pitchFamily="34" charset="0"/>
              </a:rPr>
              <a:t>, </a:t>
            </a:r>
            <a:r>
              <a:rPr lang="en-US" sz="2400" dirty="0" err="1">
                <a:cs typeface="Arial" pitchFamily="34" charset="0"/>
              </a:rPr>
              <a:t>9a</a:t>
            </a:r>
            <a:r>
              <a:rPr lang="en-US" sz="2400" dirty="0">
                <a:cs typeface="Arial" pitchFamily="34" charset="0"/>
              </a:rPr>
              <a:t>, </a:t>
            </a:r>
            <a:r>
              <a:rPr lang="en-US" sz="2400" dirty="0" err="1">
                <a:cs typeface="Arial" pitchFamily="34" charset="0"/>
              </a:rPr>
              <a:t>10a</a:t>
            </a:r>
            <a:endParaRPr lang="en-US" sz="2400" dirty="0">
              <a:cs typeface="Arial" pitchFamily="34" charset="0"/>
            </a:endParaRP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0" y="6183868"/>
            <a:ext cx="7467600" cy="338554"/>
          </a:xfrm>
          <a:prstGeom prst="rect">
            <a:avLst/>
          </a:prstGeom>
          <a:noFill/>
        </p:spPr>
        <p:txBody>
          <a:bodyPr wrap="square" rtlCol="0">
            <a:spAutoFit/>
          </a:bodyPr>
          <a:lstStyle/>
          <a:p>
            <a:pPr algn="ctr"/>
            <a:r>
              <a:rPr lang="en-US" sz="1600" dirty="0">
                <a:solidFill>
                  <a:schemeClr val="tx1">
                    <a:lumMod val="95000"/>
                  </a:schemeClr>
                </a:solidFill>
              </a:rPr>
              <a:t>A Village Choir  --  Thomas Webster, Victoria and Albert Museum, London </a:t>
            </a:r>
          </a:p>
        </p:txBody>
      </p:sp>
      <p:pic>
        <p:nvPicPr>
          <p:cNvPr id="2" name="Picture 1"/>
          <p:cNvPicPr>
            <a:picLocks noChangeAspect="1"/>
          </p:cNvPicPr>
          <p:nvPr/>
        </p:nvPicPr>
        <p:blipFill>
          <a:blip r:embed="rId2"/>
          <a:stretch>
            <a:fillRect/>
          </a:stretch>
        </p:blipFill>
        <p:spPr>
          <a:xfrm>
            <a:off x="1554018" y="0"/>
            <a:ext cx="9078770" cy="5833110"/>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944469"/>
            <a:ext cx="7467600" cy="1754326"/>
          </a:xfrm>
          <a:prstGeom prst="rect">
            <a:avLst/>
          </a:prstGeom>
        </p:spPr>
        <p:txBody>
          <a:bodyPr wrap="square">
            <a:spAutoFit/>
          </a:bodyPr>
          <a:lstStyle/>
          <a:p>
            <a:r>
              <a:rPr lang="en-US" sz="3600" dirty="0"/>
              <a:t>…as poor, yet making many rich; </a:t>
            </a:r>
          </a:p>
          <a:p>
            <a:r>
              <a:rPr lang="en-US" sz="3600" dirty="0"/>
              <a:t>as having nothing, </a:t>
            </a:r>
          </a:p>
          <a:p>
            <a:r>
              <a:rPr lang="en-US" sz="3600" dirty="0"/>
              <a:t>and yet possessing everything</a:t>
            </a:r>
            <a:endParaRPr lang="en-US" sz="3600" dirty="0">
              <a:cs typeface="Arial" pitchFamily="34" charset="0"/>
            </a:endParaRPr>
          </a:p>
        </p:txBody>
      </p:sp>
      <p:sp>
        <p:nvSpPr>
          <p:cNvPr id="3" name="Rectangle 2"/>
          <p:cNvSpPr/>
          <p:nvPr/>
        </p:nvSpPr>
        <p:spPr>
          <a:xfrm>
            <a:off x="6172200" y="4267202"/>
            <a:ext cx="3124200" cy="461665"/>
          </a:xfrm>
          <a:prstGeom prst="rect">
            <a:avLst/>
          </a:prstGeom>
        </p:spPr>
        <p:txBody>
          <a:bodyPr wrap="square">
            <a:spAutoFit/>
          </a:bodyPr>
          <a:lstStyle/>
          <a:p>
            <a:r>
              <a:rPr lang="en-US" sz="2400" dirty="0">
                <a:cs typeface="Arial" pitchFamily="34" charset="0"/>
              </a:rPr>
              <a:t>2 Corinthians </a:t>
            </a:r>
            <a:r>
              <a:rPr lang="en-US" sz="2400" dirty="0" err="1">
                <a:cs typeface="Arial" pitchFamily="34" charset="0"/>
              </a:rPr>
              <a:t>5:10b</a:t>
            </a:r>
            <a:endParaRPr lang="en-US" sz="2400" dirty="0">
              <a:cs typeface="Arial" pitchFamily="34" charset="0"/>
            </a:endParaRP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05000" y="5351384"/>
            <a:ext cx="2819400" cy="1354217"/>
          </a:xfrm>
          <a:prstGeom prst="rect">
            <a:avLst/>
          </a:prstGeom>
          <a:noFill/>
        </p:spPr>
        <p:txBody>
          <a:bodyPr wrap="square" rtlCol="0">
            <a:spAutoFit/>
          </a:bodyPr>
          <a:lstStyle/>
          <a:p>
            <a:pPr algn="ctr"/>
            <a:r>
              <a:rPr lang="en-US" sz="1600" dirty="0">
                <a:solidFill>
                  <a:schemeClr val="tx1">
                    <a:lumMod val="95000"/>
                  </a:schemeClr>
                </a:solidFill>
              </a:rPr>
              <a:t>Peter and Paul</a:t>
            </a:r>
          </a:p>
          <a:p>
            <a:pPr algn="ctr"/>
            <a:endParaRPr lang="en-US" sz="1600" dirty="0">
              <a:solidFill>
                <a:schemeClr val="tx1">
                  <a:lumMod val="95000"/>
                </a:schemeClr>
              </a:solidFill>
            </a:endParaRPr>
          </a:p>
          <a:p>
            <a:pPr algn="ctr"/>
            <a:r>
              <a:rPr lang="en-US" sz="1600" dirty="0">
                <a:solidFill>
                  <a:schemeClr val="tx1">
                    <a:lumMod val="95000"/>
                  </a:schemeClr>
                </a:solidFill>
              </a:rPr>
              <a:t>Guido Reni</a:t>
            </a:r>
          </a:p>
          <a:p>
            <a:pPr algn="ctr"/>
            <a:r>
              <a:rPr lang="en-US" sz="1600" dirty="0">
                <a:solidFill>
                  <a:schemeClr val="tx1">
                    <a:lumMod val="95000"/>
                  </a:schemeClr>
                </a:solidFill>
              </a:rPr>
              <a:t>Pinacoteca di  Brera</a:t>
            </a:r>
          </a:p>
          <a:p>
            <a:pPr algn="ctr"/>
            <a:r>
              <a:rPr lang="en-US" sz="1600" dirty="0">
                <a:solidFill>
                  <a:schemeClr val="tx1">
                    <a:lumMod val="95000"/>
                  </a:schemeClr>
                </a:solidFill>
              </a:rPr>
              <a:t> Milan, Italy</a:t>
            </a:r>
          </a:p>
        </p:txBody>
      </p:sp>
      <p:pic>
        <p:nvPicPr>
          <p:cNvPr id="2" name="Picture 1"/>
          <p:cNvPicPr>
            <a:picLocks noChangeAspect="1"/>
          </p:cNvPicPr>
          <p:nvPr/>
        </p:nvPicPr>
        <p:blipFill>
          <a:blip r:embed="rId2"/>
          <a:stretch>
            <a:fillRect/>
          </a:stretch>
        </p:blipFill>
        <p:spPr>
          <a:xfrm>
            <a:off x="5103223" y="76200"/>
            <a:ext cx="4650377" cy="6781800"/>
          </a:xfrm>
          <a:prstGeom prst="rect">
            <a:avLst/>
          </a:prstGeom>
        </p:spPr>
      </p:pic>
    </p:spTree>
    <p:extLst>
      <p:ext uri="{BB962C8B-B14F-4D97-AF65-F5344CB8AC3E}">
        <p14:creationId xmlns:p14="http://schemas.microsoft.com/office/powerpoint/2010/main" val="1764809369"/>
      </p:ext>
    </p:extLst>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1828800"/>
            <a:ext cx="7467600" cy="2308324"/>
          </a:xfrm>
          <a:prstGeom prst="rect">
            <a:avLst/>
          </a:prstGeom>
        </p:spPr>
        <p:txBody>
          <a:bodyPr wrap="square">
            <a:spAutoFit/>
          </a:bodyPr>
          <a:lstStyle/>
          <a:p>
            <a:r>
              <a:rPr lang="en-US" sz="3600" dirty="0"/>
              <a:t>"And whenever you pray, do not be like the hypocrites; </a:t>
            </a:r>
          </a:p>
          <a:p>
            <a:r>
              <a:rPr lang="en-US" sz="3600" dirty="0"/>
              <a:t>for they love to stand and pray… </a:t>
            </a:r>
          </a:p>
          <a:p>
            <a:r>
              <a:rPr lang="en-US" sz="3600" dirty="0"/>
              <a:t>so that they may be seen by others.”</a:t>
            </a:r>
            <a:endParaRPr lang="en-US" sz="3600" dirty="0">
              <a:cs typeface="Arial" pitchFamily="34" charset="0"/>
            </a:endParaRPr>
          </a:p>
        </p:txBody>
      </p:sp>
      <p:sp>
        <p:nvSpPr>
          <p:cNvPr id="3" name="Rectangle 2"/>
          <p:cNvSpPr/>
          <p:nvPr/>
        </p:nvSpPr>
        <p:spPr>
          <a:xfrm>
            <a:off x="6781800" y="4872336"/>
            <a:ext cx="2514600" cy="461665"/>
          </a:xfrm>
          <a:prstGeom prst="rect">
            <a:avLst/>
          </a:prstGeom>
        </p:spPr>
        <p:txBody>
          <a:bodyPr wrap="square">
            <a:spAutoFit/>
          </a:bodyPr>
          <a:lstStyle/>
          <a:p>
            <a:r>
              <a:rPr lang="en-US" sz="2400" dirty="0">
                <a:cs typeface="Arial" pitchFamily="34" charset="0"/>
              </a:rPr>
              <a:t>Matthew </a:t>
            </a:r>
            <a:r>
              <a:rPr lang="en-US" sz="2400" dirty="0" err="1">
                <a:cs typeface="Arial" pitchFamily="34" charset="0"/>
              </a:rPr>
              <a:t>6:5a,c</a:t>
            </a:r>
            <a:endParaRPr lang="en-US" sz="2400" dirty="0">
              <a:cs typeface="Arial" pitchFamily="34" charset="0"/>
            </a:endParaRP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0" y="6260068"/>
            <a:ext cx="8915400" cy="338554"/>
          </a:xfrm>
          <a:prstGeom prst="rect">
            <a:avLst/>
          </a:prstGeom>
          <a:noFill/>
        </p:spPr>
        <p:txBody>
          <a:bodyPr wrap="square" rtlCol="0">
            <a:spAutoFit/>
          </a:bodyPr>
          <a:lstStyle/>
          <a:p>
            <a:pPr algn="ctr"/>
            <a:r>
              <a:rPr lang="en-US" sz="1600" dirty="0">
                <a:solidFill>
                  <a:schemeClr val="tx1">
                    <a:lumMod val="95000"/>
                  </a:schemeClr>
                </a:solidFill>
              </a:rPr>
              <a:t>The Pharisee and the Publican  --  JESUS </a:t>
            </a:r>
            <a:r>
              <a:rPr lang="en-US" sz="1600" dirty="0" err="1">
                <a:solidFill>
                  <a:schemeClr val="tx1">
                    <a:lumMod val="95000"/>
                  </a:schemeClr>
                </a:solidFill>
              </a:rPr>
              <a:t>MAFA</a:t>
            </a:r>
            <a:r>
              <a:rPr lang="en-US" sz="1600" dirty="0">
                <a:solidFill>
                  <a:schemeClr val="tx1">
                    <a:lumMod val="95000"/>
                  </a:schemeClr>
                </a:solidFill>
              </a:rPr>
              <a:t>, Cameroon</a:t>
            </a:r>
          </a:p>
        </p:txBody>
      </p:sp>
      <p:pic>
        <p:nvPicPr>
          <p:cNvPr id="2" name="Picture 1"/>
          <p:cNvPicPr>
            <a:picLocks noChangeAspect="1"/>
          </p:cNvPicPr>
          <p:nvPr/>
        </p:nvPicPr>
        <p:blipFill>
          <a:blip r:embed="rId2"/>
          <a:stretch>
            <a:fillRect/>
          </a:stretch>
        </p:blipFill>
        <p:spPr>
          <a:xfrm>
            <a:off x="1845218" y="309564"/>
            <a:ext cx="8517983" cy="5634037"/>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501676"/>
            <a:ext cx="6248400" cy="2308324"/>
          </a:xfrm>
          <a:prstGeom prst="rect">
            <a:avLst/>
          </a:prstGeom>
        </p:spPr>
        <p:txBody>
          <a:bodyPr wrap="square">
            <a:spAutoFit/>
          </a:bodyPr>
          <a:lstStyle/>
          <a:p>
            <a:r>
              <a:rPr lang="en-US" sz="3600" dirty="0"/>
              <a:t>Return to the LORD, your God, </a:t>
            </a:r>
          </a:p>
          <a:p>
            <a:r>
              <a:rPr lang="en-US" sz="3600" dirty="0"/>
              <a:t>for he is gracious and merciful, </a:t>
            </a:r>
          </a:p>
          <a:p>
            <a:r>
              <a:rPr lang="en-US" sz="3600" dirty="0"/>
              <a:t>slow to anger, </a:t>
            </a:r>
          </a:p>
          <a:p>
            <a:r>
              <a:rPr lang="en-US" sz="3600" dirty="0"/>
              <a:t>and abounding in steadfast love.</a:t>
            </a:r>
          </a:p>
        </p:txBody>
      </p:sp>
      <p:sp>
        <p:nvSpPr>
          <p:cNvPr id="3" name="Rectangle 2"/>
          <p:cNvSpPr/>
          <p:nvPr/>
        </p:nvSpPr>
        <p:spPr>
          <a:xfrm>
            <a:off x="6781800" y="4267201"/>
            <a:ext cx="2514600" cy="461665"/>
          </a:xfrm>
          <a:prstGeom prst="rect">
            <a:avLst/>
          </a:prstGeom>
        </p:spPr>
        <p:txBody>
          <a:bodyPr wrap="square">
            <a:spAutoFit/>
          </a:bodyPr>
          <a:lstStyle/>
          <a:p>
            <a:r>
              <a:rPr lang="en-US" sz="2400" dirty="0">
                <a:cs typeface="Arial" pitchFamily="34" charset="0"/>
              </a:rPr>
              <a:t>Joel </a:t>
            </a:r>
            <a:r>
              <a:rPr lang="en-US" sz="2400" dirty="0" err="1">
                <a:cs typeface="Arial" pitchFamily="34" charset="0"/>
              </a:rPr>
              <a:t>2:13b</a:t>
            </a:r>
            <a:endParaRPr lang="en-US" sz="2400" dirty="0">
              <a:cs typeface="Arial" pitchFamily="34" charset="0"/>
            </a:endParaRP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"Do not store up for yourselves treasures on earth…</a:t>
            </a:r>
          </a:p>
          <a:p>
            <a:r>
              <a:rPr lang="en-US" sz="3600" dirty="0"/>
              <a:t>but store up for yourselves treasures in heaven…”</a:t>
            </a:r>
            <a:endParaRPr lang="en-US" sz="3600" dirty="0">
              <a:cs typeface="Arial" pitchFamily="34" charset="0"/>
            </a:endParaRPr>
          </a:p>
        </p:txBody>
      </p:sp>
      <p:sp>
        <p:nvSpPr>
          <p:cNvPr id="3" name="Rectangle 2"/>
          <p:cNvSpPr/>
          <p:nvPr/>
        </p:nvSpPr>
        <p:spPr>
          <a:xfrm>
            <a:off x="6019800" y="4491336"/>
            <a:ext cx="2819400" cy="461665"/>
          </a:xfrm>
          <a:prstGeom prst="rect">
            <a:avLst/>
          </a:prstGeom>
        </p:spPr>
        <p:txBody>
          <a:bodyPr wrap="square">
            <a:spAutoFit/>
          </a:bodyPr>
          <a:lstStyle/>
          <a:p>
            <a:r>
              <a:rPr lang="en-US" sz="2400" dirty="0">
                <a:cs typeface="Arial" pitchFamily="34" charset="0"/>
              </a:rPr>
              <a:t>Matthew  </a:t>
            </a:r>
            <a:r>
              <a:rPr lang="en-US" sz="2400" dirty="0" err="1">
                <a:cs typeface="Arial" pitchFamily="34" charset="0"/>
              </a:rPr>
              <a:t>6:19a-20a</a:t>
            </a:r>
            <a:endParaRPr lang="en-US" sz="2400" dirty="0">
              <a:cs typeface="Arial" pitchFamily="34" charset="0"/>
            </a:endParaRP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76400" y="5458362"/>
            <a:ext cx="2209800" cy="1323439"/>
          </a:xfrm>
          <a:prstGeom prst="rect">
            <a:avLst/>
          </a:prstGeom>
          <a:noFill/>
        </p:spPr>
        <p:txBody>
          <a:bodyPr wrap="square" rtlCol="0">
            <a:spAutoFit/>
          </a:bodyPr>
          <a:lstStyle/>
          <a:p>
            <a:pPr algn="ctr"/>
            <a:r>
              <a:rPr lang="en-US" sz="1600" dirty="0">
                <a:solidFill>
                  <a:schemeClr val="tx1">
                    <a:lumMod val="95000"/>
                  </a:schemeClr>
                </a:solidFill>
              </a:rPr>
              <a:t>Detail, Altar of St. John</a:t>
            </a:r>
          </a:p>
          <a:p>
            <a:pPr algn="ctr"/>
            <a:endParaRPr lang="en-US" sz="1600" dirty="0">
              <a:solidFill>
                <a:schemeClr val="tx1">
                  <a:lumMod val="95000"/>
                </a:schemeClr>
              </a:solidFill>
            </a:endParaRPr>
          </a:p>
          <a:p>
            <a:pPr algn="ctr"/>
            <a:r>
              <a:rPr lang="en-US" sz="1600" dirty="0" err="1">
                <a:solidFill>
                  <a:schemeClr val="tx1">
                    <a:lumMod val="95000"/>
                  </a:schemeClr>
                </a:solidFill>
              </a:rPr>
              <a:t>Rogier</a:t>
            </a:r>
            <a:r>
              <a:rPr lang="en-US" sz="1600" dirty="0">
                <a:solidFill>
                  <a:schemeClr val="tx1">
                    <a:lumMod val="95000"/>
                  </a:schemeClr>
                </a:solidFill>
              </a:rPr>
              <a:t> van der Weyden </a:t>
            </a:r>
            <a:r>
              <a:rPr lang="en-US" sz="1600" dirty="0" err="1">
                <a:solidFill>
                  <a:schemeClr val="tx1">
                    <a:lumMod val="95000"/>
                  </a:schemeClr>
                </a:solidFill>
              </a:rPr>
              <a:t>Gemaldegalerie</a:t>
            </a:r>
            <a:endParaRPr lang="en-US" sz="1600" dirty="0">
              <a:solidFill>
                <a:schemeClr val="tx1">
                  <a:lumMod val="95000"/>
                </a:schemeClr>
              </a:solidFill>
            </a:endParaRPr>
          </a:p>
          <a:p>
            <a:pPr algn="ctr"/>
            <a:r>
              <a:rPr lang="en-US" sz="1600" dirty="0">
                <a:solidFill>
                  <a:schemeClr val="tx1">
                    <a:lumMod val="95000"/>
                  </a:schemeClr>
                </a:solidFill>
              </a:rPr>
              <a:t>Berlin, Germany</a:t>
            </a:r>
          </a:p>
        </p:txBody>
      </p:sp>
      <p:pic>
        <p:nvPicPr>
          <p:cNvPr id="2" name="Picture 1"/>
          <p:cNvPicPr>
            <a:picLocks noChangeAspect="1"/>
          </p:cNvPicPr>
          <p:nvPr/>
        </p:nvPicPr>
        <p:blipFill>
          <a:blip r:embed="rId2"/>
          <a:stretch>
            <a:fillRect/>
          </a:stretch>
        </p:blipFill>
        <p:spPr>
          <a:xfrm>
            <a:off x="3886201" y="228600"/>
            <a:ext cx="6630629" cy="6324600"/>
          </a:xfrm>
          <a:prstGeom prst="rect">
            <a:avLst/>
          </a:prstGeom>
        </p:spPr>
      </p:pic>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4600" y="2381072"/>
            <a:ext cx="7467600" cy="1200329"/>
          </a:xfrm>
          <a:prstGeom prst="rect">
            <a:avLst/>
          </a:prstGeom>
        </p:spPr>
        <p:txBody>
          <a:bodyPr wrap="square">
            <a:spAutoFit/>
          </a:bodyPr>
          <a:lstStyle/>
          <a:p>
            <a:r>
              <a:rPr lang="en-US" sz="3600" dirty="0"/>
              <a:t>“For where your treasure is, there your heart will be also.”</a:t>
            </a:r>
            <a:endParaRPr lang="en-US" sz="3600" dirty="0">
              <a:cs typeface="Arial" pitchFamily="34" charset="0"/>
            </a:endParaRPr>
          </a:p>
        </p:txBody>
      </p:sp>
      <p:sp>
        <p:nvSpPr>
          <p:cNvPr id="3" name="Rectangle 2"/>
          <p:cNvSpPr/>
          <p:nvPr/>
        </p:nvSpPr>
        <p:spPr>
          <a:xfrm>
            <a:off x="6781800" y="4267201"/>
            <a:ext cx="2514600" cy="461665"/>
          </a:xfrm>
          <a:prstGeom prst="rect">
            <a:avLst/>
          </a:prstGeom>
        </p:spPr>
        <p:txBody>
          <a:bodyPr wrap="square">
            <a:spAutoFit/>
          </a:bodyPr>
          <a:lstStyle/>
          <a:p>
            <a:r>
              <a:rPr lang="en-US" sz="2400" dirty="0">
                <a:cs typeface="Arial" pitchFamily="34" charset="0"/>
              </a:rPr>
              <a:t>Matthew 6:21</a:t>
            </a:r>
          </a:p>
        </p:txBody>
      </p:sp>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6477000"/>
            <a:ext cx="8686800" cy="307777"/>
          </a:xfrm>
          <a:prstGeom prst="rect">
            <a:avLst/>
          </a:prstGeom>
          <a:noFill/>
        </p:spPr>
        <p:txBody>
          <a:bodyPr wrap="square" rtlCol="0">
            <a:spAutoFit/>
          </a:bodyPr>
          <a:lstStyle/>
          <a:p>
            <a:pPr algn="ctr"/>
            <a:r>
              <a:rPr lang="en-US" sz="1400" dirty="0">
                <a:solidFill>
                  <a:schemeClr val="tx1">
                    <a:lumMod val="95000"/>
                  </a:schemeClr>
                </a:solidFill>
              </a:rPr>
              <a:t>Sunday Morning in Virginia  -- Winslow Homer, Cincinnati Art Museum</a:t>
            </a:r>
          </a:p>
        </p:txBody>
      </p:sp>
      <p:pic>
        <p:nvPicPr>
          <p:cNvPr id="5" name="Picture 4">
            <a:extLst>
              <a:ext uri="{FF2B5EF4-FFF2-40B4-BE49-F238E27FC236}">
                <a16:creationId xmlns:a16="http://schemas.microsoft.com/office/drawing/2014/main" id="{365442AA-D53B-79D0-D086-B7124E303DAA}"/>
              </a:ext>
            </a:extLst>
          </p:cNvPr>
          <p:cNvPicPr>
            <a:picLocks noChangeAspect="1"/>
          </p:cNvPicPr>
          <p:nvPr/>
        </p:nvPicPr>
        <p:blipFill>
          <a:blip r:embed="rId2"/>
          <a:stretch>
            <a:fillRect/>
          </a:stretch>
        </p:blipFill>
        <p:spPr>
          <a:xfrm>
            <a:off x="2133600" y="0"/>
            <a:ext cx="8394247" cy="6384998"/>
          </a:xfrm>
          <a:prstGeom prst="rect">
            <a:avLst/>
          </a:prstGeom>
        </p:spPr>
      </p:pic>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r>
              <a:rPr lang="en-US" sz="1600" dirty="0"/>
              <a:t>http://www.flickr.com/photos/37122972@N06/3913846520/</a:t>
            </a:r>
          </a:p>
          <a:p>
            <a:pPr>
              <a:buNone/>
            </a:pPr>
            <a:r>
              <a:rPr lang="en-US" sz="1600" dirty="0"/>
              <a:t>http://www.flickr.com/photos/grafixer/2375947713/</a:t>
            </a:r>
          </a:p>
          <a:p>
            <a:pPr>
              <a:buNone/>
            </a:pPr>
            <a:r>
              <a:rPr lang="en-US" sz="1600" dirty="0"/>
              <a:t>https://</a:t>
            </a:r>
            <a:r>
              <a:rPr lang="en-US" sz="1600" dirty="0" err="1"/>
              <a:t>commons.wikimedia.org</a:t>
            </a:r>
            <a:r>
              <a:rPr lang="en-US" sz="1600" dirty="0"/>
              <a:t>/wiki/File:Adriaen_</a:t>
            </a:r>
            <a:r>
              <a:rPr lang="en-US" sz="1600" dirty="0" err="1"/>
              <a:t>Pietersz</a:t>
            </a:r>
            <a:r>
              <a:rPr lang="en-US" sz="1600" dirty="0"/>
              <a:t>._</a:t>
            </a:r>
            <a:r>
              <a:rPr lang="en-US" sz="1600" dirty="0" err="1"/>
              <a:t>van_de_Venne_003.jpg</a:t>
            </a:r>
            <a:endParaRPr lang="en-US" sz="1600" dirty="0"/>
          </a:p>
          <a:p>
            <a:pPr>
              <a:buNone/>
            </a:pPr>
            <a:r>
              <a:rPr lang="en-US" sz="1600" dirty="0"/>
              <a:t>http://</a:t>
            </a:r>
            <a:r>
              <a:rPr lang="en-US" sz="1600" dirty="0" err="1"/>
              <a:t>commons.wikimedia.org</a:t>
            </a:r>
            <a:r>
              <a:rPr lang="en-US" sz="1600" dirty="0"/>
              <a:t>/wiki/File:Marie-Fran%C3%A7ois_</a:t>
            </a:r>
            <a:r>
              <a:rPr lang="en-US" sz="1600" dirty="0" err="1"/>
              <a:t>Firmin</a:t>
            </a:r>
            <a:r>
              <a:rPr lang="en-US" sz="1600" dirty="0"/>
              <a:t>-Girard_-_</a:t>
            </a:r>
            <a:r>
              <a:rPr lang="en-US" sz="1600" dirty="0" err="1"/>
              <a:t>A_Caridade.jpg</a:t>
            </a:r>
            <a:endParaRPr lang="en-US" sz="1600" dirty="0"/>
          </a:p>
          <a:p>
            <a:pPr>
              <a:buNone/>
            </a:pPr>
            <a:r>
              <a:rPr lang="en-US" sz="1600" dirty="0"/>
              <a:t>https://</a:t>
            </a:r>
            <a:r>
              <a:rPr lang="en-US" sz="1600" dirty="0" err="1"/>
              <a:t>commons.wikimedia.org</a:t>
            </a:r>
            <a:r>
              <a:rPr lang="en-US" sz="1600" dirty="0"/>
              <a:t>/wiki/</a:t>
            </a:r>
            <a:r>
              <a:rPr lang="en-US" sz="1600" dirty="0" err="1"/>
              <a:t>File:Saint_Aloysius_Church</a:t>
            </a:r>
            <a:r>
              <a:rPr lang="en-US" sz="1600" dirty="0"/>
              <a:t>_(</a:t>
            </a:r>
            <a:r>
              <a:rPr lang="en-US" sz="1600" dirty="0" err="1"/>
              <a:t>Columbus,_Ohio</a:t>
            </a:r>
            <a:r>
              <a:rPr lang="en-US" sz="1600" dirty="0"/>
              <a:t>)_-_stained_glass,_</a:t>
            </a:r>
            <a:r>
              <a:rPr lang="en-US" sz="1600" dirty="0" err="1"/>
              <a:t>The_forgiveness_of_Sins.jpg</a:t>
            </a:r>
            <a:r>
              <a:rPr lang="en-US" sz="1600" dirty="0"/>
              <a:t>  - </a:t>
            </a:r>
            <a:r>
              <a:rPr lang="en-US" sz="1600" dirty="0" err="1"/>
              <a:t>Nhehob</a:t>
            </a:r>
            <a:endParaRPr lang="en-US" sz="1600" dirty="0"/>
          </a:p>
          <a:p>
            <a:pPr>
              <a:buNone/>
            </a:pPr>
            <a:r>
              <a:rPr lang="en-US" sz="1600" dirty="0"/>
              <a:t>http://</a:t>
            </a:r>
            <a:r>
              <a:rPr lang="en-US" sz="1600" dirty="0" err="1"/>
              <a:t>commons.wikimedia.org</a:t>
            </a:r>
            <a:r>
              <a:rPr lang="en-US" sz="1600" dirty="0"/>
              <a:t>/wiki/</a:t>
            </a:r>
            <a:r>
              <a:rPr lang="en-US" sz="1600" dirty="0" err="1"/>
              <a:t>File:Laestadius_Hjorth1.jpg</a:t>
            </a:r>
            <a:endParaRPr lang="en-US" sz="1600" dirty="0"/>
          </a:p>
          <a:p>
            <a:pPr>
              <a:buNone/>
            </a:pPr>
            <a:r>
              <a:rPr lang="en-US" sz="1600" dirty="0"/>
              <a:t>http://</a:t>
            </a:r>
            <a:r>
              <a:rPr lang="en-US" sz="1600" dirty="0" err="1"/>
              <a:t>commons.wikimedia.org</a:t>
            </a:r>
            <a:r>
              <a:rPr lang="en-US" sz="1600" dirty="0"/>
              <a:t>/wiki/File:Thomas_Webster_-_</a:t>
            </a:r>
            <a:r>
              <a:rPr lang="en-US" sz="1600" dirty="0" err="1"/>
              <a:t>A_Village_Choir.jpg</a:t>
            </a:r>
            <a:endParaRPr lang="en-US" sz="1600" dirty="0"/>
          </a:p>
          <a:p>
            <a:pPr>
              <a:buNone/>
            </a:pPr>
            <a:r>
              <a:rPr lang="en-US" sz="1600" dirty="0"/>
              <a:t>http://</a:t>
            </a:r>
            <a:r>
              <a:rPr lang="en-US" sz="1600" dirty="0" err="1"/>
              <a:t>www.yorckproject.de</a:t>
            </a:r>
            <a:endParaRPr lang="en-US" sz="1600" dirty="0"/>
          </a:p>
          <a:p>
            <a:pPr>
              <a:buNone/>
            </a:pPr>
            <a:r>
              <a:rPr lang="en-US" sz="1600" dirty="0"/>
              <a:t>http://</a:t>
            </a:r>
            <a:r>
              <a:rPr lang="en-US" sz="1600" dirty="0" err="1"/>
              <a:t>diglib.library.vanderbilt.edu</a:t>
            </a:r>
            <a:r>
              <a:rPr lang="en-US" sz="1600" dirty="0"/>
              <a:t>/</a:t>
            </a:r>
            <a:r>
              <a:rPr lang="en-US" sz="1600" dirty="0" err="1"/>
              <a:t>act-imagelink.pl?RC</a:t>
            </a:r>
            <a:r>
              <a:rPr lang="en-US" sz="1600" dirty="0"/>
              <a:t>=48268</a:t>
            </a:r>
          </a:p>
          <a:p>
            <a:pPr>
              <a:buNone/>
            </a:pPr>
            <a:r>
              <a:rPr lang="en-US" sz="1600" dirty="0"/>
              <a:t>https://</a:t>
            </a:r>
            <a:r>
              <a:rPr lang="en-US" sz="1600" dirty="0" err="1"/>
              <a:t>commons.wikimedia.org</a:t>
            </a:r>
            <a:r>
              <a:rPr lang="en-US" sz="1600" dirty="0"/>
              <a:t>/wiki/File:Rogier_van_der_Weyden_-_The_Altar_of_St._John_-_Google_Art_Project.jpg</a:t>
            </a:r>
          </a:p>
          <a:p>
            <a:pPr>
              <a:buNone/>
            </a:pPr>
            <a:r>
              <a:rPr lang="en-US" sz="1600" dirty="0"/>
              <a:t>https://commons.wikimedia.org/wiki/File:Winslow_Homer_-_Sunday_Morning_in_Virginia_-_Google_Art_Project.jpg</a:t>
            </a:r>
          </a:p>
          <a:p>
            <a:pPr>
              <a:buNone/>
            </a:pPr>
            <a:endParaRPr lang="en-US" sz="1600" dirty="0"/>
          </a:p>
          <a:p>
            <a:pPr>
              <a:buNone/>
            </a:pPr>
            <a:r>
              <a:rPr lang="en-US" sz="1800" dirty="0"/>
              <a:t>Additional descriptions can be found at the Art in the Christian Tradition image library, a service of the Vanderbilt Divinity Library, </a:t>
            </a:r>
            <a:r>
              <a:rPr lang="en-US" sz="1800" dirty="0" err="1"/>
              <a:t>http://diglib.library.vanderbilt.edu/</a:t>
            </a:r>
            <a:r>
              <a:rPr lang="en-US" sz="1800" dirty="0"/>
              <a:t>.  All images available via Creative Commons 3.0 License.</a:t>
            </a:r>
          </a:p>
          <a:p>
            <a:endParaRPr lang="en-US" sz="14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0" y="5673804"/>
            <a:ext cx="1524000" cy="1107996"/>
          </a:xfrm>
          <a:prstGeom prst="rect">
            <a:avLst/>
          </a:prstGeom>
          <a:noFill/>
        </p:spPr>
        <p:txBody>
          <a:bodyPr wrap="square" rtlCol="0">
            <a:spAutoFit/>
          </a:bodyPr>
          <a:lstStyle/>
          <a:p>
            <a:pPr algn="ctr"/>
            <a:r>
              <a:rPr lang="en-US" sz="1600" dirty="0">
                <a:solidFill>
                  <a:schemeClr val="tx1">
                    <a:lumMod val="95000"/>
                  </a:schemeClr>
                </a:solidFill>
              </a:rPr>
              <a:t>Mosaic of God </a:t>
            </a:r>
          </a:p>
          <a:p>
            <a:pPr algn="ctr"/>
            <a:endParaRPr lang="en-US" sz="1600" dirty="0">
              <a:solidFill>
                <a:schemeClr val="tx1">
                  <a:lumMod val="95000"/>
                </a:schemeClr>
              </a:solidFill>
            </a:endParaRPr>
          </a:p>
          <a:p>
            <a:pPr algn="ctr"/>
            <a:r>
              <a:rPr lang="en-US" sz="1600" dirty="0">
                <a:solidFill>
                  <a:schemeClr val="tx1">
                    <a:lumMod val="95000"/>
                  </a:schemeClr>
                </a:solidFill>
              </a:rPr>
              <a:t>Jerusalem,</a:t>
            </a:r>
          </a:p>
          <a:p>
            <a:pPr algn="ctr"/>
            <a:r>
              <a:rPr lang="en-US" sz="1600" dirty="0">
                <a:solidFill>
                  <a:schemeClr val="tx1">
                    <a:lumMod val="95000"/>
                  </a:schemeClr>
                </a:solidFill>
              </a:rPr>
              <a:t>Israel</a:t>
            </a:r>
          </a:p>
        </p:txBody>
      </p:sp>
      <p:pic>
        <p:nvPicPr>
          <p:cNvPr id="2" name="Picture 1"/>
          <p:cNvPicPr>
            <a:picLocks noChangeAspect="1"/>
          </p:cNvPicPr>
          <p:nvPr/>
        </p:nvPicPr>
        <p:blipFill rotWithShape="1">
          <a:blip r:embed="rId2"/>
          <a:srcRect l="4900" t="17778" r="3372"/>
          <a:stretch/>
        </p:blipFill>
        <p:spPr>
          <a:xfrm>
            <a:off x="3140676" y="228600"/>
            <a:ext cx="7298724" cy="6477000"/>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29000" y="1676401"/>
            <a:ext cx="5410200" cy="2322731"/>
          </a:xfrm>
          <a:prstGeom prst="rect">
            <a:avLst/>
          </a:prstGeom>
        </p:spPr>
        <p:txBody>
          <a:bodyPr wrap="square">
            <a:spAutoFit/>
          </a:bodyPr>
          <a:lstStyle/>
          <a:p>
            <a:r>
              <a:rPr lang="en-US" sz="3600" dirty="0"/>
              <a:t>Blow the trumpet in Zion; </a:t>
            </a:r>
          </a:p>
          <a:p>
            <a:r>
              <a:rPr lang="en-US" sz="3600" dirty="0"/>
              <a:t>sanctify a fast; </a:t>
            </a:r>
          </a:p>
          <a:p>
            <a:r>
              <a:rPr lang="en-US" sz="3600" dirty="0"/>
              <a:t>call a solemn assembly;</a:t>
            </a:r>
          </a:p>
          <a:p>
            <a:r>
              <a:rPr lang="en-US" sz="3600" dirty="0"/>
              <a:t>gather the people.</a:t>
            </a:r>
            <a:endParaRPr lang="en-US" sz="3600" dirty="0">
              <a:cs typeface="Arial" pitchFamily="34" charset="0"/>
            </a:endParaRPr>
          </a:p>
        </p:txBody>
      </p:sp>
      <p:sp>
        <p:nvSpPr>
          <p:cNvPr id="3" name="Rectangle 2"/>
          <p:cNvSpPr/>
          <p:nvPr/>
        </p:nvSpPr>
        <p:spPr>
          <a:xfrm>
            <a:off x="6781800" y="4267201"/>
            <a:ext cx="2514600" cy="461665"/>
          </a:xfrm>
          <a:prstGeom prst="rect">
            <a:avLst/>
          </a:prstGeom>
        </p:spPr>
        <p:txBody>
          <a:bodyPr wrap="square">
            <a:spAutoFit/>
          </a:bodyPr>
          <a:lstStyle/>
          <a:p>
            <a:r>
              <a:rPr lang="en-US" sz="2400" dirty="0">
                <a:cs typeface="Arial" pitchFamily="34" charset="0"/>
              </a:rPr>
              <a:t>Joel 2:15-</a:t>
            </a:r>
            <a:r>
              <a:rPr lang="en-US" sz="2400" dirty="0" err="1">
                <a:cs typeface="Arial" pitchFamily="34" charset="0"/>
              </a:rPr>
              <a:t>16a</a:t>
            </a:r>
            <a:endParaRPr lang="en-US" sz="2400" dirty="0">
              <a:cs typeface="Arial" pitchFamily="34" charset="0"/>
            </a:endParaRP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21889" y="5715000"/>
            <a:ext cx="1371600" cy="954107"/>
          </a:xfrm>
          <a:prstGeom prst="rect">
            <a:avLst/>
          </a:prstGeom>
          <a:noFill/>
        </p:spPr>
        <p:txBody>
          <a:bodyPr wrap="square" rtlCol="0">
            <a:spAutoFit/>
          </a:bodyPr>
          <a:lstStyle/>
          <a:p>
            <a:pPr algn="ctr"/>
            <a:r>
              <a:rPr lang="en-US" sz="1400" dirty="0">
                <a:solidFill>
                  <a:schemeClr val="tx1">
                    <a:lumMod val="95000"/>
                  </a:schemeClr>
                </a:solidFill>
              </a:rPr>
              <a:t>Angel Playing a Flageolet</a:t>
            </a:r>
          </a:p>
          <a:p>
            <a:pPr algn="ctr"/>
            <a:endParaRPr lang="en-US" sz="1400" dirty="0">
              <a:solidFill>
                <a:schemeClr val="tx1">
                  <a:lumMod val="95000"/>
                </a:schemeClr>
              </a:solidFill>
            </a:endParaRPr>
          </a:p>
          <a:p>
            <a:pPr algn="ctr"/>
            <a:r>
              <a:rPr lang="en-US" sz="1400" dirty="0">
                <a:solidFill>
                  <a:schemeClr val="tx1">
                    <a:lumMod val="95000"/>
                  </a:schemeClr>
                </a:solidFill>
              </a:rPr>
              <a:t>Faith Goble</a:t>
            </a:r>
          </a:p>
        </p:txBody>
      </p:sp>
      <p:sp>
        <p:nvSpPr>
          <p:cNvPr id="5" name="TextBox 4">
            <a:extLst>
              <a:ext uri="{FF2B5EF4-FFF2-40B4-BE49-F238E27FC236}">
                <a16:creationId xmlns:a16="http://schemas.microsoft.com/office/drawing/2014/main" id="{EE660B51-8191-6A02-4734-673D56237E73}"/>
              </a:ext>
            </a:extLst>
          </p:cNvPr>
          <p:cNvSpPr txBox="1"/>
          <p:nvPr/>
        </p:nvSpPr>
        <p:spPr>
          <a:xfrm>
            <a:off x="3048886" y="3244334"/>
            <a:ext cx="6097772" cy="369332"/>
          </a:xfrm>
          <a:prstGeom prst="rect">
            <a:avLst/>
          </a:prstGeom>
          <a:noFill/>
        </p:spPr>
        <p:txBody>
          <a:bodyPr wrap="square">
            <a:spAutoFit/>
          </a:bodyPr>
          <a:lstStyle/>
          <a:p>
            <a:endParaRPr lang="en-US" dirty="0"/>
          </a:p>
        </p:txBody>
      </p:sp>
      <p:sp>
        <p:nvSpPr>
          <p:cNvPr id="7" name="TextBox 6">
            <a:extLst>
              <a:ext uri="{FF2B5EF4-FFF2-40B4-BE49-F238E27FC236}">
                <a16:creationId xmlns:a16="http://schemas.microsoft.com/office/drawing/2014/main" id="{0CC53A28-089E-D0DA-F06F-9EA6D0BF290F}"/>
              </a:ext>
            </a:extLst>
          </p:cNvPr>
          <p:cNvSpPr txBox="1"/>
          <p:nvPr/>
        </p:nvSpPr>
        <p:spPr>
          <a:xfrm>
            <a:off x="3049361" y="3244334"/>
            <a:ext cx="6098720" cy="369332"/>
          </a:xfrm>
          <a:prstGeom prst="rect">
            <a:avLst/>
          </a:prstGeom>
          <a:noFill/>
        </p:spPr>
        <p:txBody>
          <a:bodyPr wrap="square">
            <a:spAutoFit/>
          </a:bodyPr>
          <a:lstStyle/>
          <a:p>
            <a:endParaRPr lang="en-US" dirty="0"/>
          </a:p>
        </p:txBody>
      </p:sp>
      <p:pic>
        <p:nvPicPr>
          <p:cNvPr id="9" name="Picture 8">
            <a:extLst>
              <a:ext uri="{FF2B5EF4-FFF2-40B4-BE49-F238E27FC236}">
                <a16:creationId xmlns:a16="http://schemas.microsoft.com/office/drawing/2014/main" id="{8994CE44-291D-2EB6-378F-C6E54274FF2A}"/>
              </a:ext>
            </a:extLst>
          </p:cNvPr>
          <p:cNvPicPr>
            <a:picLocks noChangeAspect="1"/>
          </p:cNvPicPr>
          <p:nvPr/>
        </p:nvPicPr>
        <p:blipFill>
          <a:blip r:embed="rId2"/>
          <a:stretch>
            <a:fillRect/>
          </a:stretch>
        </p:blipFill>
        <p:spPr>
          <a:xfrm>
            <a:off x="3475782" y="0"/>
            <a:ext cx="5515818" cy="6858000"/>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577876"/>
            <a:ext cx="6477000" cy="2308324"/>
          </a:xfrm>
          <a:prstGeom prst="rect">
            <a:avLst/>
          </a:prstGeom>
        </p:spPr>
        <p:txBody>
          <a:bodyPr wrap="square">
            <a:spAutoFit/>
          </a:bodyPr>
          <a:lstStyle/>
          <a:p>
            <a:r>
              <a:rPr lang="en-US" sz="3600" dirty="0"/>
              <a:t>Is not this the fast that I choose: </a:t>
            </a:r>
          </a:p>
          <a:p>
            <a:r>
              <a:rPr lang="en-US" sz="3600" dirty="0"/>
              <a:t>to loose the bonds of injustice, </a:t>
            </a:r>
          </a:p>
          <a:p>
            <a:r>
              <a:rPr lang="en-US" sz="3600" dirty="0"/>
              <a:t>to undo the thongs of the yoke, </a:t>
            </a:r>
          </a:p>
          <a:p>
            <a:r>
              <a:rPr lang="en-US" sz="3600" dirty="0"/>
              <a:t>to let the oppressed go free…</a:t>
            </a:r>
            <a:endParaRPr lang="en-US" sz="3600" dirty="0">
              <a:cs typeface="Arial" pitchFamily="34" charset="0"/>
            </a:endParaRPr>
          </a:p>
        </p:txBody>
      </p:sp>
      <p:sp>
        <p:nvSpPr>
          <p:cNvPr id="3" name="Rectangle 2"/>
          <p:cNvSpPr/>
          <p:nvPr/>
        </p:nvSpPr>
        <p:spPr>
          <a:xfrm>
            <a:off x="6553200" y="4495801"/>
            <a:ext cx="2514600" cy="461665"/>
          </a:xfrm>
          <a:prstGeom prst="rect">
            <a:avLst/>
          </a:prstGeom>
        </p:spPr>
        <p:txBody>
          <a:bodyPr wrap="square">
            <a:spAutoFit/>
          </a:bodyPr>
          <a:lstStyle/>
          <a:p>
            <a:r>
              <a:rPr lang="en-US" sz="2400" dirty="0">
                <a:cs typeface="Arial" pitchFamily="34" charset="0"/>
              </a:rPr>
              <a:t>Isaiah 58:6</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78280" y="5181600"/>
            <a:ext cx="3048000" cy="1569660"/>
          </a:xfrm>
          <a:prstGeom prst="rect">
            <a:avLst/>
          </a:prstGeom>
          <a:noFill/>
        </p:spPr>
        <p:txBody>
          <a:bodyPr wrap="square" rtlCol="0">
            <a:spAutoFit/>
          </a:bodyPr>
          <a:lstStyle/>
          <a:p>
            <a:pPr algn="ctr"/>
            <a:r>
              <a:rPr lang="en-US" sz="1600" dirty="0">
                <a:solidFill>
                  <a:schemeClr val="tx1">
                    <a:lumMod val="95000"/>
                  </a:schemeClr>
                </a:solidFill>
              </a:rPr>
              <a:t>Wretched are the Legs That Must Bear the Burden of Poverty</a:t>
            </a:r>
          </a:p>
          <a:p>
            <a:pPr algn="ctr"/>
            <a:endParaRPr lang="en-US" sz="1600" dirty="0">
              <a:solidFill>
                <a:schemeClr val="tx1">
                  <a:lumMod val="95000"/>
                </a:schemeClr>
              </a:solidFill>
            </a:endParaRPr>
          </a:p>
          <a:p>
            <a:pPr algn="ctr"/>
            <a:r>
              <a:rPr lang="en-US" sz="1600" dirty="0">
                <a:solidFill>
                  <a:schemeClr val="tx1">
                    <a:lumMod val="95000"/>
                  </a:schemeClr>
                </a:solidFill>
              </a:rPr>
              <a:t>Adrien van de </a:t>
            </a:r>
            <a:r>
              <a:rPr lang="en-US" sz="1600" dirty="0" err="1">
                <a:solidFill>
                  <a:schemeClr val="tx1">
                    <a:lumMod val="95000"/>
                  </a:schemeClr>
                </a:solidFill>
              </a:rPr>
              <a:t>Venne</a:t>
            </a:r>
            <a:r>
              <a:rPr lang="en-US" sz="1600" dirty="0">
                <a:solidFill>
                  <a:schemeClr val="tx1">
                    <a:lumMod val="95000"/>
                  </a:schemeClr>
                </a:solidFill>
              </a:rPr>
              <a:t> </a:t>
            </a:r>
          </a:p>
          <a:p>
            <a:pPr algn="ctr"/>
            <a:r>
              <a:rPr lang="en-US" sz="1600" dirty="0">
                <a:solidFill>
                  <a:schemeClr val="tx1">
                    <a:lumMod val="95000"/>
                  </a:schemeClr>
                </a:solidFill>
              </a:rPr>
              <a:t>Museum </a:t>
            </a:r>
            <a:r>
              <a:rPr lang="en-US" sz="1600" dirty="0" err="1">
                <a:solidFill>
                  <a:schemeClr val="tx1">
                    <a:lumMod val="95000"/>
                  </a:schemeClr>
                </a:solidFill>
              </a:rPr>
              <a:t>Boijmans</a:t>
            </a:r>
            <a:r>
              <a:rPr lang="en-US" sz="1600" dirty="0">
                <a:solidFill>
                  <a:schemeClr val="tx1">
                    <a:lumMod val="95000"/>
                  </a:schemeClr>
                </a:solidFill>
              </a:rPr>
              <a:t> Van </a:t>
            </a:r>
            <a:r>
              <a:rPr lang="en-US" sz="1600" dirty="0" err="1">
                <a:solidFill>
                  <a:schemeClr val="tx1">
                    <a:lumMod val="95000"/>
                  </a:schemeClr>
                </a:solidFill>
              </a:rPr>
              <a:t>Beuningen</a:t>
            </a:r>
            <a:r>
              <a:rPr lang="en-US" sz="1600" dirty="0">
                <a:solidFill>
                  <a:schemeClr val="tx1">
                    <a:lumMod val="95000"/>
                  </a:schemeClr>
                </a:solidFill>
              </a:rPr>
              <a:t> Rotterdam, Netherlands</a:t>
            </a:r>
          </a:p>
        </p:txBody>
      </p:sp>
      <p:pic>
        <p:nvPicPr>
          <p:cNvPr id="2" name="Picture 1"/>
          <p:cNvPicPr>
            <a:picLocks noChangeAspect="1"/>
          </p:cNvPicPr>
          <p:nvPr/>
        </p:nvPicPr>
        <p:blipFill rotWithShape="1">
          <a:blip r:embed="rId2"/>
          <a:srcRect t="12020"/>
          <a:stretch/>
        </p:blipFill>
        <p:spPr>
          <a:xfrm>
            <a:off x="4495800" y="44204"/>
            <a:ext cx="6146234" cy="6791448"/>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Is it not to share your bread with the hungry, and bring the homeless poor into your house?</a:t>
            </a:r>
            <a:endParaRPr lang="en-US" sz="3600" dirty="0">
              <a:cs typeface="Arial" pitchFamily="34" charset="0"/>
            </a:endParaRPr>
          </a:p>
        </p:txBody>
      </p:sp>
      <p:sp>
        <p:nvSpPr>
          <p:cNvPr id="3" name="Rectangle 2"/>
          <p:cNvSpPr/>
          <p:nvPr/>
        </p:nvSpPr>
        <p:spPr>
          <a:xfrm>
            <a:off x="6781800" y="4267201"/>
            <a:ext cx="2514600" cy="461665"/>
          </a:xfrm>
          <a:prstGeom prst="rect">
            <a:avLst/>
          </a:prstGeom>
        </p:spPr>
        <p:txBody>
          <a:bodyPr wrap="square">
            <a:spAutoFit/>
          </a:bodyPr>
          <a:lstStyle/>
          <a:p>
            <a:r>
              <a:rPr lang="en-US" sz="2400" dirty="0">
                <a:cs typeface="Arial" pitchFamily="34" charset="0"/>
              </a:rPr>
              <a:t>Isaiah 58:7</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0" y="6324600"/>
            <a:ext cx="9103540" cy="338554"/>
          </a:xfrm>
          <a:prstGeom prst="rect">
            <a:avLst/>
          </a:prstGeom>
          <a:noFill/>
        </p:spPr>
        <p:txBody>
          <a:bodyPr wrap="square" rtlCol="0">
            <a:spAutoFit/>
          </a:bodyPr>
          <a:lstStyle/>
          <a:p>
            <a:pPr algn="ctr"/>
            <a:r>
              <a:rPr lang="en-US" sz="1600" dirty="0">
                <a:solidFill>
                  <a:schemeClr val="tx1">
                    <a:lumMod val="95000"/>
                  </a:schemeClr>
                </a:solidFill>
              </a:rPr>
              <a:t>Charity  --  Marie-Francois </a:t>
            </a:r>
            <a:r>
              <a:rPr lang="en-US" sz="1600" dirty="0" err="1">
                <a:solidFill>
                  <a:schemeClr val="tx1">
                    <a:lumMod val="95000"/>
                  </a:schemeClr>
                </a:solidFill>
              </a:rPr>
              <a:t>Firmin</a:t>
            </a:r>
            <a:r>
              <a:rPr lang="en-US" sz="1600" dirty="0">
                <a:solidFill>
                  <a:schemeClr val="tx1">
                    <a:lumMod val="95000"/>
                  </a:schemeClr>
                </a:solidFill>
              </a:rPr>
              <a:t>-Girard, </a:t>
            </a:r>
            <a:r>
              <a:rPr lang="en-US" sz="1600" dirty="0" err="1">
                <a:solidFill>
                  <a:schemeClr val="tx1">
                    <a:lumMod val="95000"/>
                  </a:schemeClr>
                </a:solidFill>
              </a:rPr>
              <a:t>Museu</a:t>
            </a:r>
            <a:r>
              <a:rPr lang="en-US" sz="1600" dirty="0">
                <a:solidFill>
                  <a:schemeClr val="tx1">
                    <a:lumMod val="95000"/>
                  </a:schemeClr>
                </a:solidFill>
              </a:rPr>
              <a:t> Nacional de </a:t>
            </a:r>
            <a:r>
              <a:rPr lang="en-US" sz="1600" dirty="0" err="1">
                <a:solidFill>
                  <a:schemeClr val="tx1">
                    <a:lumMod val="95000"/>
                  </a:schemeClr>
                </a:solidFill>
              </a:rPr>
              <a:t>Belas</a:t>
            </a:r>
            <a:r>
              <a:rPr lang="en-US" sz="1600" dirty="0">
                <a:solidFill>
                  <a:schemeClr val="tx1">
                    <a:lumMod val="95000"/>
                  </a:schemeClr>
                </a:solidFill>
              </a:rPr>
              <a:t> </a:t>
            </a:r>
            <a:r>
              <a:rPr lang="en-US" sz="1600" dirty="0" err="1">
                <a:solidFill>
                  <a:schemeClr val="tx1">
                    <a:lumMod val="95000"/>
                  </a:schemeClr>
                </a:solidFill>
              </a:rPr>
              <a:t>Artes</a:t>
            </a:r>
            <a:r>
              <a:rPr lang="en-US" sz="1600" dirty="0">
                <a:solidFill>
                  <a:schemeClr val="tx1">
                    <a:lumMod val="95000"/>
                  </a:schemeClr>
                </a:solidFill>
              </a:rPr>
              <a:t>, Rio de </a:t>
            </a:r>
            <a:r>
              <a:rPr lang="en-US" sz="1600" dirty="0" err="1">
                <a:solidFill>
                  <a:schemeClr val="tx1">
                    <a:lumMod val="95000"/>
                  </a:schemeClr>
                </a:solidFill>
              </a:rPr>
              <a:t>Janiero</a:t>
            </a:r>
            <a:r>
              <a:rPr lang="en-US" sz="1600" dirty="0">
                <a:solidFill>
                  <a:schemeClr val="tx1">
                    <a:lumMod val="95000"/>
                  </a:schemeClr>
                </a:solidFill>
              </a:rPr>
              <a:t>, Brazil  </a:t>
            </a:r>
          </a:p>
        </p:txBody>
      </p:sp>
      <p:pic>
        <p:nvPicPr>
          <p:cNvPr id="2" name="Picture 1"/>
          <p:cNvPicPr>
            <a:picLocks noChangeAspect="1"/>
          </p:cNvPicPr>
          <p:nvPr/>
        </p:nvPicPr>
        <p:blipFill>
          <a:blip r:embed="rId2"/>
          <a:stretch>
            <a:fillRect/>
          </a:stretch>
        </p:blipFill>
        <p:spPr>
          <a:xfrm>
            <a:off x="1752600" y="65724"/>
            <a:ext cx="8646340" cy="6106477"/>
          </a:xfrm>
          <a:prstGeom prst="rect">
            <a:avLst/>
          </a:prstGeom>
        </p:spPr>
      </p:pic>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1551</TotalTime>
  <Words>753</Words>
  <Application>Microsoft Office PowerPoint</Application>
  <PresentationFormat>Widescreen</PresentationFormat>
  <Paragraphs>92</Paragraphs>
  <Slides>24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Calibri</vt:lpstr>
      <vt:lpstr>First Sunday after Christmas Day Year A</vt:lpstr>
      <vt:lpstr>Ash Wednesday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Sunday after Christmas Day</dc:title>
  <dc:creator>Anne</dc:creator>
  <cp:lastModifiedBy>Anne Richardson</cp:lastModifiedBy>
  <cp:revision>79</cp:revision>
  <dcterms:created xsi:type="dcterms:W3CDTF">2016-08-31T16:46:43Z</dcterms:created>
  <dcterms:modified xsi:type="dcterms:W3CDTF">2022-09-17T13:39:47Z</dcterms:modified>
</cp:coreProperties>
</file>