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405" r:id="rId3"/>
    <p:sldId id="406" r:id="rId4"/>
    <p:sldId id="385" r:id="rId5"/>
    <p:sldId id="386" r:id="rId6"/>
    <p:sldId id="387" r:id="rId7"/>
    <p:sldId id="388" r:id="rId8"/>
    <p:sldId id="389" r:id="rId9"/>
    <p:sldId id="390" r:id="rId10"/>
    <p:sldId id="391" r:id="rId11"/>
    <p:sldId id="392" r:id="rId12"/>
    <p:sldId id="393" r:id="rId13"/>
    <p:sldId id="409" r:id="rId14"/>
    <p:sldId id="395" r:id="rId15"/>
    <p:sldId id="411" r:id="rId16"/>
    <p:sldId id="410" r:id="rId17"/>
    <p:sldId id="402" r:id="rId18"/>
    <p:sldId id="396" r:id="rId19"/>
    <p:sldId id="412" r:id="rId20"/>
    <p:sldId id="400" r:id="rId21"/>
    <p:sldId id="413" r:id="rId22"/>
    <p:sldId id="404" r:id="rId23"/>
    <p:sldId id="397" r:id="rId24"/>
    <p:sldId id="398" r:id="rId25"/>
    <p:sldId id="29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B9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94" autoAdjust="0"/>
    <p:restoredTop sz="94660"/>
  </p:normalViewPr>
  <p:slideViewPr>
    <p:cSldViewPr>
      <p:cViewPr varScale="1">
        <p:scale>
          <a:sx n="73" d="100"/>
          <a:sy n="73" d="100"/>
        </p:scale>
        <p:origin x="58" y="115"/>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18</a:t>
            </a:fld>
            <a:endParaRPr lang="en-US"/>
          </a:p>
        </p:txBody>
      </p:sp>
    </p:spTree>
    <p:extLst>
      <p:ext uri="{BB962C8B-B14F-4D97-AF65-F5344CB8AC3E}">
        <p14:creationId xmlns:p14="http://schemas.microsoft.com/office/powerpoint/2010/main" val="3159885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95400"/>
            <a:ext cx="8458200" cy="1470025"/>
          </a:xfrm>
        </p:spPr>
        <p:txBody>
          <a:bodyPr>
            <a:noAutofit/>
          </a:bodyPr>
          <a:lstStyle/>
          <a:p>
            <a:r>
              <a:rPr lang="en-US" sz="9600" dirty="0"/>
              <a:t>Ascension of the Lord</a:t>
            </a:r>
          </a:p>
        </p:txBody>
      </p:sp>
      <p:sp>
        <p:nvSpPr>
          <p:cNvPr id="3" name="Subtitle 2"/>
          <p:cNvSpPr>
            <a:spLocks noGrp="1"/>
          </p:cNvSpPr>
          <p:nvPr>
            <p:ph type="subTitle" idx="1"/>
          </p:nvPr>
        </p:nvSpPr>
        <p:spPr>
          <a:xfrm>
            <a:off x="1409700" y="3733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903893"/>
            <a:ext cx="9144000" cy="954107"/>
          </a:xfrm>
          <a:prstGeom prst="rect">
            <a:avLst/>
          </a:prstGeom>
          <a:solidFill>
            <a:srgbClr val="596B90">
              <a:alpha val="70000"/>
            </a:srgbClr>
          </a:solidFill>
        </p:spPr>
        <p:txBody>
          <a:bodyPr wrap="square">
            <a:spAutoFit/>
          </a:bodyPr>
          <a:lstStyle/>
          <a:p>
            <a:pPr algn="ctr"/>
            <a:r>
              <a:rPr lang="en-US" sz="2800" dirty="0"/>
              <a:t>Acts 1:1-11  •  Psalm 47 or Psalm 93  •  Ephesians 1:15-23  Luke 24:44-53</a:t>
            </a:r>
            <a:endParaRPr lang="fi-FI" sz="2800" dirty="0"/>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6934200" cy="1754326"/>
          </a:xfrm>
          <a:prstGeom prst="rect">
            <a:avLst/>
          </a:prstGeom>
        </p:spPr>
        <p:txBody>
          <a:bodyPr wrap="square">
            <a:spAutoFit/>
          </a:bodyPr>
          <a:lstStyle/>
          <a:p>
            <a:r>
              <a:rPr lang="en-US" sz="3600" dirty="0"/>
              <a:t>… repentance and forgiveness of sins is to be proclaimed in his name to all nations, </a:t>
            </a:r>
            <a:endParaRPr lang="en-US" sz="3600" dirty="0">
              <a:cs typeface="Arial" pitchFamily="34" charset="0"/>
            </a:endParaRPr>
          </a:p>
        </p:txBody>
      </p:sp>
      <p:sp>
        <p:nvSpPr>
          <p:cNvPr id="5" name="TextBox 4"/>
          <p:cNvSpPr txBox="1"/>
          <p:nvPr/>
        </p:nvSpPr>
        <p:spPr>
          <a:xfrm>
            <a:off x="4267200" y="4419600"/>
            <a:ext cx="3352800" cy="461665"/>
          </a:xfrm>
          <a:prstGeom prst="rect">
            <a:avLst/>
          </a:prstGeom>
          <a:noFill/>
        </p:spPr>
        <p:txBody>
          <a:bodyPr wrap="square" rtlCol="0">
            <a:spAutoFit/>
          </a:bodyPr>
          <a:lstStyle/>
          <a:p>
            <a:pPr algn="ctr"/>
            <a:r>
              <a:rPr lang="en-US" sz="2400" dirty="0">
                <a:solidFill>
                  <a:schemeClr val="tx1">
                    <a:lumMod val="95000"/>
                  </a:schemeClr>
                </a:solidFill>
              </a:rPr>
              <a:t>Luke 24:47</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172200"/>
            <a:ext cx="8763000" cy="338554"/>
          </a:xfrm>
          <a:prstGeom prst="rect">
            <a:avLst/>
          </a:prstGeom>
          <a:noFill/>
        </p:spPr>
        <p:txBody>
          <a:bodyPr wrap="square" rtlCol="0">
            <a:spAutoFit/>
          </a:bodyPr>
          <a:lstStyle/>
          <a:p>
            <a:pPr algn="ctr"/>
            <a:r>
              <a:rPr lang="en-US" sz="1600" dirty="0" err="1">
                <a:solidFill>
                  <a:schemeClr val="tx1">
                    <a:lumMod val="95000"/>
                  </a:schemeClr>
                </a:solidFill>
              </a:rPr>
              <a:t>Millenium</a:t>
            </a:r>
            <a:r>
              <a:rPr lang="en-US" sz="1600" dirty="0">
                <a:solidFill>
                  <a:schemeClr val="tx1">
                    <a:lumMod val="95000"/>
                  </a:schemeClr>
                </a:solidFill>
              </a:rPr>
              <a:t> Chapel of Peace and Forgiveness, </a:t>
            </a:r>
            <a:r>
              <a:rPr lang="en-US" sz="1600" dirty="0" err="1">
                <a:solidFill>
                  <a:schemeClr val="tx1">
                    <a:lumMod val="95000"/>
                  </a:schemeClr>
                </a:solidFill>
              </a:rPr>
              <a:t>Alrewas</a:t>
            </a:r>
            <a:r>
              <a:rPr lang="en-US" sz="1600" dirty="0">
                <a:solidFill>
                  <a:schemeClr val="tx1">
                    <a:lumMod val="95000"/>
                  </a:schemeClr>
                </a:solidFill>
              </a:rPr>
              <a:t>,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484" y="457200"/>
            <a:ext cx="8086116" cy="5257801"/>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6781800" cy="1754326"/>
          </a:xfrm>
          <a:prstGeom prst="rect">
            <a:avLst/>
          </a:prstGeom>
        </p:spPr>
        <p:txBody>
          <a:bodyPr wrap="square">
            <a:spAutoFit/>
          </a:bodyPr>
          <a:lstStyle/>
          <a:p>
            <a:r>
              <a:rPr lang="en-US" sz="3600" dirty="0"/>
              <a:t>Then he led them out as far as Bethany, and, lifting up his hands, he blessed them.</a:t>
            </a:r>
            <a:endParaRPr lang="en-US" sz="3600" dirty="0">
              <a:cs typeface="Arial" pitchFamily="34" charset="0"/>
            </a:endParaRPr>
          </a:p>
        </p:txBody>
      </p:sp>
      <p:sp>
        <p:nvSpPr>
          <p:cNvPr id="5" name="TextBox 4"/>
          <p:cNvSpPr txBox="1"/>
          <p:nvPr/>
        </p:nvSpPr>
        <p:spPr>
          <a:xfrm>
            <a:off x="3733800" y="4267200"/>
            <a:ext cx="3352800" cy="461665"/>
          </a:xfrm>
          <a:prstGeom prst="rect">
            <a:avLst/>
          </a:prstGeom>
          <a:noFill/>
        </p:spPr>
        <p:txBody>
          <a:bodyPr wrap="square" rtlCol="0">
            <a:spAutoFit/>
          </a:bodyPr>
          <a:lstStyle/>
          <a:p>
            <a:pPr algn="ctr"/>
            <a:r>
              <a:rPr lang="en-US" sz="2400" dirty="0">
                <a:solidFill>
                  <a:schemeClr val="tx1">
                    <a:lumMod val="95000"/>
                  </a:schemeClr>
                </a:solidFill>
              </a:rPr>
              <a:t>Luke 24:50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3600" y="5791200"/>
            <a:ext cx="2819400" cy="861774"/>
          </a:xfrm>
          <a:prstGeom prst="rect">
            <a:avLst/>
          </a:prstGeom>
          <a:noFill/>
        </p:spPr>
        <p:txBody>
          <a:bodyPr wrap="square" rtlCol="0">
            <a:spAutoFit/>
          </a:bodyPr>
          <a:lstStyle/>
          <a:p>
            <a:pPr algn="ctr"/>
            <a:r>
              <a:rPr lang="en-US" sz="1600" dirty="0">
                <a:solidFill>
                  <a:schemeClr val="tx1">
                    <a:lumMod val="95000"/>
                  </a:schemeClr>
                </a:solidFill>
              </a:rPr>
              <a:t>Ascension of Christ</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990599" y="47214"/>
            <a:ext cx="4436741" cy="6810786"/>
          </a:xfrm>
          <a:prstGeom prst="rect">
            <a:avLst/>
          </a:prstGeom>
        </p:spPr>
      </p:pic>
    </p:spTree>
    <p:extLst>
      <p:ext uri="{BB962C8B-B14F-4D97-AF65-F5344CB8AC3E}">
        <p14:creationId xmlns:p14="http://schemas.microsoft.com/office/powerpoint/2010/main" val="295274910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1754326"/>
          </a:xfrm>
          <a:prstGeom prst="rect">
            <a:avLst/>
          </a:prstGeom>
        </p:spPr>
        <p:txBody>
          <a:bodyPr wrap="square">
            <a:spAutoFit/>
          </a:bodyPr>
          <a:lstStyle/>
          <a:p>
            <a:r>
              <a:rPr lang="en-US" sz="3600" dirty="0"/>
              <a:t>While he was blessing them, he withdrew from them and was carried up into heaven.</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Luke 24:51</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248400"/>
            <a:ext cx="8763000" cy="338554"/>
          </a:xfrm>
          <a:prstGeom prst="rect">
            <a:avLst/>
          </a:prstGeom>
          <a:noFill/>
        </p:spPr>
        <p:txBody>
          <a:bodyPr wrap="square" rtlCol="0">
            <a:spAutoFit/>
          </a:bodyPr>
          <a:lstStyle/>
          <a:p>
            <a:pPr algn="ctr"/>
            <a:r>
              <a:rPr lang="en-US" sz="1600" dirty="0">
                <a:solidFill>
                  <a:schemeClr val="tx1">
                    <a:lumMod val="95000"/>
                  </a:schemeClr>
                </a:solidFill>
              </a:rPr>
              <a:t>Ascension  -- </a:t>
            </a:r>
            <a:r>
              <a:rPr lang="en-US" sz="1600" dirty="0" err="1">
                <a:solidFill>
                  <a:schemeClr val="tx1">
                    <a:lumMod val="95000"/>
                  </a:schemeClr>
                </a:solidFill>
              </a:rPr>
              <a:t>Keur</a:t>
            </a:r>
            <a:r>
              <a:rPr lang="en-US" sz="1600" dirty="0">
                <a:solidFill>
                  <a:schemeClr val="tx1">
                    <a:lumMod val="95000"/>
                  </a:schemeClr>
                </a:solidFill>
              </a:rPr>
              <a:t> Moussa Abbey, </a:t>
            </a: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38200"/>
            <a:ext cx="9144000" cy="4884234"/>
          </a:xfrm>
          <a:prstGeom prst="rect">
            <a:avLst/>
          </a:prstGeom>
        </p:spPr>
      </p:pic>
    </p:spTree>
    <p:extLst>
      <p:ext uri="{BB962C8B-B14F-4D97-AF65-F5344CB8AC3E}">
        <p14:creationId xmlns:p14="http://schemas.microsoft.com/office/powerpoint/2010/main" val="1056203244"/>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5334000"/>
            <a:ext cx="3657600" cy="1323439"/>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Anish Kapoor</a:t>
            </a:r>
          </a:p>
          <a:p>
            <a:pPr algn="ctr"/>
            <a:r>
              <a:rPr lang="en-US" sz="1600" dirty="0">
                <a:solidFill>
                  <a:schemeClr val="tx1">
                    <a:lumMod val="95000"/>
                  </a:schemeClr>
                </a:solidFill>
              </a:rPr>
              <a:t>Basilica of </a:t>
            </a:r>
            <a:r>
              <a:rPr lang="en-US" sz="1600" dirty="0"/>
              <a:t>San Giorgio Maggiore</a:t>
            </a:r>
          </a:p>
          <a:p>
            <a:pPr algn="ctr"/>
            <a:r>
              <a:rPr lang="en-US" sz="1600" dirty="0"/>
              <a:t> Venice, Italy</a:t>
            </a:r>
            <a:endParaRPr lang="en-US" sz="1600" dirty="0">
              <a:solidFill>
                <a:schemeClr val="tx1">
                  <a:lumMod val="95000"/>
                </a:schemeClr>
              </a:solidFill>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95800" y="0"/>
            <a:ext cx="2819400" cy="6858000"/>
          </a:xfrm>
          <a:prstGeom prst="rect">
            <a:avLst/>
          </a:prstGeom>
        </p:spPr>
      </p:pic>
    </p:spTree>
    <p:extLst>
      <p:ext uri="{BB962C8B-B14F-4D97-AF65-F5344CB8AC3E}">
        <p14:creationId xmlns:p14="http://schemas.microsoft.com/office/powerpoint/2010/main" val="1661420904"/>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334000"/>
            <a:ext cx="2514600" cy="1323439"/>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French, c. 1500</a:t>
            </a:r>
          </a:p>
          <a:p>
            <a:pPr algn="ctr"/>
            <a:r>
              <a:rPr lang="en-US" sz="1600" dirty="0">
                <a:solidFill>
                  <a:schemeClr val="tx1">
                    <a:lumMod val="95000"/>
                  </a:schemeClr>
                </a:solidFill>
              </a:rPr>
              <a:t> Art Institute of Chicago Chicago, IL</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38600" y="856"/>
            <a:ext cx="2895600" cy="685714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400800"/>
            <a:ext cx="8763000" cy="369332"/>
          </a:xfrm>
          <a:prstGeom prst="rect">
            <a:avLst/>
          </a:prstGeom>
          <a:noFill/>
        </p:spPr>
        <p:txBody>
          <a:bodyPr wrap="square" rtlCol="0">
            <a:spAutoFit/>
          </a:bodyPr>
          <a:lstStyle/>
          <a:p>
            <a:pPr algn="ctr"/>
            <a:r>
              <a:rPr lang="en-US" sz="1600" dirty="0">
                <a:solidFill>
                  <a:schemeClr val="tx1">
                    <a:lumMod val="95000"/>
                  </a:schemeClr>
                </a:solidFill>
              </a:rPr>
              <a:t>Ascension</a:t>
            </a:r>
            <a:r>
              <a:rPr lang="en-US" dirty="0">
                <a:solidFill>
                  <a:schemeClr val="tx1">
                    <a:lumMod val="95000"/>
                  </a:schemeClr>
                </a:solidFill>
              </a:rPr>
              <a:t>  --  Joanna Vaughn, Cape Cod Bay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26789"/>
            <a:ext cx="8382000" cy="6237387"/>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348345"/>
            <a:ext cx="2895600" cy="1323439"/>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err="1">
                <a:solidFill>
                  <a:schemeClr val="tx1">
                    <a:lumMod val="95000"/>
                  </a:schemeClr>
                </a:solidFill>
              </a:rPr>
              <a:t>Bousure</a:t>
            </a:r>
            <a:endParaRPr lang="en-US" sz="1600" dirty="0">
              <a:solidFill>
                <a:schemeClr val="tx1">
                  <a:lumMod val="95000"/>
                </a:schemeClr>
              </a:solidFill>
            </a:endParaRPr>
          </a:p>
          <a:p>
            <a:pPr algn="ctr"/>
            <a:r>
              <a:rPr lang="en-US" sz="1600" dirty="0">
                <a:solidFill>
                  <a:schemeClr val="tx1">
                    <a:lumMod val="95000"/>
                  </a:schemeClr>
                </a:solidFill>
              </a:rPr>
              <a:t>Sagrada Familia</a:t>
            </a:r>
          </a:p>
          <a:p>
            <a:pPr algn="ctr"/>
            <a:r>
              <a:rPr lang="en-US" sz="1600" dirty="0">
                <a:solidFill>
                  <a:schemeClr val="tx1">
                    <a:lumMod val="95000"/>
                  </a:schemeClr>
                </a:solidFill>
              </a:rPr>
              <a:t>Barcelona, Spain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45931" y="67769"/>
            <a:ext cx="4507469" cy="6757904"/>
          </a:xfrm>
          <a:prstGeom prst="rect">
            <a:avLst/>
          </a:prstGeom>
        </p:spPr>
      </p:pic>
    </p:spTree>
    <p:extLst>
      <p:ext uri="{BB962C8B-B14F-4D97-AF65-F5344CB8AC3E}">
        <p14:creationId xmlns:p14="http://schemas.microsoft.com/office/powerpoint/2010/main" val="4211034327"/>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162800" cy="1754326"/>
          </a:xfrm>
          <a:prstGeom prst="rect">
            <a:avLst/>
          </a:prstGeom>
        </p:spPr>
        <p:txBody>
          <a:bodyPr wrap="square">
            <a:spAutoFit/>
          </a:bodyPr>
          <a:lstStyle/>
          <a:p>
            <a:r>
              <a:rPr lang="en-US" sz="3600" dirty="0"/>
              <a:t>When he had said this, as they were watching, he was lifted up, and a cloud took him out of their sight.</a:t>
            </a:r>
            <a:endParaRPr lang="en-US" sz="3600" dirty="0">
              <a:cs typeface="Arial" pitchFamily="34" charset="0"/>
            </a:endParaRPr>
          </a:p>
        </p:txBody>
      </p:sp>
      <p:sp>
        <p:nvSpPr>
          <p:cNvPr id="4" name="TextBox 3"/>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Acts 1:9</a:t>
            </a:r>
          </a:p>
        </p:txBody>
      </p:sp>
    </p:spTree>
    <p:extLst>
      <p:ext uri="{BB962C8B-B14F-4D97-AF65-F5344CB8AC3E}">
        <p14:creationId xmlns:p14="http://schemas.microsoft.com/office/powerpoint/2010/main" val="390261015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965918"/>
            <a:ext cx="2286000" cy="1815882"/>
          </a:xfrm>
          <a:prstGeom prst="rect">
            <a:avLst/>
          </a:prstGeom>
          <a:noFill/>
        </p:spPr>
        <p:txBody>
          <a:bodyPr wrap="square" rtlCol="0">
            <a:spAutoFit/>
          </a:bodyPr>
          <a:lstStyle/>
          <a:p>
            <a:pPr algn="ctr"/>
            <a:r>
              <a:rPr lang="en-US" sz="1600" dirty="0">
                <a:solidFill>
                  <a:schemeClr val="tx1">
                    <a:lumMod val="95000"/>
                  </a:schemeClr>
                </a:solidFill>
              </a:rPr>
              <a:t>Mysteries of the Passion, Resurrection, and Ascension of Christ (detail)</a:t>
            </a:r>
          </a:p>
          <a:p>
            <a:pPr algn="ctr"/>
            <a:endParaRPr lang="en-US" sz="1600" dirty="0">
              <a:solidFill>
                <a:schemeClr val="tx1">
                  <a:lumMod val="95000"/>
                </a:schemeClr>
              </a:solidFill>
            </a:endParaRPr>
          </a:p>
          <a:p>
            <a:pPr algn="ctr"/>
            <a:r>
              <a:rPr lang="en-US" sz="1600" dirty="0">
                <a:solidFill>
                  <a:schemeClr val="tx1">
                    <a:lumMod val="95000"/>
                  </a:schemeClr>
                </a:solidFill>
              </a:rPr>
              <a:t>Antonio </a:t>
            </a:r>
            <a:r>
              <a:rPr lang="en-US" sz="1600" dirty="0" err="1">
                <a:solidFill>
                  <a:schemeClr val="tx1">
                    <a:lumMod val="95000"/>
                  </a:schemeClr>
                </a:solidFill>
              </a:rPr>
              <a:t>Campi</a:t>
            </a:r>
            <a:endParaRPr lang="en-US" sz="1600" dirty="0">
              <a:solidFill>
                <a:schemeClr val="tx1">
                  <a:lumMod val="95000"/>
                </a:schemeClr>
              </a:solidFill>
            </a:endParaRPr>
          </a:p>
          <a:p>
            <a:pPr algn="ctr"/>
            <a:r>
              <a:rPr lang="en-US" sz="1600" dirty="0">
                <a:solidFill>
                  <a:schemeClr val="tx1">
                    <a:lumMod val="95000"/>
                  </a:schemeClr>
                </a:solidFill>
              </a:rPr>
              <a:t>Louvre Museum, Paris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2300" y="0"/>
            <a:ext cx="5143500" cy="68580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Ascension  --  Russell Beck, </a:t>
            </a:r>
            <a:r>
              <a:rPr lang="en-US" sz="1600" dirty="0" err="1">
                <a:solidFill>
                  <a:schemeClr val="tx1">
                    <a:lumMod val="95000"/>
                  </a:schemeClr>
                </a:solidFill>
              </a:rPr>
              <a:t>Aukland</a:t>
            </a:r>
            <a:r>
              <a:rPr lang="en-US" sz="1600" dirty="0">
                <a:solidFill>
                  <a:schemeClr val="tx1">
                    <a:lumMod val="95000"/>
                  </a:schemeClr>
                </a:solidFill>
              </a:rPr>
              <a:t> Botanic Gardens, </a:t>
            </a:r>
            <a:r>
              <a:rPr lang="en-US" sz="1600" dirty="0" err="1">
                <a:solidFill>
                  <a:schemeClr val="tx1">
                    <a:lumMod val="95000"/>
                  </a:schemeClr>
                </a:solidFill>
              </a:rPr>
              <a:t>Aukland</a:t>
            </a:r>
            <a:r>
              <a:rPr lang="en-US" sz="1600" dirty="0">
                <a:solidFill>
                  <a:schemeClr val="tx1">
                    <a:lumMod val="95000"/>
                  </a:schemeClr>
                </a:solidFill>
              </a:rPr>
              <a:t>, New Zealand</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6817" y="533400"/>
            <a:ext cx="8226566" cy="5488662"/>
          </a:xfrm>
          <a:prstGeom prst="rect">
            <a:avLst/>
          </a:prstGeom>
        </p:spPr>
      </p:pic>
    </p:spTree>
    <p:extLst>
      <p:ext uri="{BB962C8B-B14F-4D97-AF65-F5344CB8AC3E}">
        <p14:creationId xmlns:p14="http://schemas.microsoft.com/office/powerpoint/2010/main" val="4121228594"/>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382161"/>
            <a:ext cx="1600200" cy="1323439"/>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Church of </a:t>
            </a:r>
            <a:r>
              <a:rPr lang="en-US" sz="1600" dirty="0"/>
              <a:t>St </a:t>
            </a:r>
            <a:r>
              <a:rPr lang="en-US" sz="1600" dirty="0" err="1"/>
              <a:t>Elthedreda</a:t>
            </a:r>
            <a:r>
              <a:rPr lang="en-US" sz="1600" dirty="0"/>
              <a:t> London, England</a:t>
            </a:r>
            <a:endParaRPr lang="en-US" sz="1600" dirty="0">
              <a:solidFill>
                <a:schemeClr val="tx1">
                  <a:lumMod val="9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400" y="0"/>
            <a:ext cx="6934200" cy="6804184"/>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8"/>
            <a:ext cx="7239000" cy="1754326"/>
          </a:xfrm>
          <a:prstGeom prst="rect">
            <a:avLst/>
          </a:prstGeom>
        </p:spPr>
        <p:txBody>
          <a:bodyPr wrap="square">
            <a:spAutoFit/>
          </a:bodyPr>
          <a:lstStyle/>
          <a:p>
            <a:r>
              <a:rPr lang="en-US" sz="3600" dirty="0"/>
              <a:t>And they worshiped him, and returned to Jerusalem with great joy.</a:t>
            </a:r>
          </a:p>
          <a:p>
            <a:endParaRPr lang="en-US" sz="3600" dirty="0">
              <a:cs typeface="Arial" pitchFamily="34" charset="0"/>
            </a:endParaRPr>
          </a:p>
        </p:txBody>
      </p:sp>
      <p:sp>
        <p:nvSpPr>
          <p:cNvPr id="5" name="TextBox 4"/>
          <p:cNvSpPr txBox="1"/>
          <p:nvPr/>
        </p:nvSpPr>
        <p:spPr>
          <a:xfrm>
            <a:off x="3581400" y="4038600"/>
            <a:ext cx="3352800" cy="461665"/>
          </a:xfrm>
          <a:prstGeom prst="rect">
            <a:avLst/>
          </a:prstGeom>
          <a:noFill/>
        </p:spPr>
        <p:txBody>
          <a:bodyPr wrap="square" rtlCol="0">
            <a:spAutoFit/>
          </a:bodyPr>
          <a:lstStyle/>
          <a:p>
            <a:pPr algn="ctr"/>
            <a:r>
              <a:rPr lang="en-US" sz="2400" dirty="0">
                <a:solidFill>
                  <a:schemeClr val="tx1">
                    <a:lumMod val="95000"/>
                  </a:schemeClr>
                </a:solidFill>
              </a:rPr>
              <a:t>Luke 24:52</a:t>
            </a:r>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Jubilee Monument  --  </a:t>
            </a:r>
            <a:r>
              <a:rPr lang="en-US" sz="1600" dirty="0" err="1">
                <a:solidFill>
                  <a:schemeClr val="tx1">
                    <a:lumMod val="95000"/>
                  </a:schemeClr>
                </a:solidFill>
              </a:rPr>
              <a:t>Ouidah</a:t>
            </a:r>
            <a:r>
              <a:rPr lang="en-US" sz="1600" dirty="0">
                <a:solidFill>
                  <a:schemeClr val="tx1">
                    <a:lumMod val="95000"/>
                  </a:schemeClr>
                </a:solidFill>
              </a:rPr>
              <a:t>, Benin</a:t>
            </a:r>
          </a:p>
        </p:txBody>
      </p:sp>
      <p:pic>
        <p:nvPicPr>
          <p:cNvPr id="3" name="Picture 2"/>
          <p:cNvPicPr>
            <a:picLocks noChangeAspect="1"/>
          </p:cNvPicPr>
          <p:nvPr/>
        </p:nvPicPr>
        <p:blipFill>
          <a:blip r:embed="rId2"/>
          <a:stretch>
            <a:fillRect/>
          </a:stretch>
        </p:blipFill>
        <p:spPr>
          <a:xfrm>
            <a:off x="19169" y="0"/>
            <a:ext cx="9124831" cy="6045200"/>
          </a:xfrm>
          <a:prstGeom prst="rect">
            <a:avLst/>
          </a:prstGeom>
        </p:spPr>
      </p:pic>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52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a:t>
            </a:r>
            <a:r>
              <a:rPr lang="en-US" sz="1400" dirty="0" err="1"/>
              <a:t>www.flickr.com</a:t>
            </a:r>
            <a:r>
              <a:rPr lang="en-US" sz="1400" dirty="0"/>
              <a:t>/photos/skip/111045024/</a:t>
            </a:r>
          </a:p>
          <a:p>
            <a:pPr>
              <a:buNone/>
            </a:pPr>
            <a:r>
              <a:rPr lang="en-US" sz="1400" dirty="0"/>
              <a:t>http://</a:t>
            </a:r>
            <a:r>
              <a:rPr lang="en-US" sz="1400" dirty="0" err="1"/>
              <a:t>commons.wikimedia.org</a:t>
            </a:r>
            <a:r>
              <a:rPr lang="en-US" sz="1400" dirty="0"/>
              <a:t>/wiki/</a:t>
            </a:r>
            <a:r>
              <a:rPr lang="en-US" sz="1400" dirty="0" err="1"/>
              <a:t>File:Ethiopian_painting_of_Ethiopian_Orthodox_choir.png</a:t>
            </a:r>
            <a:endParaRPr lang="en-US" sz="1400" dirty="0"/>
          </a:p>
          <a:p>
            <a:pPr>
              <a:buNone/>
            </a:pPr>
            <a:r>
              <a:rPr lang="en-US" sz="1400" dirty="0"/>
              <a:t>https://</a:t>
            </a:r>
            <a:r>
              <a:rPr lang="en-US" sz="1400" dirty="0" err="1"/>
              <a:t>commons.m.wikimedia.org</a:t>
            </a:r>
            <a:r>
              <a:rPr lang="en-US" sz="1400" dirty="0"/>
              <a:t>/wiki/File:Thou_Shalt_Love_-_</a:t>
            </a:r>
            <a:r>
              <a:rPr lang="en-US" sz="1400" dirty="0" err="1"/>
              <a:t>Sister_Maurice_Schnell.jpg</a:t>
            </a:r>
            <a:endParaRPr lang="en-US" sz="1400" dirty="0"/>
          </a:p>
          <a:p>
            <a:pPr>
              <a:buNone/>
            </a:pPr>
            <a:r>
              <a:rPr lang="en-US" sz="1400" dirty="0"/>
              <a:t>	</a:t>
            </a:r>
            <a:r>
              <a:rPr lang="en-US" sz="1400" dirty="0" err="1"/>
              <a:t>callme</a:t>
            </a:r>
            <a:r>
              <a:rPr lang="en-US" sz="1400" dirty="0"/>
              <a:t> </a:t>
            </a:r>
            <a:r>
              <a:rPr lang="en-US" sz="1400" dirty="0" err="1"/>
              <a:t>tim</a:t>
            </a:r>
            <a:r>
              <a:rPr lang="en-US" sz="1400" dirty="0"/>
              <a:t>, Flickr Creative Commons</a:t>
            </a:r>
          </a:p>
          <a:p>
            <a:pPr>
              <a:buNone/>
            </a:pPr>
            <a:r>
              <a:rPr lang="en-US" sz="1400" dirty="0"/>
              <a:t>http://</a:t>
            </a:r>
            <a:r>
              <a:rPr lang="en-US" sz="1400" dirty="0" err="1"/>
              <a:t>commons.wikimedia.org</a:t>
            </a:r>
            <a:r>
              <a:rPr lang="en-US" sz="1400" dirty="0"/>
              <a:t>/wiki/File:The_Millennium_Chapel_of_Peace_and_Forgiveness,_at_the_National_Memorial_Arboretum,_Alrewas,_Staffordshire._-_geograph.org.uk_-_814782.jpg</a:t>
            </a:r>
          </a:p>
          <a:p>
            <a:pPr>
              <a:buNone/>
            </a:pPr>
            <a:r>
              <a:rPr lang="en-US" sz="1400" dirty="0"/>
              <a:t>http://</a:t>
            </a:r>
            <a:r>
              <a:rPr lang="en-US" sz="1400" dirty="0" err="1"/>
              <a:t>diglib.library.vanderbilt.edu</a:t>
            </a:r>
            <a:r>
              <a:rPr lang="en-US" sz="1400" dirty="0"/>
              <a:t>/</a:t>
            </a:r>
            <a:r>
              <a:rPr lang="en-US" sz="1400" dirty="0" err="1"/>
              <a:t>act-imagelink.pl?RC</a:t>
            </a:r>
            <a:r>
              <a:rPr lang="en-US" sz="1400" dirty="0"/>
              <a:t>=48398</a:t>
            </a:r>
          </a:p>
          <a:p>
            <a:pPr>
              <a:buNone/>
            </a:pPr>
            <a:r>
              <a:rPr lang="en-US" sz="1400" dirty="0"/>
              <a:t>https://</a:t>
            </a:r>
            <a:r>
              <a:rPr lang="en-US" sz="1400" dirty="0" err="1"/>
              <a:t>commons.wikimedia.org</a:t>
            </a:r>
            <a:r>
              <a:rPr lang="en-US" sz="1400" dirty="0"/>
              <a:t>/wiki/</a:t>
            </a:r>
            <a:r>
              <a:rPr lang="en-US" sz="1400" dirty="0" err="1"/>
              <a:t>File:KeurMoussaAutel.jpg</a:t>
            </a:r>
            <a:endParaRPr lang="en-US" sz="1400" dirty="0"/>
          </a:p>
          <a:p>
            <a:pPr>
              <a:buNone/>
            </a:pPr>
            <a:r>
              <a:rPr lang="en-US" sz="1400" dirty="0"/>
              <a:t>https://</a:t>
            </a:r>
            <a:r>
              <a:rPr lang="en-US" sz="1400" dirty="0" err="1"/>
              <a:t>commons.wikimedia.org</a:t>
            </a:r>
            <a:r>
              <a:rPr lang="en-US" sz="1400" dirty="0"/>
              <a:t>/wiki/</a:t>
            </a:r>
            <a:r>
              <a:rPr lang="en-US" sz="1400" dirty="0" err="1"/>
              <a:t>File:Ascension</a:t>
            </a:r>
            <a:r>
              <a:rPr lang="en-US" sz="1400" dirty="0"/>
              <a:t>_(</a:t>
            </a:r>
            <a:r>
              <a:rPr lang="en-US" sz="1400" dirty="0" err="1"/>
              <a:t>54%C3%A8me_biennale_de_Venise</a:t>
            </a:r>
            <a:r>
              <a:rPr lang="en-US" sz="1400" dirty="0"/>
              <a:t>)_(6220245513).jpg</a:t>
            </a:r>
          </a:p>
          <a:p>
            <a:pPr>
              <a:buNone/>
            </a:pPr>
            <a:r>
              <a:rPr lang="en-US" sz="1400" dirty="0"/>
              <a:t>https://</a:t>
            </a:r>
            <a:r>
              <a:rPr lang="en-US" sz="1400" dirty="0" err="1"/>
              <a:t>www.flickr.com</a:t>
            </a:r>
            <a:r>
              <a:rPr lang="en-US" sz="1400" dirty="0"/>
              <a:t>/photos/</a:t>
            </a:r>
            <a:r>
              <a:rPr lang="en-US" sz="1400" dirty="0" err="1"/>
              <a:t>akma</a:t>
            </a:r>
            <a:r>
              <a:rPr lang="en-US" sz="1400" dirty="0"/>
              <a:t>/733188124/</a:t>
            </a:r>
          </a:p>
          <a:p>
            <a:pPr>
              <a:buNone/>
            </a:pPr>
            <a:r>
              <a:rPr lang="en-US" sz="1400" dirty="0"/>
              <a:t>https://</a:t>
            </a:r>
            <a:r>
              <a:rPr lang="en-US" sz="1400" dirty="0" err="1"/>
              <a:t>www.flickr.com</a:t>
            </a:r>
            <a:r>
              <a:rPr lang="en-US" sz="1400" dirty="0"/>
              <a:t>/photos/</a:t>
            </a:r>
            <a:r>
              <a:rPr lang="en-US" sz="1400" dirty="0" err="1"/>
              <a:t>joannavaughanphotography</a:t>
            </a:r>
            <a:r>
              <a:rPr lang="en-US" sz="1400" dirty="0"/>
              <a:t>/1909248290/</a:t>
            </a:r>
          </a:p>
          <a:p>
            <a:pPr>
              <a:buNone/>
            </a:pPr>
            <a:r>
              <a:rPr lang="en-US" sz="1400" dirty="0"/>
              <a:t>https://</a:t>
            </a:r>
            <a:r>
              <a:rPr lang="en-US" sz="1400" dirty="0" err="1"/>
              <a:t>www.flickr.com</a:t>
            </a:r>
            <a:r>
              <a:rPr lang="en-US" sz="1400" dirty="0"/>
              <a:t>/photos/</a:t>
            </a:r>
            <a:r>
              <a:rPr lang="en-US" sz="1400" dirty="0" err="1"/>
              <a:t>30430801@N06</a:t>
            </a:r>
            <a:r>
              <a:rPr lang="en-US" sz="1400" dirty="0"/>
              <a:t>/5871511887/</a:t>
            </a:r>
          </a:p>
          <a:p>
            <a:pPr>
              <a:buNone/>
            </a:pPr>
            <a:r>
              <a:rPr lang="en-US" sz="1400" dirty="0"/>
              <a:t>https://</a:t>
            </a:r>
            <a:r>
              <a:rPr lang="en-US" sz="1400" dirty="0" err="1"/>
              <a:t>www.flickr.com</a:t>
            </a:r>
            <a:r>
              <a:rPr lang="en-US" sz="1400" dirty="0"/>
              <a:t>/photos/</a:t>
            </a:r>
            <a:r>
              <a:rPr lang="en-US" sz="1400" dirty="0" err="1"/>
              <a:t>mhbishop</a:t>
            </a:r>
            <a:r>
              <a:rPr lang="en-US" sz="1400" dirty="0"/>
              <a:t>/7061390583/</a:t>
            </a:r>
          </a:p>
          <a:p>
            <a:pPr>
              <a:buNone/>
            </a:pPr>
            <a:r>
              <a:rPr lang="en-US" sz="1400" dirty="0"/>
              <a:t>https://</a:t>
            </a:r>
            <a:r>
              <a:rPr lang="en-US" sz="1400" dirty="0" err="1"/>
              <a:t>www.flickr.com</a:t>
            </a:r>
            <a:r>
              <a:rPr lang="en-US" sz="1400" dirty="0"/>
              <a:t>/photos/</a:t>
            </a:r>
            <a:r>
              <a:rPr lang="en-US" sz="1400" dirty="0" err="1"/>
              <a:t>russellstreet</a:t>
            </a:r>
            <a:r>
              <a:rPr lang="en-US" sz="1400" dirty="0"/>
              <a:t>/4577431039/</a:t>
            </a:r>
          </a:p>
          <a:p>
            <a:pPr>
              <a:buNone/>
            </a:pPr>
            <a:r>
              <a:rPr lang="en-US" sz="1400" dirty="0"/>
              <a:t>https://</a:t>
            </a:r>
            <a:r>
              <a:rPr lang="en-US" sz="1400" dirty="0" err="1"/>
              <a:t>www.flickr.com</a:t>
            </a:r>
            <a:r>
              <a:rPr lang="en-US" sz="1400" dirty="0"/>
              <a:t>/photos/</a:t>
            </a:r>
            <a:r>
              <a:rPr lang="en-US" sz="1400" dirty="0" err="1"/>
              <a:t>paullew</a:t>
            </a:r>
            <a:r>
              <a:rPr lang="en-US" sz="1400" dirty="0"/>
              <a:t>/3558979922/</a:t>
            </a:r>
          </a:p>
          <a:p>
            <a:pPr>
              <a:buNone/>
            </a:pPr>
            <a:r>
              <a:rPr lang="en-US" sz="1400" dirty="0"/>
              <a:t>https://</a:t>
            </a:r>
            <a:r>
              <a:rPr lang="en-US" sz="1400" dirty="0" err="1"/>
              <a:t>www.flickr.com</a:t>
            </a:r>
            <a:r>
              <a:rPr lang="en-US" sz="1400" dirty="0"/>
              <a:t>/photos/</a:t>
            </a:r>
            <a:r>
              <a:rPr lang="en-US" sz="1400" dirty="0" err="1"/>
              <a:t>jbdodane</a:t>
            </a:r>
            <a:r>
              <a:rPr lang="en-US" sz="1400" dirty="0"/>
              <a:t>/10310585524/</a:t>
            </a:r>
          </a:p>
          <a:p>
            <a:pPr>
              <a:buNone/>
            </a:pPr>
            <a:endParaRPr lang="en-US" sz="1400" dirty="0"/>
          </a:p>
          <a:p>
            <a:pPr>
              <a:buNone/>
            </a:pPr>
            <a:r>
              <a:rPr lang="en-US" sz="1400" dirty="0"/>
              <a:t>Additional descriptions can be found at the Art in the Christian Tradition image library, a service of the Vanderbilt Divinity Library, http://</a:t>
            </a:r>
            <a:r>
              <a:rPr lang="en-US" sz="1400" dirty="0" err="1"/>
              <a:t>diglib.library.vanderbilt.edu</a:t>
            </a:r>
            <a:r>
              <a:rPr lang="en-US" sz="14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5638800"/>
            <a:ext cx="1771650" cy="1077218"/>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Building Mural</a:t>
            </a:r>
          </a:p>
          <a:p>
            <a:pPr algn="ctr"/>
            <a:r>
              <a:rPr lang="en-US" sz="1600" dirty="0">
                <a:solidFill>
                  <a:schemeClr val="tx1">
                    <a:lumMod val="95000"/>
                  </a:schemeClr>
                </a:solidFill>
              </a:rPr>
              <a:t>Bristol,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0"/>
            <a:ext cx="5143500" cy="6858000"/>
          </a:xfrm>
          <a:prstGeom prst="rect">
            <a:avLst/>
          </a:prstGeom>
        </p:spPr>
      </p:pic>
    </p:spTree>
    <p:extLst>
      <p:ext uri="{BB962C8B-B14F-4D97-AF65-F5344CB8AC3E}">
        <p14:creationId xmlns:p14="http://schemas.microsoft.com/office/powerpoint/2010/main" val="4012551295"/>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391400" cy="1200329"/>
          </a:xfrm>
          <a:prstGeom prst="rect">
            <a:avLst/>
          </a:prstGeom>
        </p:spPr>
        <p:txBody>
          <a:bodyPr wrap="square">
            <a:spAutoFit/>
          </a:bodyPr>
          <a:lstStyle/>
          <a:p>
            <a:r>
              <a:rPr lang="en-US" sz="3600" dirty="0"/>
              <a:t>Clap your hands, all you peoples; shout to God with loud songs of joy.</a:t>
            </a:r>
            <a:endParaRPr lang="en-US" sz="3600" dirty="0">
              <a:cs typeface="Arial" pitchFamily="34" charset="0"/>
            </a:endParaRPr>
          </a:p>
        </p:txBody>
      </p:sp>
      <p:sp>
        <p:nvSpPr>
          <p:cNvPr id="5" name="TextBox 4"/>
          <p:cNvSpPr txBox="1"/>
          <p:nvPr/>
        </p:nvSpPr>
        <p:spPr>
          <a:xfrm>
            <a:off x="4572000" y="4343400"/>
            <a:ext cx="3352800" cy="461665"/>
          </a:xfrm>
          <a:prstGeom prst="rect">
            <a:avLst/>
          </a:prstGeom>
          <a:noFill/>
        </p:spPr>
        <p:txBody>
          <a:bodyPr wrap="square" rtlCol="0">
            <a:spAutoFit/>
          </a:bodyPr>
          <a:lstStyle/>
          <a:p>
            <a:pPr algn="ctr"/>
            <a:r>
              <a:rPr lang="en-US" sz="2400" dirty="0">
                <a:solidFill>
                  <a:schemeClr val="tx1">
                    <a:lumMod val="95000"/>
                  </a:schemeClr>
                </a:solidFill>
              </a:rPr>
              <a:t>Psalm 47:1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096000"/>
            <a:ext cx="8763000" cy="338554"/>
          </a:xfrm>
          <a:prstGeom prst="rect">
            <a:avLst/>
          </a:prstGeom>
          <a:noFill/>
        </p:spPr>
        <p:txBody>
          <a:bodyPr wrap="square" rtlCol="0">
            <a:spAutoFit/>
          </a:bodyPr>
          <a:lstStyle/>
          <a:p>
            <a:pPr algn="ctr"/>
            <a:r>
              <a:rPr lang="en-US" sz="1600" dirty="0">
                <a:solidFill>
                  <a:schemeClr val="tx1">
                    <a:lumMod val="95000"/>
                  </a:schemeClr>
                </a:solidFill>
              </a:rPr>
              <a:t>Ethiopian Orthodox Choir  --  Paint on leather, 20</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p:cNvPicPr>
            <a:picLocks noChangeAspect="1"/>
          </p:cNvPicPr>
          <p:nvPr/>
        </p:nvPicPr>
        <p:blipFill>
          <a:blip r:embed="rId2"/>
          <a:stretch>
            <a:fillRect/>
          </a:stretch>
        </p:blipFill>
        <p:spPr>
          <a:xfrm>
            <a:off x="1371600" y="1219200"/>
            <a:ext cx="6254495" cy="407193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2209800"/>
            <a:ext cx="7467600" cy="1200329"/>
          </a:xfrm>
          <a:prstGeom prst="rect">
            <a:avLst/>
          </a:prstGeom>
        </p:spPr>
        <p:txBody>
          <a:bodyPr wrap="square">
            <a:spAutoFit/>
          </a:bodyPr>
          <a:lstStyle/>
          <a:p>
            <a:r>
              <a:rPr lang="en-US" sz="3600" dirty="0"/>
              <a:t>God put this power to work in Christ … far above all rule and authority …</a:t>
            </a:r>
            <a:endParaRPr lang="en-US" sz="3600" dirty="0">
              <a:cs typeface="Arial" pitchFamily="34" charset="0"/>
            </a:endParaRPr>
          </a:p>
        </p:txBody>
      </p:sp>
      <p:sp>
        <p:nvSpPr>
          <p:cNvPr id="5" name="TextBox 4"/>
          <p:cNvSpPr txBox="1"/>
          <p:nvPr/>
        </p:nvSpPr>
        <p:spPr>
          <a:xfrm>
            <a:off x="4572000" y="4648200"/>
            <a:ext cx="3352800" cy="461665"/>
          </a:xfrm>
          <a:prstGeom prst="rect">
            <a:avLst/>
          </a:prstGeom>
          <a:noFill/>
        </p:spPr>
        <p:txBody>
          <a:bodyPr wrap="square" rtlCol="0">
            <a:spAutoFit/>
          </a:bodyPr>
          <a:lstStyle/>
          <a:p>
            <a:pPr algn="ctr"/>
            <a:r>
              <a:rPr lang="en-US" sz="2400" dirty="0">
                <a:solidFill>
                  <a:schemeClr val="tx1">
                    <a:lumMod val="95000"/>
                  </a:schemeClr>
                </a:solidFill>
              </a:rPr>
              <a:t>Ephesians </a:t>
            </a:r>
            <a:r>
              <a:rPr lang="en-US" sz="2400" dirty="0" err="1">
                <a:solidFill>
                  <a:schemeClr val="tx1">
                    <a:lumMod val="95000"/>
                  </a:schemeClr>
                </a:solidFill>
              </a:rPr>
              <a:t>1:20a</a:t>
            </a:r>
            <a:r>
              <a:rPr lang="en-US" sz="2400" dirty="0">
                <a:solidFill>
                  <a:schemeClr val="tx1">
                    <a:lumMod val="95000"/>
                  </a:schemeClr>
                </a:solidFill>
              </a:rPr>
              <a:t>, </a:t>
            </a:r>
            <a:r>
              <a:rPr lang="en-US" sz="2400" dirty="0" err="1">
                <a:solidFill>
                  <a:schemeClr val="tx1">
                    <a:lumMod val="95000"/>
                  </a:schemeClr>
                </a:solidFill>
              </a:rPr>
              <a:t>21a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Thou Shalt Love the Lord Thy God  --  Sister Maurice Schnell, St. Mary-of-the-Woods, Idaho</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204" y="457200"/>
            <a:ext cx="9081796" cy="5562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1944469"/>
            <a:ext cx="7467600" cy="2862322"/>
          </a:xfrm>
          <a:prstGeom prst="rect">
            <a:avLst/>
          </a:prstGeom>
        </p:spPr>
        <p:txBody>
          <a:bodyPr wrap="square">
            <a:spAutoFit/>
          </a:bodyPr>
          <a:lstStyle/>
          <a:p>
            <a:r>
              <a:rPr lang="en-US" sz="3600" dirty="0"/>
              <a:t>… and he said to them, “Thus it is written, that the Messiah is to suffer and to rise from the dead on the third day…”</a:t>
            </a:r>
          </a:p>
          <a:p>
            <a:endParaRPr lang="en-US" sz="3600" dirty="0">
              <a:cs typeface="Arial" pitchFamily="34" charset="0"/>
            </a:endParaRPr>
          </a:p>
        </p:txBody>
      </p:sp>
      <p:sp>
        <p:nvSpPr>
          <p:cNvPr id="5" name="TextBox 4"/>
          <p:cNvSpPr txBox="1"/>
          <p:nvPr/>
        </p:nvSpPr>
        <p:spPr>
          <a:xfrm>
            <a:off x="4572000" y="4583668"/>
            <a:ext cx="3352800" cy="461665"/>
          </a:xfrm>
          <a:prstGeom prst="rect">
            <a:avLst/>
          </a:prstGeom>
          <a:noFill/>
        </p:spPr>
        <p:txBody>
          <a:bodyPr wrap="square" rtlCol="0">
            <a:spAutoFit/>
          </a:bodyPr>
          <a:lstStyle/>
          <a:p>
            <a:pPr algn="ctr"/>
            <a:r>
              <a:rPr lang="en-US" sz="2400" dirty="0">
                <a:solidFill>
                  <a:schemeClr val="tx1">
                    <a:lumMod val="95000"/>
                  </a:schemeClr>
                </a:solidFill>
              </a:rPr>
              <a:t>Luke 24:46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Church of the Holy </a:t>
            </a:r>
            <a:r>
              <a:rPr lang="en-US" sz="1600" dirty="0" err="1">
                <a:solidFill>
                  <a:schemeClr val="tx1">
                    <a:lumMod val="95000"/>
                  </a:schemeClr>
                </a:solidFill>
              </a:rPr>
              <a:t>Sepulchre</a:t>
            </a:r>
            <a:r>
              <a:rPr lang="en-US" sz="1600" dirty="0">
                <a:solidFill>
                  <a:schemeClr val="tx1">
                    <a:lumMod val="95000"/>
                  </a:schemeClr>
                </a:solidFill>
              </a:rPr>
              <a:t>  --  Jerusalem</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476250"/>
            <a:ext cx="7391400" cy="554355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311</TotalTime>
  <Words>711</Words>
  <Application>Microsoft Office PowerPoint</Application>
  <PresentationFormat>On-screen Show (4:3)</PresentationFormat>
  <Paragraphs>77</Paragraphs>
  <Slides>25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Ascension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116</cp:revision>
  <dcterms:created xsi:type="dcterms:W3CDTF">2016-08-31T16:46:43Z</dcterms:created>
  <dcterms:modified xsi:type="dcterms:W3CDTF">2020-03-03T20:31:03Z</dcterms:modified>
</cp:coreProperties>
</file>