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8"/>
  </p:notesMasterIdLst>
  <p:sldIdLst>
    <p:sldId id="256" r:id="rId2"/>
    <p:sldId id="282" r:id="rId3"/>
    <p:sldId id="382" r:id="rId4"/>
    <p:sldId id="383" r:id="rId5"/>
    <p:sldId id="384" r:id="rId6"/>
    <p:sldId id="385" r:id="rId7"/>
    <p:sldId id="386" r:id="rId8"/>
    <p:sldId id="389" r:id="rId9"/>
    <p:sldId id="398" r:id="rId10"/>
    <p:sldId id="391" r:id="rId11"/>
    <p:sldId id="390" r:id="rId12"/>
    <p:sldId id="393" r:id="rId13"/>
    <p:sldId id="396" r:id="rId14"/>
    <p:sldId id="395" r:id="rId15"/>
    <p:sldId id="394" r:id="rId16"/>
    <p:sldId id="397" r:id="rId17"/>
    <p:sldId id="392" r:id="rId18"/>
    <p:sldId id="399" r:id="rId19"/>
    <p:sldId id="400" r:id="rId20"/>
    <p:sldId id="401" r:id="rId21"/>
    <p:sldId id="402" r:id="rId22"/>
    <p:sldId id="403" r:id="rId23"/>
    <p:sldId id="404" r:id="rId24"/>
    <p:sldId id="405" r:id="rId25"/>
    <p:sldId id="407" r:id="rId26"/>
    <p:sldId id="2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A35E"/>
    <a:srgbClr val="3D2927"/>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271" autoAdjust="0"/>
    <p:restoredTop sz="94694"/>
  </p:normalViewPr>
  <p:slideViewPr>
    <p:cSldViewPr>
      <p:cViewPr varScale="1">
        <p:scale>
          <a:sx n="72" d="100"/>
          <a:sy n="72" d="100"/>
        </p:scale>
        <p:origin x="110" y="62"/>
      </p:cViewPr>
      <p:guideLst>
        <p:guide orient="horz" pos="2160"/>
        <p:guide pos="3840"/>
      </p:guideLst>
    </p:cSldViewPr>
  </p:slideViewPr>
  <p:notesTextViewPr>
    <p:cViewPr>
      <p:scale>
        <a:sx n="100" d="100"/>
        <a:sy n="100" d="100"/>
      </p:scale>
      <p:origin x="0" y="0"/>
    </p:cViewPr>
  </p:notesTextViewPr>
  <p:sorterViewPr>
    <p:cViewPr>
      <p:scale>
        <a:sx n="80" d="100"/>
        <a:sy n="80" d="100"/>
      </p:scale>
      <p:origin x="0" y="-1099"/>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9/26/2022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221417-9C38-480C-A012-705512C668E9}" type="slidenum">
              <a:rPr lang="en-US" smtClean="0"/>
              <a:pPr/>
              <a:t>9</a:t>
            </a:fld>
            <a:endParaRPr lang="en-US"/>
          </a:p>
        </p:txBody>
      </p:sp>
    </p:spTree>
    <p:extLst>
      <p:ext uri="{BB962C8B-B14F-4D97-AF65-F5344CB8AC3E}">
        <p14:creationId xmlns:p14="http://schemas.microsoft.com/office/powerpoint/2010/main" val="2268062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9/26/2022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9/26/2022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9/26/2022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9/26/2022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457201"/>
            <a:ext cx="8458200" cy="1470025"/>
          </a:xfrm>
        </p:spPr>
        <p:txBody>
          <a:bodyPr>
            <a:noAutofit/>
          </a:bodyPr>
          <a:lstStyle/>
          <a:p>
            <a:r>
              <a:rPr lang="en-US" sz="9600" dirty="0"/>
              <a:t>All Saints Day</a:t>
            </a:r>
          </a:p>
        </p:txBody>
      </p:sp>
      <p:sp>
        <p:nvSpPr>
          <p:cNvPr id="3" name="Subtitle 2"/>
          <p:cNvSpPr>
            <a:spLocks noGrp="1"/>
          </p:cNvSpPr>
          <p:nvPr>
            <p:ph type="subTitle" idx="1"/>
          </p:nvPr>
        </p:nvSpPr>
        <p:spPr>
          <a:xfrm>
            <a:off x="2933700" y="39624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1524001" y="5903894"/>
            <a:ext cx="9220199" cy="954107"/>
          </a:xfrm>
          <a:prstGeom prst="rect">
            <a:avLst/>
          </a:prstGeom>
          <a:solidFill>
            <a:srgbClr val="C9A35E">
              <a:alpha val="70000"/>
            </a:srgbClr>
          </a:solidFill>
        </p:spPr>
        <p:txBody>
          <a:bodyPr wrap="square">
            <a:spAutoFit/>
          </a:bodyPr>
          <a:lstStyle/>
          <a:p>
            <a:pPr algn="ctr"/>
            <a:r>
              <a:rPr lang="en-US" sz="2800" dirty="0"/>
              <a:t>Revelation 7:9-17 and Psalm 34:1-10, 22  •  1 John 3:1-3  •  Matthew 5:1-12</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7467600" cy="1200329"/>
          </a:xfrm>
          <a:prstGeom prst="rect">
            <a:avLst/>
          </a:prstGeom>
        </p:spPr>
        <p:txBody>
          <a:bodyPr wrap="square">
            <a:spAutoFit/>
          </a:bodyPr>
          <a:lstStyle/>
          <a:p>
            <a:r>
              <a:rPr lang="en-US" sz="3600" dirty="0"/>
              <a:t>"Blessed are the poor in spirit, for theirs is the kingdom of heaven.</a:t>
            </a:r>
          </a:p>
        </p:txBody>
      </p:sp>
      <p:sp>
        <p:nvSpPr>
          <p:cNvPr id="5" name="TextBox 4"/>
          <p:cNvSpPr txBox="1"/>
          <p:nvPr/>
        </p:nvSpPr>
        <p:spPr>
          <a:xfrm>
            <a:off x="5943600" y="4038601"/>
            <a:ext cx="3352800" cy="461665"/>
          </a:xfrm>
          <a:prstGeom prst="rect">
            <a:avLst/>
          </a:prstGeom>
          <a:noFill/>
        </p:spPr>
        <p:txBody>
          <a:bodyPr wrap="square" rtlCol="0">
            <a:spAutoFit/>
          </a:bodyPr>
          <a:lstStyle/>
          <a:p>
            <a:pPr algn="ctr"/>
            <a:r>
              <a:rPr lang="en-US" sz="2400" dirty="0">
                <a:solidFill>
                  <a:schemeClr val="tx1">
                    <a:lumMod val="95000"/>
                  </a:schemeClr>
                </a:solidFill>
              </a:rPr>
              <a:t>Matthew 5:3</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Christ on the Mountain  --  </a:t>
            </a:r>
            <a:r>
              <a:rPr lang="en-US" sz="1600" dirty="0" err="1">
                <a:solidFill>
                  <a:schemeClr val="tx1">
                    <a:lumMod val="95000"/>
                  </a:schemeClr>
                </a:solidFill>
              </a:rPr>
              <a:t>Duccio</a:t>
            </a:r>
            <a:r>
              <a:rPr lang="en-US" sz="1600" dirty="0">
                <a:solidFill>
                  <a:schemeClr val="tx1">
                    <a:lumMod val="95000"/>
                  </a:schemeClr>
                </a:solidFill>
              </a:rPr>
              <a:t>, Museo </a:t>
            </a:r>
            <a:r>
              <a:rPr lang="en-US" sz="1600" dirty="0" err="1">
                <a:solidFill>
                  <a:schemeClr val="tx1">
                    <a:lumMod val="95000"/>
                  </a:schemeClr>
                </a:solidFill>
              </a:rPr>
              <a:t>dell'Opera</a:t>
            </a:r>
            <a:r>
              <a:rPr lang="en-US" sz="1600" dirty="0">
                <a:solidFill>
                  <a:schemeClr val="tx1">
                    <a:lumMod val="95000"/>
                  </a:schemeClr>
                </a:solidFill>
              </a:rPr>
              <a:t> del Duomo, Siena, Italy</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62200" y="228601"/>
            <a:ext cx="7624762" cy="5851943"/>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96491" y="2286001"/>
            <a:ext cx="6324600" cy="1200329"/>
          </a:xfrm>
          <a:prstGeom prst="rect">
            <a:avLst/>
          </a:prstGeom>
        </p:spPr>
        <p:txBody>
          <a:bodyPr wrap="square">
            <a:spAutoFit/>
          </a:bodyPr>
          <a:lstStyle/>
          <a:p>
            <a:r>
              <a:rPr lang="en-US" sz="3600" dirty="0"/>
              <a:t>"Blessed are those who mourn, for they will be comforted.</a:t>
            </a:r>
          </a:p>
        </p:txBody>
      </p:sp>
      <p:sp>
        <p:nvSpPr>
          <p:cNvPr id="5" name="TextBox 4"/>
          <p:cNvSpPr txBox="1"/>
          <p:nvPr/>
        </p:nvSpPr>
        <p:spPr>
          <a:xfrm>
            <a:off x="5791200" y="4038601"/>
            <a:ext cx="3352800" cy="461665"/>
          </a:xfrm>
          <a:prstGeom prst="rect">
            <a:avLst/>
          </a:prstGeom>
          <a:noFill/>
        </p:spPr>
        <p:txBody>
          <a:bodyPr wrap="square" rtlCol="0">
            <a:spAutoFit/>
          </a:bodyPr>
          <a:lstStyle/>
          <a:p>
            <a:pPr algn="ctr"/>
            <a:r>
              <a:rPr lang="en-US" sz="2400" dirty="0">
                <a:solidFill>
                  <a:schemeClr val="tx1">
                    <a:lumMod val="95000"/>
                  </a:schemeClr>
                </a:solidFill>
              </a:rPr>
              <a:t>Matthew 5:4</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72920" y="5486400"/>
            <a:ext cx="1752600" cy="1077218"/>
          </a:xfrm>
          <a:prstGeom prst="rect">
            <a:avLst/>
          </a:prstGeom>
          <a:noFill/>
        </p:spPr>
        <p:txBody>
          <a:bodyPr wrap="square" rtlCol="0">
            <a:spAutoFit/>
          </a:bodyPr>
          <a:lstStyle/>
          <a:p>
            <a:pPr algn="ctr"/>
            <a:r>
              <a:rPr lang="en-US" sz="1600" dirty="0">
                <a:solidFill>
                  <a:schemeClr val="tx1">
                    <a:lumMod val="95000"/>
                  </a:schemeClr>
                </a:solidFill>
              </a:rPr>
              <a:t>Grief</a:t>
            </a:r>
          </a:p>
          <a:p>
            <a:pPr algn="ctr"/>
            <a:endParaRPr lang="en-US" sz="1600" dirty="0">
              <a:solidFill>
                <a:schemeClr val="tx1">
                  <a:lumMod val="95000"/>
                </a:schemeClr>
              </a:solidFill>
            </a:endParaRPr>
          </a:p>
          <a:p>
            <a:pPr algn="ctr"/>
            <a:r>
              <a:rPr lang="en-US" sz="1600" dirty="0">
                <a:solidFill>
                  <a:schemeClr val="tx1">
                    <a:lumMod val="95000"/>
                  </a:schemeClr>
                </a:solidFill>
              </a:rPr>
              <a:t>Mission District</a:t>
            </a:r>
          </a:p>
          <a:p>
            <a:pPr algn="ctr"/>
            <a:r>
              <a:rPr lang="en-US" sz="1600" dirty="0">
                <a:solidFill>
                  <a:schemeClr val="tx1">
                    <a:lumMod val="95000"/>
                  </a:schemeClr>
                </a:solidFill>
              </a:rPr>
              <a:t>San Francisco, CA</a:t>
            </a:r>
          </a:p>
        </p:txBody>
      </p:sp>
      <p:pic>
        <p:nvPicPr>
          <p:cNvPr id="1026" name="Picture 2" descr="Title: Grief&#10;[Click for larger image view]">
            <a:extLst>
              <a:ext uri="{FF2B5EF4-FFF2-40B4-BE49-F238E27FC236}">
                <a16:creationId xmlns:a16="http://schemas.microsoft.com/office/drawing/2014/main" id="{3AE2DA10-6FD2-4CCF-AECE-45803F07F22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81400" y="-508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08036" y="2209801"/>
            <a:ext cx="6324600" cy="1200329"/>
          </a:xfrm>
          <a:prstGeom prst="rect">
            <a:avLst/>
          </a:prstGeom>
        </p:spPr>
        <p:txBody>
          <a:bodyPr wrap="square">
            <a:spAutoFit/>
          </a:bodyPr>
          <a:lstStyle/>
          <a:p>
            <a:r>
              <a:rPr lang="en-US" sz="3600" dirty="0"/>
              <a:t>"Blessed are the meek, for they will inherit the earth.</a:t>
            </a:r>
            <a:endParaRPr lang="en-US" sz="3600" dirty="0">
              <a:cs typeface="Arial" pitchFamily="34" charset="0"/>
            </a:endParaRPr>
          </a:p>
        </p:txBody>
      </p:sp>
      <p:sp>
        <p:nvSpPr>
          <p:cNvPr id="5" name="TextBox 4"/>
          <p:cNvSpPr txBox="1"/>
          <p:nvPr/>
        </p:nvSpPr>
        <p:spPr>
          <a:xfrm>
            <a:off x="5943600" y="4038601"/>
            <a:ext cx="3352800" cy="461665"/>
          </a:xfrm>
          <a:prstGeom prst="rect">
            <a:avLst/>
          </a:prstGeom>
          <a:noFill/>
        </p:spPr>
        <p:txBody>
          <a:bodyPr wrap="square" rtlCol="0">
            <a:spAutoFit/>
          </a:bodyPr>
          <a:lstStyle/>
          <a:p>
            <a:pPr algn="ctr"/>
            <a:r>
              <a:rPr lang="en-US" sz="2400" dirty="0">
                <a:solidFill>
                  <a:schemeClr val="tx1">
                    <a:lumMod val="95000"/>
                  </a:schemeClr>
                </a:solidFill>
              </a:rPr>
              <a:t>Matthew 5:5</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475982"/>
            <a:ext cx="2057400" cy="1077218"/>
          </a:xfrm>
          <a:prstGeom prst="rect">
            <a:avLst/>
          </a:prstGeom>
          <a:noFill/>
        </p:spPr>
        <p:txBody>
          <a:bodyPr wrap="square" rtlCol="0">
            <a:spAutoFit/>
          </a:bodyPr>
          <a:lstStyle/>
          <a:p>
            <a:pPr algn="ctr"/>
            <a:r>
              <a:rPr lang="en-US" sz="1600" dirty="0">
                <a:solidFill>
                  <a:schemeClr val="tx1">
                    <a:lumMod val="95000"/>
                  </a:schemeClr>
                </a:solidFill>
              </a:rPr>
              <a:t>Sermon on the Mount</a:t>
            </a:r>
          </a:p>
          <a:p>
            <a:pPr algn="ctr"/>
            <a:endParaRPr lang="en-US" sz="1600" dirty="0">
              <a:solidFill>
                <a:schemeClr val="tx1">
                  <a:lumMod val="95000"/>
                </a:schemeClr>
              </a:solidFill>
            </a:endParaRPr>
          </a:p>
          <a:p>
            <a:pPr algn="ctr"/>
            <a:r>
              <a:rPr lang="en-US" sz="1600" dirty="0">
                <a:solidFill>
                  <a:schemeClr val="tx1">
                    <a:lumMod val="95000"/>
                  </a:schemeClr>
                </a:solidFill>
              </a:rPr>
              <a:t>Undated Persian Miniature</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53527" y="48366"/>
            <a:ext cx="4945619" cy="6711076"/>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086600" cy="1789331"/>
          </a:xfrm>
          <a:prstGeom prst="rect">
            <a:avLst/>
          </a:prstGeom>
        </p:spPr>
        <p:txBody>
          <a:bodyPr wrap="square">
            <a:spAutoFit/>
          </a:bodyPr>
          <a:lstStyle/>
          <a:p>
            <a:r>
              <a:rPr lang="en-US" sz="3600" dirty="0"/>
              <a:t>"Blessed are those who hunger and thirst for righteousness, for they will be filled.</a:t>
            </a:r>
            <a:endParaRPr lang="en-US" sz="3600" dirty="0">
              <a:cs typeface="Arial" pitchFamily="34" charset="0"/>
            </a:endParaRPr>
          </a:p>
        </p:txBody>
      </p:sp>
      <p:sp>
        <p:nvSpPr>
          <p:cNvPr id="5" name="TextBox 4"/>
          <p:cNvSpPr txBox="1"/>
          <p:nvPr/>
        </p:nvSpPr>
        <p:spPr>
          <a:xfrm>
            <a:off x="5943600" y="4267201"/>
            <a:ext cx="3352800" cy="461665"/>
          </a:xfrm>
          <a:prstGeom prst="rect">
            <a:avLst/>
          </a:prstGeom>
          <a:noFill/>
        </p:spPr>
        <p:txBody>
          <a:bodyPr wrap="square" rtlCol="0">
            <a:spAutoFit/>
          </a:bodyPr>
          <a:lstStyle/>
          <a:p>
            <a:pPr algn="ctr"/>
            <a:r>
              <a:rPr lang="en-US" sz="2400" dirty="0">
                <a:solidFill>
                  <a:schemeClr val="tx1">
                    <a:lumMod val="95000"/>
                  </a:schemeClr>
                </a:solidFill>
              </a:rPr>
              <a:t>Matthew 5:6</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Sermon on the Mount  -- Fritz von </a:t>
            </a:r>
            <a:r>
              <a:rPr lang="en-US" sz="1600" dirty="0" err="1">
                <a:solidFill>
                  <a:schemeClr val="tx1">
                    <a:lumMod val="95000"/>
                  </a:schemeClr>
                </a:solidFill>
              </a:rPr>
              <a:t>Uhde</a:t>
            </a:r>
            <a:r>
              <a:rPr lang="en-US" sz="1600" dirty="0">
                <a:solidFill>
                  <a:schemeClr val="tx1">
                    <a:lumMod val="95000"/>
                  </a:schemeClr>
                </a:solidFill>
              </a:rPr>
              <a:t>, 2nd version </a:t>
            </a:r>
          </a:p>
        </p:txBody>
      </p:sp>
      <p:pic>
        <p:nvPicPr>
          <p:cNvPr id="2" name="Picture 1"/>
          <p:cNvPicPr>
            <a:picLocks noChangeAspect="1"/>
          </p:cNvPicPr>
          <p:nvPr/>
        </p:nvPicPr>
        <p:blipFill>
          <a:blip r:embed="rId2"/>
          <a:stretch>
            <a:fillRect/>
          </a:stretch>
        </p:blipFill>
        <p:spPr>
          <a:xfrm>
            <a:off x="1768476" y="228601"/>
            <a:ext cx="8747125" cy="5998029"/>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2286001"/>
            <a:ext cx="6172200" cy="1200329"/>
          </a:xfrm>
          <a:prstGeom prst="rect">
            <a:avLst/>
          </a:prstGeom>
        </p:spPr>
        <p:txBody>
          <a:bodyPr wrap="square">
            <a:spAutoFit/>
          </a:bodyPr>
          <a:lstStyle/>
          <a:p>
            <a:r>
              <a:rPr lang="en-US" sz="3600" dirty="0"/>
              <a:t>"Blessed are the merciful, for they will receive mercy.</a:t>
            </a:r>
          </a:p>
        </p:txBody>
      </p:sp>
      <p:sp>
        <p:nvSpPr>
          <p:cNvPr id="5" name="TextBox 4"/>
          <p:cNvSpPr txBox="1"/>
          <p:nvPr/>
        </p:nvSpPr>
        <p:spPr>
          <a:xfrm>
            <a:off x="5867400" y="4038601"/>
            <a:ext cx="3352800" cy="461665"/>
          </a:xfrm>
          <a:prstGeom prst="rect">
            <a:avLst/>
          </a:prstGeom>
          <a:noFill/>
        </p:spPr>
        <p:txBody>
          <a:bodyPr wrap="square" rtlCol="0">
            <a:spAutoFit/>
          </a:bodyPr>
          <a:lstStyle/>
          <a:p>
            <a:pPr algn="ctr"/>
            <a:r>
              <a:rPr lang="en-US" sz="2400" dirty="0">
                <a:solidFill>
                  <a:schemeClr val="tx1">
                    <a:lumMod val="95000"/>
                  </a:schemeClr>
                </a:solidFill>
              </a:rPr>
              <a:t>Matthew 5:7</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12468"/>
            <a:ext cx="8763000" cy="338554"/>
          </a:xfrm>
          <a:prstGeom prst="rect">
            <a:avLst/>
          </a:prstGeom>
          <a:noFill/>
        </p:spPr>
        <p:txBody>
          <a:bodyPr wrap="square" rtlCol="0">
            <a:spAutoFit/>
          </a:bodyPr>
          <a:lstStyle/>
          <a:p>
            <a:pPr algn="ctr"/>
            <a:r>
              <a:rPr lang="en-US" sz="1600" dirty="0">
                <a:solidFill>
                  <a:schemeClr val="tx1">
                    <a:lumMod val="95000"/>
                  </a:schemeClr>
                </a:solidFill>
              </a:rPr>
              <a:t>Sermon on the Mount, detail  --  Henrik </a:t>
            </a:r>
            <a:r>
              <a:rPr lang="en-US" sz="1600" dirty="0" err="1">
                <a:solidFill>
                  <a:schemeClr val="tx1">
                    <a:lumMod val="95000"/>
                  </a:schemeClr>
                </a:solidFill>
              </a:rPr>
              <a:t>Olrik</a:t>
            </a:r>
            <a:r>
              <a:rPr lang="en-US" sz="1600" dirty="0">
                <a:solidFill>
                  <a:schemeClr val="tx1">
                    <a:lumMod val="95000"/>
                  </a:schemeClr>
                </a:solidFill>
              </a:rPr>
              <a:t>, Church of St. Matthew, Copenhagen, Denmark</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787826" y="76200"/>
            <a:ext cx="6896445" cy="6248400"/>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862322"/>
          </a:xfrm>
          <a:prstGeom prst="rect">
            <a:avLst/>
          </a:prstGeom>
        </p:spPr>
        <p:txBody>
          <a:bodyPr wrap="square">
            <a:spAutoFit/>
          </a:bodyPr>
          <a:lstStyle/>
          <a:p>
            <a:r>
              <a:rPr lang="en-US" sz="3600" dirty="0"/>
              <a:t>"… for the Lamb … will be their shepherd, and he will guide them …, and God will wipe away every tear from their eyes."</a:t>
            </a:r>
          </a:p>
          <a:p>
            <a:endParaRPr lang="en-US" sz="3600" dirty="0">
              <a:cs typeface="Arial" pitchFamily="34" charset="0"/>
            </a:endParaRPr>
          </a:p>
        </p:txBody>
      </p:sp>
      <p:sp>
        <p:nvSpPr>
          <p:cNvPr id="4" name="TextBox 3"/>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Revelation 7:17</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0" y="2133601"/>
            <a:ext cx="6324600" cy="1200329"/>
          </a:xfrm>
          <a:prstGeom prst="rect">
            <a:avLst/>
          </a:prstGeom>
        </p:spPr>
        <p:txBody>
          <a:bodyPr wrap="square">
            <a:spAutoFit/>
          </a:bodyPr>
          <a:lstStyle/>
          <a:p>
            <a:r>
              <a:rPr lang="en-US" sz="3600" dirty="0"/>
              <a:t>"Blessed are the pure in heart, for they will see God.</a:t>
            </a:r>
            <a:endParaRPr lang="en-US" sz="3600" dirty="0">
              <a:cs typeface="Arial" pitchFamily="34" charset="0"/>
            </a:endParaRPr>
          </a:p>
        </p:txBody>
      </p:sp>
      <p:sp>
        <p:nvSpPr>
          <p:cNvPr id="5" name="TextBox 4"/>
          <p:cNvSpPr txBox="1"/>
          <p:nvPr/>
        </p:nvSpPr>
        <p:spPr>
          <a:xfrm>
            <a:off x="5867400" y="4191001"/>
            <a:ext cx="3352800" cy="461665"/>
          </a:xfrm>
          <a:prstGeom prst="rect">
            <a:avLst/>
          </a:prstGeom>
          <a:noFill/>
        </p:spPr>
        <p:txBody>
          <a:bodyPr wrap="square" rtlCol="0">
            <a:spAutoFit/>
          </a:bodyPr>
          <a:lstStyle/>
          <a:p>
            <a:pPr algn="ctr"/>
            <a:r>
              <a:rPr lang="en-US" sz="2400" dirty="0">
                <a:solidFill>
                  <a:schemeClr val="tx1">
                    <a:lumMod val="95000"/>
                  </a:schemeClr>
                </a:solidFill>
              </a:rPr>
              <a:t>Matthew 5:8</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6324600"/>
            <a:ext cx="8915400" cy="338554"/>
          </a:xfrm>
          <a:prstGeom prst="rect">
            <a:avLst/>
          </a:prstGeom>
          <a:noFill/>
        </p:spPr>
        <p:txBody>
          <a:bodyPr wrap="square" rtlCol="0">
            <a:spAutoFit/>
          </a:bodyPr>
          <a:lstStyle/>
          <a:p>
            <a:pPr algn="ctr"/>
            <a:r>
              <a:rPr lang="en-US" sz="1600" dirty="0">
                <a:solidFill>
                  <a:schemeClr val="tx1">
                    <a:lumMod val="95000"/>
                  </a:schemeClr>
                </a:solidFill>
              </a:rPr>
              <a:t>Sermon on the Mountain  --  </a:t>
            </a:r>
            <a:r>
              <a:rPr lang="en-US" sz="1600" dirty="0" err="1">
                <a:solidFill>
                  <a:schemeClr val="tx1">
                    <a:lumMod val="95000"/>
                  </a:schemeClr>
                </a:solidFill>
              </a:rPr>
              <a:t>Karoly</a:t>
            </a:r>
            <a:r>
              <a:rPr lang="en-US" sz="1600" dirty="0">
                <a:solidFill>
                  <a:schemeClr val="tx1">
                    <a:lumMod val="95000"/>
                  </a:schemeClr>
                </a:solidFill>
              </a:rPr>
              <a:t> </a:t>
            </a:r>
            <a:r>
              <a:rPr lang="en-US" sz="1600" dirty="0" err="1">
                <a:solidFill>
                  <a:schemeClr val="tx1">
                    <a:lumMod val="95000"/>
                  </a:schemeClr>
                </a:solidFill>
              </a:rPr>
              <a:t>Ferenczy</a:t>
            </a:r>
            <a:r>
              <a:rPr lang="en-US" sz="1600" dirty="0">
                <a:solidFill>
                  <a:schemeClr val="tx1">
                    <a:lumMod val="95000"/>
                  </a:schemeClr>
                </a:solidFill>
              </a:rPr>
              <a:t>, Hungarian National Gallery, Budapest, Hungary</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76200"/>
            <a:ext cx="9144000" cy="6063258"/>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6705600" cy="1200329"/>
          </a:xfrm>
          <a:prstGeom prst="rect">
            <a:avLst/>
          </a:prstGeom>
        </p:spPr>
        <p:txBody>
          <a:bodyPr wrap="square">
            <a:spAutoFit/>
          </a:bodyPr>
          <a:lstStyle/>
          <a:p>
            <a:r>
              <a:rPr lang="en-US" sz="3600" dirty="0"/>
              <a:t>"Blessed are the peacemakers, for they will be called children of God.</a:t>
            </a:r>
            <a:endParaRPr lang="en-US" sz="3600" dirty="0">
              <a:cs typeface="Arial" pitchFamily="34" charset="0"/>
            </a:endParaRPr>
          </a:p>
        </p:txBody>
      </p:sp>
      <p:sp>
        <p:nvSpPr>
          <p:cNvPr id="5" name="TextBox 4"/>
          <p:cNvSpPr txBox="1"/>
          <p:nvPr/>
        </p:nvSpPr>
        <p:spPr>
          <a:xfrm>
            <a:off x="5943600" y="3657601"/>
            <a:ext cx="3352800" cy="461665"/>
          </a:xfrm>
          <a:prstGeom prst="rect">
            <a:avLst/>
          </a:prstGeom>
          <a:noFill/>
        </p:spPr>
        <p:txBody>
          <a:bodyPr wrap="square" rtlCol="0">
            <a:spAutoFit/>
          </a:bodyPr>
          <a:lstStyle/>
          <a:p>
            <a:pPr algn="ctr"/>
            <a:r>
              <a:rPr lang="en-US" sz="2400" dirty="0">
                <a:solidFill>
                  <a:schemeClr val="tx1">
                    <a:lumMod val="95000"/>
                  </a:schemeClr>
                </a:solidFill>
              </a:rPr>
              <a:t>Matthew 5:9</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From the Lord's Prayer  --  Cara Hochhalter</a:t>
            </a:r>
          </a:p>
        </p:txBody>
      </p:sp>
      <p:pic>
        <p:nvPicPr>
          <p:cNvPr id="3" name="Picture 2">
            <a:extLst>
              <a:ext uri="{FF2B5EF4-FFF2-40B4-BE49-F238E27FC236}">
                <a16:creationId xmlns:a16="http://schemas.microsoft.com/office/drawing/2014/main" id="{DE7CC1D1-65DA-12E4-9E51-1CE376B8CC29}"/>
              </a:ext>
            </a:extLst>
          </p:cNvPr>
          <p:cNvPicPr>
            <a:picLocks noChangeAspect="1"/>
          </p:cNvPicPr>
          <p:nvPr/>
        </p:nvPicPr>
        <p:blipFill>
          <a:blip r:embed="rId2"/>
          <a:stretch>
            <a:fillRect/>
          </a:stretch>
        </p:blipFill>
        <p:spPr>
          <a:xfrm>
            <a:off x="2342213" y="304800"/>
            <a:ext cx="7583774" cy="5831221"/>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162800" cy="1789331"/>
          </a:xfrm>
          <a:prstGeom prst="rect">
            <a:avLst/>
          </a:prstGeom>
        </p:spPr>
        <p:txBody>
          <a:bodyPr wrap="square">
            <a:spAutoFit/>
          </a:bodyPr>
          <a:lstStyle/>
          <a:p>
            <a:r>
              <a:rPr lang="en-US" sz="3600" dirty="0"/>
              <a:t>"Blessed are those who are persecuted for righteousness' sake, for theirs is the kingdom of heaven.</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5:10</a:t>
            </a:r>
          </a:p>
        </p:txBody>
      </p:sp>
    </p:spTree>
    <p:extLst>
      <p:ext uri="{BB962C8B-B14F-4D97-AF65-F5344CB8AC3E}">
        <p14:creationId xmlns:p14="http://schemas.microsoft.com/office/powerpoint/2010/main" val="1844325615"/>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181601"/>
            <a:ext cx="2362200" cy="1323439"/>
          </a:xfrm>
          <a:prstGeom prst="rect">
            <a:avLst/>
          </a:prstGeom>
          <a:noFill/>
        </p:spPr>
        <p:txBody>
          <a:bodyPr wrap="square" rtlCol="0">
            <a:spAutoFit/>
          </a:bodyPr>
          <a:lstStyle/>
          <a:p>
            <a:pPr algn="ctr"/>
            <a:r>
              <a:rPr lang="en-US" sz="1600" dirty="0" err="1">
                <a:solidFill>
                  <a:schemeClr val="tx1">
                    <a:lumMod val="95000"/>
                  </a:schemeClr>
                </a:solidFill>
              </a:rPr>
              <a:t>Manche</a:t>
            </a:r>
            <a:r>
              <a:rPr lang="en-US" sz="1600" dirty="0">
                <a:solidFill>
                  <a:schemeClr val="tx1">
                    <a:lumMod val="95000"/>
                  </a:schemeClr>
                </a:solidFill>
              </a:rPr>
              <a:t> </a:t>
            </a:r>
            <a:r>
              <a:rPr lang="en-US" sz="1600" dirty="0" err="1">
                <a:solidFill>
                  <a:schemeClr val="tx1">
                    <a:lumMod val="95000"/>
                  </a:schemeClr>
                </a:solidFill>
              </a:rPr>
              <a:t>Masemola</a:t>
            </a:r>
            <a:r>
              <a:rPr lang="en-US" sz="1600" dirty="0">
                <a:solidFill>
                  <a:schemeClr val="tx1">
                    <a:lumMod val="95000"/>
                  </a:schemeClr>
                </a:solidFill>
              </a:rPr>
              <a:t>, Christian Martyr</a:t>
            </a:r>
          </a:p>
          <a:p>
            <a:pPr algn="ctr"/>
            <a:endParaRPr lang="en-US" sz="1600" dirty="0">
              <a:solidFill>
                <a:schemeClr val="tx1">
                  <a:lumMod val="95000"/>
                </a:schemeClr>
              </a:solidFill>
            </a:endParaRPr>
          </a:p>
          <a:p>
            <a:pPr algn="ctr"/>
            <a:r>
              <a:rPr lang="en-US" sz="1600" dirty="0">
                <a:solidFill>
                  <a:schemeClr val="tx1">
                    <a:lumMod val="95000"/>
                  </a:schemeClr>
                </a:solidFill>
              </a:rPr>
              <a:t>  Westminster Abbey, London, England</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00600" y="47171"/>
            <a:ext cx="4038600" cy="6827158"/>
          </a:xfrm>
          <a:prstGeom prst="rect">
            <a:avLst/>
          </a:prstGeom>
        </p:spPr>
      </p:pic>
    </p:spTree>
    <p:extLst>
      <p:ext uri="{BB962C8B-B14F-4D97-AF65-F5344CB8AC3E}">
        <p14:creationId xmlns:p14="http://schemas.microsoft.com/office/powerpoint/2010/main" val="3836252076"/>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5334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fr-FR" sz="1600" dirty="0"/>
          </a:p>
          <a:p>
            <a:pPr>
              <a:buNone/>
            </a:pPr>
            <a:r>
              <a:rPr lang="en-US" sz="1600" dirty="0"/>
              <a:t>Kelly Latimore Icons, https://kellylatimoreicons.com/</a:t>
            </a:r>
            <a:endParaRPr lang="fr-FR" sz="1600" dirty="0"/>
          </a:p>
          <a:p>
            <a:pPr>
              <a:buNone/>
            </a:pPr>
            <a:r>
              <a:rPr lang="fr-FR" sz="1600" dirty="0"/>
              <a:t>https://www.flickr.com/photos/aliarda/16750603296</a:t>
            </a:r>
          </a:p>
          <a:p>
            <a:pPr>
              <a:buNone/>
            </a:pPr>
            <a:r>
              <a:rPr lang="fr-FR" sz="1600" dirty="0"/>
              <a:t>http://</a:t>
            </a:r>
            <a:r>
              <a:rPr lang="fr-FR" sz="1600" dirty="0" err="1"/>
              <a:t>diglib.library.vanderbilt.edu</a:t>
            </a:r>
            <a:r>
              <a:rPr lang="fr-FR" sz="1600" dirty="0"/>
              <a:t>/</a:t>
            </a:r>
            <a:r>
              <a:rPr lang="fr-FR" sz="1600" dirty="0" err="1"/>
              <a:t>act-imagelink.pl?RC</a:t>
            </a:r>
            <a:r>
              <a:rPr lang="fr-FR" sz="1600" dirty="0"/>
              <a:t>=48395</a:t>
            </a:r>
          </a:p>
          <a:p>
            <a:pPr>
              <a:buNone/>
            </a:pPr>
            <a:r>
              <a:rPr lang="fr-FR" sz="1600" dirty="0"/>
              <a:t>http://diglib.library.vanderbilt.edu/act-imagelink.pl?RC=48284</a:t>
            </a:r>
          </a:p>
          <a:p>
            <a:pPr>
              <a:buNone/>
            </a:pPr>
            <a:r>
              <a:rPr lang="fr-FR" sz="1600" dirty="0"/>
              <a:t>https://commons.wikimedia.org/wiki/File:Duccio_di_Buoninsegna_-_Appearance_on_the_Mountain_in_Galilee_-_WGA06737.jpg</a:t>
            </a:r>
          </a:p>
          <a:p>
            <a:pPr>
              <a:buNone/>
            </a:pPr>
            <a:r>
              <a:rPr lang="fr-FR" sz="1600" dirty="0"/>
              <a:t>https://www.flickr.com/photos/shockinglytasty/15117071790</a:t>
            </a:r>
          </a:p>
          <a:p>
            <a:pPr>
              <a:buNone/>
            </a:pPr>
            <a:r>
              <a:rPr lang="fr-FR" sz="1600" dirty="0"/>
              <a:t>https://commons.wikimedia.org/wiki/File:Jesus-masih-islam.jpg</a:t>
            </a:r>
          </a:p>
          <a:p>
            <a:pPr>
              <a:buNone/>
            </a:pPr>
            <a:r>
              <a:rPr lang="fr-FR" sz="1600" dirty="0"/>
              <a:t>https://commons.wikimedia.org/wiki/File:Fritz_von_Uhde_Bergpredigt.jpg</a:t>
            </a:r>
          </a:p>
          <a:p>
            <a:pPr>
              <a:buNone/>
            </a:pPr>
            <a:r>
              <a:rPr lang="fr-FR" sz="1600" dirty="0"/>
              <a:t>http://commons.wikimedia.org/wiki/File:Sankt_Matthaeus_Kirke_Copenhagen_altarpiece_detail3.jpg</a:t>
            </a:r>
          </a:p>
          <a:p>
            <a:pPr>
              <a:buNone/>
            </a:pPr>
            <a:r>
              <a:rPr lang="fr-FR" sz="1600" dirty="0"/>
              <a:t>https://</a:t>
            </a:r>
            <a:r>
              <a:rPr lang="fr-FR" sz="1600" dirty="0" err="1"/>
              <a:t>commons.wikimedia.org</a:t>
            </a:r>
            <a:r>
              <a:rPr lang="fr-FR" sz="1600" dirty="0"/>
              <a:t>/wiki/</a:t>
            </a:r>
            <a:r>
              <a:rPr lang="fr-FR" sz="1600" dirty="0" err="1"/>
              <a:t>File:The_Sermon_on_the_Mount_K%C3%A1roly_Ferenczy.jpg</a:t>
            </a:r>
            <a:endParaRPr lang="fr-FR" sz="1600" dirty="0"/>
          </a:p>
          <a:p>
            <a:pPr>
              <a:buNone/>
            </a:pPr>
            <a:r>
              <a:rPr lang="en-US" sz="1600" dirty="0"/>
              <a:t>Cara B. Hochhalter - The artist has granted permission for the non-commercial use of this image with attribution.</a:t>
            </a:r>
            <a:endParaRPr lang="fr-FR" sz="1600" dirty="0"/>
          </a:p>
          <a:p>
            <a:pPr>
              <a:buNone/>
            </a:pPr>
            <a:r>
              <a:rPr lang="fr-FR" sz="1600" dirty="0"/>
              <a:t>https://</a:t>
            </a:r>
            <a:r>
              <a:rPr lang="fr-FR" sz="1600" dirty="0" err="1"/>
              <a:t>commons.wikimedia.org</a:t>
            </a:r>
            <a:r>
              <a:rPr lang="fr-FR" sz="1600" dirty="0"/>
              <a:t>/wiki/</a:t>
            </a:r>
            <a:r>
              <a:rPr lang="fr-FR" sz="1600" dirty="0" err="1"/>
              <a:t>File:WestminsterAbbey-Martyrs.jpg</a:t>
            </a:r>
            <a:r>
              <a:rPr lang="fr-FR" sz="1600" dirty="0"/>
              <a:t> - Jean-Christophe Benoist</a:t>
            </a:r>
          </a:p>
          <a:p>
            <a:pPr>
              <a:buNone/>
            </a:pPr>
            <a:endParaRPr lang="en-US" sz="1600" dirty="0"/>
          </a:p>
          <a:p>
            <a:pPr>
              <a:buNone/>
            </a:pPr>
            <a:r>
              <a:rPr lang="en-US" sz="1600" dirty="0"/>
              <a:t>Additional descriptions can be found at the Art in the Christian Tradition image library, a service of the Vanderbilt Divinity Library, </a:t>
            </a:r>
            <a:r>
              <a:rPr lang="en-US" sz="1600" dirty="0" err="1"/>
              <a:t>http://diglib.library.vanderbilt.edu/</a:t>
            </a:r>
            <a:r>
              <a:rPr lang="en-US" sz="1600" dirty="0"/>
              <a:t>.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0" y="5334000"/>
            <a:ext cx="990600" cy="1323439"/>
          </a:xfrm>
          <a:prstGeom prst="rect">
            <a:avLst/>
          </a:prstGeom>
          <a:noFill/>
        </p:spPr>
        <p:txBody>
          <a:bodyPr wrap="square" rtlCol="0">
            <a:spAutoFit/>
          </a:bodyPr>
          <a:lstStyle/>
          <a:p>
            <a:pPr algn="ctr"/>
            <a:r>
              <a:rPr lang="en-US" sz="1600" dirty="0">
                <a:solidFill>
                  <a:schemeClr val="tx1">
                    <a:lumMod val="95000"/>
                  </a:schemeClr>
                </a:solidFill>
              </a:rPr>
              <a:t>The Good Shepherd </a:t>
            </a:r>
          </a:p>
          <a:p>
            <a:pPr algn="ctr"/>
            <a:r>
              <a:rPr lang="en-US" sz="1600" dirty="0">
                <a:solidFill>
                  <a:schemeClr val="tx1">
                    <a:lumMod val="95000"/>
                  </a:schemeClr>
                </a:solidFill>
              </a:rPr>
              <a:t>  </a:t>
            </a:r>
          </a:p>
          <a:p>
            <a:pPr algn="ctr"/>
            <a:r>
              <a:rPr lang="en-US" sz="1600" dirty="0">
                <a:solidFill>
                  <a:schemeClr val="tx1">
                    <a:lumMod val="95000"/>
                  </a:schemeClr>
                </a:solidFill>
              </a:rPr>
              <a:t>Kelly Latimore</a:t>
            </a:r>
          </a:p>
        </p:txBody>
      </p:sp>
      <p:pic>
        <p:nvPicPr>
          <p:cNvPr id="5" name="Picture 4">
            <a:extLst>
              <a:ext uri="{FF2B5EF4-FFF2-40B4-BE49-F238E27FC236}">
                <a16:creationId xmlns:a16="http://schemas.microsoft.com/office/drawing/2014/main" id="{CB3CFFFE-9CBA-7642-C525-33FA7E760047}"/>
              </a:ext>
            </a:extLst>
          </p:cNvPr>
          <p:cNvPicPr>
            <a:picLocks noChangeAspect="1"/>
          </p:cNvPicPr>
          <p:nvPr/>
        </p:nvPicPr>
        <p:blipFill>
          <a:blip r:embed="rId2"/>
          <a:stretch>
            <a:fillRect/>
          </a:stretch>
        </p:blipFill>
        <p:spPr>
          <a:xfrm>
            <a:off x="3641078" y="0"/>
            <a:ext cx="5121922" cy="685800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7391400" cy="1754326"/>
          </a:xfrm>
          <a:prstGeom prst="rect">
            <a:avLst/>
          </a:prstGeom>
        </p:spPr>
        <p:txBody>
          <a:bodyPr wrap="square">
            <a:spAutoFit/>
          </a:bodyPr>
          <a:lstStyle/>
          <a:p>
            <a:r>
              <a:rPr lang="en-US" sz="3600" dirty="0"/>
              <a:t>O taste and see that the LORD is good; happy are those who take refuge in him.</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Psalm 34:8</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“Girls of Sudan” – The Quilted Conscience Project  --  Omaha, Nebraska</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48810" y="1600200"/>
            <a:ext cx="9119191" cy="3409784"/>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944469"/>
            <a:ext cx="7391400" cy="1754326"/>
          </a:xfrm>
          <a:prstGeom prst="rect">
            <a:avLst/>
          </a:prstGeom>
        </p:spPr>
        <p:txBody>
          <a:bodyPr wrap="square">
            <a:spAutoFit/>
          </a:bodyPr>
          <a:lstStyle/>
          <a:p>
            <a:r>
              <a:rPr lang="en-US" sz="3600" dirty="0"/>
              <a:t>See what love the Father has given us, that we should be called children of God?</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1 John 3:1-3</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23077" y="6393543"/>
            <a:ext cx="8763000" cy="338554"/>
          </a:xfrm>
          <a:prstGeom prst="rect">
            <a:avLst/>
          </a:prstGeom>
          <a:noFill/>
        </p:spPr>
        <p:txBody>
          <a:bodyPr wrap="square" rtlCol="0">
            <a:spAutoFit/>
          </a:bodyPr>
          <a:lstStyle/>
          <a:p>
            <a:pPr algn="ctr"/>
            <a:r>
              <a:rPr lang="en-US" sz="1600" dirty="0">
                <a:solidFill>
                  <a:schemeClr val="tx1">
                    <a:lumMod val="95000"/>
                  </a:schemeClr>
                </a:solidFill>
              </a:rPr>
              <a:t>Jesus Welcomes the Children  --  JESUS MAFA, Cameroon</a:t>
            </a:r>
          </a:p>
        </p:txBody>
      </p:sp>
      <p:pic>
        <p:nvPicPr>
          <p:cNvPr id="2" name="Picture 1"/>
          <p:cNvPicPr>
            <a:picLocks noChangeAspect="1"/>
          </p:cNvPicPr>
          <p:nvPr/>
        </p:nvPicPr>
        <p:blipFill>
          <a:blip r:embed="rId2"/>
          <a:stretch>
            <a:fillRect/>
          </a:stretch>
        </p:blipFill>
        <p:spPr>
          <a:xfrm>
            <a:off x="1524001" y="1"/>
            <a:ext cx="9161152" cy="6308107"/>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When Jesus saw the crowds, he went up the mountain … Then he began to speak, and taught them, saying:</a:t>
            </a:r>
            <a:endParaRPr lang="en-US" sz="3600" dirty="0">
              <a:cs typeface="Arial" pitchFamily="34" charset="0"/>
            </a:endParaRPr>
          </a:p>
        </p:txBody>
      </p:sp>
      <p:sp>
        <p:nvSpPr>
          <p:cNvPr id="5" name="TextBox 4"/>
          <p:cNvSpPr txBox="1"/>
          <p:nvPr/>
        </p:nvSpPr>
        <p:spPr>
          <a:xfrm>
            <a:off x="6096000" y="4583669"/>
            <a:ext cx="3352800" cy="461665"/>
          </a:xfrm>
          <a:prstGeom prst="rect">
            <a:avLst/>
          </a:prstGeom>
          <a:noFill/>
        </p:spPr>
        <p:txBody>
          <a:bodyPr wrap="square" rtlCol="0">
            <a:spAutoFit/>
          </a:bodyPr>
          <a:lstStyle/>
          <a:p>
            <a:pPr algn="ctr"/>
            <a:r>
              <a:rPr lang="en-US" sz="2400" dirty="0">
                <a:solidFill>
                  <a:schemeClr val="tx1">
                    <a:lumMod val="95000"/>
                  </a:schemeClr>
                </a:solidFill>
              </a:rPr>
              <a:t>Matthew 5:1a, 2</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12468"/>
            <a:ext cx="8763000" cy="338554"/>
          </a:xfrm>
          <a:prstGeom prst="rect">
            <a:avLst/>
          </a:prstGeom>
          <a:noFill/>
        </p:spPr>
        <p:txBody>
          <a:bodyPr wrap="square" rtlCol="0">
            <a:spAutoFit/>
          </a:bodyPr>
          <a:lstStyle/>
          <a:p>
            <a:pPr algn="ctr"/>
            <a:r>
              <a:rPr lang="en-US" sz="1600" dirty="0">
                <a:solidFill>
                  <a:schemeClr val="tx1">
                    <a:lumMod val="95000"/>
                  </a:schemeClr>
                </a:solidFill>
              </a:rPr>
              <a:t>Sermon on the Mount  --  JESUS </a:t>
            </a:r>
            <a:r>
              <a:rPr lang="en-US" sz="1600" dirty="0" err="1">
                <a:solidFill>
                  <a:schemeClr val="tx1">
                    <a:lumMod val="95000"/>
                  </a:schemeClr>
                </a:solidFill>
              </a:rPr>
              <a:t>MAFA</a:t>
            </a:r>
            <a:r>
              <a:rPr lang="en-US" sz="1600" dirty="0">
                <a:solidFill>
                  <a:schemeClr val="tx1">
                    <a:lumMod val="95000"/>
                  </a:schemeClr>
                </a:solidFill>
              </a:rPr>
              <a:t>, Cameroon</a:t>
            </a:r>
          </a:p>
        </p:txBody>
      </p:sp>
      <p:pic>
        <p:nvPicPr>
          <p:cNvPr id="2" name="Picture 1"/>
          <p:cNvPicPr>
            <a:picLocks noChangeAspect="1"/>
          </p:cNvPicPr>
          <p:nvPr/>
        </p:nvPicPr>
        <p:blipFill>
          <a:blip r:embed="rId3"/>
          <a:stretch>
            <a:fillRect/>
          </a:stretch>
        </p:blipFill>
        <p:spPr>
          <a:xfrm>
            <a:off x="1558048" y="152401"/>
            <a:ext cx="9109953" cy="6116683"/>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1562</TotalTime>
  <Words>699</Words>
  <Application>Microsoft Office PowerPoint</Application>
  <PresentationFormat>Widescreen</PresentationFormat>
  <Paragraphs>67</Paragraphs>
  <Slides>26</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First Sunday after Christmas Day Year A</vt:lpstr>
      <vt:lpstr>All Saints 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93</cp:revision>
  <dcterms:created xsi:type="dcterms:W3CDTF">2016-08-31T16:46:43Z</dcterms:created>
  <dcterms:modified xsi:type="dcterms:W3CDTF">2022-09-26T14:35:13Z</dcterms:modified>
</cp:coreProperties>
</file>