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430" r:id="rId4"/>
    <p:sldId id="382" r:id="rId5"/>
    <p:sldId id="410" r:id="rId6"/>
    <p:sldId id="386"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7152"/>
    <a:srgbClr val="6E4D36"/>
    <a:srgbClr val="BC8A4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405" autoAdjust="0"/>
    <p:restoredTop sz="94660"/>
  </p:normalViewPr>
  <p:slideViewPr>
    <p:cSldViewPr>
      <p:cViewPr varScale="1">
        <p:scale>
          <a:sx n="70" d="100"/>
          <a:sy n="70" d="100"/>
        </p:scale>
        <p:origin x="53" y="16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7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TRINITY SUNDAY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2215880" y="5889303"/>
            <a:ext cx="7836440" cy="954107"/>
          </a:xfrm>
          <a:prstGeom prst="rect">
            <a:avLst/>
          </a:prstGeom>
          <a:solidFill>
            <a:srgbClr val="9F7152">
              <a:alpha val="70000"/>
            </a:srgbClr>
          </a:solidFill>
        </p:spPr>
        <p:txBody>
          <a:bodyPr wrap="square">
            <a:spAutoFit/>
          </a:bodyPr>
          <a:lstStyle/>
          <a:p>
            <a:pPr algn="ctr"/>
            <a:r>
              <a:rPr lang="en-US" sz="2800" dirty="0"/>
              <a:t>Proverbs 8:1-4, 22-31 and Psalm 8  •  Romans 5:1-5</a:t>
            </a:r>
          </a:p>
          <a:p>
            <a:pPr algn="ctr"/>
            <a:r>
              <a:rPr lang="en-US" sz="2800" dirty="0"/>
              <a:t>John 16:12-15</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48400"/>
            <a:ext cx="8763000" cy="338554"/>
          </a:xfrm>
          <a:prstGeom prst="rect">
            <a:avLst/>
          </a:prstGeom>
          <a:noFill/>
        </p:spPr>
        <p:txBody>
          <a:bodyPr wrap="square" rtlCol="0">
            <a:spAutoFit/>
          </a:bodyPr>
          <a:lstStyle/>
          <a:p>
            <a:pPr algn="ctr"/>
            <a:r>
              <a:rPr lang="en-US" sz="1600" dirty="0">
                <a:solidFill>
                  <a:schemeClr val="tx1">
                    <a:lumMod val="95000"/>
                  </a:schemeClr>
                </a:solidFill>
              </a:rPr>
              <a:t>The Seven Pillars of Wisdom  --  Jordan desert</a:t>
            </a:r>
          </a:p>
        </p:txBody>
      </p:sp>
      <p:pic>
        <p:nvPicPr>
          <p:cNvPr id="2" name="Picture 1">
            <a:extLst>
              <a:ext uri="{FF2B5EF4-FFF2-40B4-BE49-F238E27FC236}">
                <a16:creationId xmlns:a16="http://schemas.microsoft.com/office/drawing/2014/main" id="{700EA6DD-6D63-460B-9929-7AB1EA5B73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3184" y="345924"/>
            <a:ext cx="9114817" cy="5521476"/>
          </a:xfrm>
          <a:prstGeom prst="rect">
            <a:avLst/>
          </a:prstGeom>
        </p:spPr>
      </p:pic>
    </p:spTree>
    <p:extLst>
      <p:ext uri="{BB962C8B-B14F-4D97-AF65-F5344CB8AC3E}">
        <p14:creationId xmlns:p14="http://schemas.microsoft.com/office/powerpoint/2010/main" val="3552847611"/>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24000"/>
            <a:ext cx="7162800" cy="2308324"/>
          </a:xfrm>
          <a:prstGeom prst="rect">
            <a:avLst/>
          </a:prstGeom>
        </p:spPr>
        <p:txBody>
          <a:bodyPr wrap="square">
            <a:spAutoFit/>
          </a:bodyPr>
          <a:lstStyle/>
          <a:p>
            <a:r>
              <a:rPr lang="en-US" sz="3600" dirty="0"/>
              <a:t>When he established the heavens, </a:t>
            </a:r>
          </a:p>
          <a:p>
            <a:r>
              <a:rPr lang="en-US" sz="3600" dirty="0"/>
              <a:t>I was there, when he drew a circle </a:t>
            </a:r>
          </a:p>
          <a:p>
            <a:r>
              <a:rPr lang="en-US" sz="3600" dirty="0"/>
              <a:t>on the face of the deep, when he made firm the skies above …</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Proverbs 8:27-28a</a:t>
            </a:r>
          </a:p>
        </p:txBody>
      </p:sp>
    </p:spTree>
    <p:extLst>
      <p:ext uri="{BB962C8B-B14F-4D97-AF65-F5344CB8AC3E}">
        <p14:creationId xmlns:p14="http://schemas.microsoft.com/office/powerpoint/2010/main" val="41772046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2505" y="5334000"/>
            <a:ext cx="2311474" cy="1323439"/>
          </a:xfrm>
          <a:prstGeom prst="rect">
            <a:avLst/>
          </a:prstGeom>
          <a:noFill/>
        </p:spPr>
        <p:txBody>
          <a:bodyPr wrap="square" rtlCol="0">
            <a:spAutoFit/>
          </a:bodyPr>
          <a:lstStyle/>
          <a:p>
            <a:pPr algn="ctr"/>
            <a:r>
              <a:rPr lang="en-US" sz="1600" dirty="0">
                <a:solidFill>
                  <a:schemeClr val="tx1">
                    <a:lumMod val="95000"/>
                  </a:schemeClr>
                </a:solidFill>
              </a:rPr>
              <a:t>God as Architect</a:t>
            </a:r>
          </a:p>
          <a:p>
            <a:pPr algn="ctr"/>
            <a:endParaRPr lang="en-US" sz="1600" dirty="0">
              <a:solidFill>
                <a:schemeClr val="tx1">
                  <a:lumMod val="95000"/>
                </a:schemeClr>
              </a:solidFill>
            </a:endParaRPr>
          </a:p>
          <a:p>
            <a:pPr algn="ctr"/>
            <a:r>
              <a:rPr lang="en-US" sz="1600" dirty="0">
                <a:solidFill>
                  <a:schemeClr val="tx1">
                    <a:lumMod val="95000"/>
                  </a:schemeClr>
                </a:solidFill>
              </a:rPr>
              <a:t>Bible Moralisée</a:t>
            </a:r>
          </a:p>
          <a:p>
            <a:pPr algn="ctr"/>
            <a:r>
              <a:rPr lang="en-US" sz="1600" dirty="0">
                <a:solidFill>
                  <a:schemeClr val="tx1">
                    <a:lumMod val="95000"/>
                  </a:schemeClr>
                </a:solidFill>
              </a:rPr>
              <a:t>Austrian National Library</a:t>
            </a:r>
          </a:p>
          <a:p>
            <a:pPr algn="ctr"/>
            <a:r>
              <a:rPr lang="en-US" sz="1600" dirty="0">
                <a:solidFill>
                  <a:schemeClr val="tx1">
                    <a:lumMod val="95000"/>
                  </a:schemeClr>
                </a:solidFill>
              </a:rPr>
              <a:t>Vienna, Austria</a:t>
            </a:r>
          </a:p>
        </p:txBody>
      </p:sp>
      <p:pic>
        <p:nvPicPr>
          <p:cNvPr id="2" name="Picture 1">
            <a:extLst>
              <a:ext uri="{FF2B5EF4-FFF2-40B4-BE49-F238E27FC236}">
                <a16:creationId xmlns:a16="http://schemas.microsoft.com/office/drawing/2014/main" id="{CF1DB117-E142-44E5-B0BE-179C41557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5003726" cy="6858000"/>
          </a:xfrm>
          <a:prstGeom prst="rect">
            <a:avLst/>
          </a:prstGeom>
        </p:spPr>
      </p:pic>
    </p:spTree>
    <p:extLst>
      <p:ext uri="{BB962C8B-B14F-4D97-AF65-F5344CB8AC3E}">
        <p14:creationId xmlns:p14="http://schemas.microsoft.com/office/powerpoint/2010/main" val="696422820"/>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219200"/>
            <a:ext cx="7010400" cy="2862322"/>
          </a:xfrm>
          <a:prstGeom prst="rect">
            <a:avLst/>
          </a:prstGeom>
        </p:spPr>
        <p:txBody>
          <a:bodyPr wrap="square">
            <a:spAutoFit/>
          </a:bodyPr>
          <a:lstStyle/>
          <a:p>
            <a:r>
              <a:rPr lang="en-US" sz="3600" dirty="0"/>
              <a:t>I was beside him, like a master worker; and I was daily his delight, rejoicing before him always, rejoicing in his inhabited world and delighting in the human race."</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Proverbs 8:30-31</a:t>
            </a:r>
          </a:p>
        </p:txBody>
      </p:sp>
    </p:spTree>
    <p:extLst>
      <p:ext uri="{BB962C8B-B14F-4D97-AF65-F5344CB8AC3E}">
        <p14:creationId xmlns:p14="http://schemas.microsoft.com/office/powerpoint/2010/main" val="133453742"/>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989730"/>
            <a:ext cx="1905000" cy="1815882"/>
          </a:xfrm>
          <a:prstGeom prst="rect">
            <a:avLst/>
          </a:prstGeom>
          <a:noFill/>
        </p:spPr>
        <p:txBody>
          <a:bodyPr wrap="square" rtlCol="0">
            <a:spAutoFit/>
          </a:bodyPr>
          <a:lstStyle/>
          <a:p>
            <a:pPr algn="ctr"/>
            <a:r>
              <a:rPr lang="en-US" sz="1600" dirty="0">
                <a:solidFill>
                  <a:schemeClr val="tx1">
                    <a:lumMod val="95000"/>
                  </a:schemeClr>
                </a:solidFill>
              </a:rPr>
              <a:t>Wisdom, Prudence and Knowledge</a:t>
            </a:r>
          </a:p>
          <a:p>
            <a:pPr algn="ctr"/>
            <a:endParaRPr lang="en-US" sz="1600" dirty="0">
              <a:solidFill>
                <a:schemeClr val="tx1">
                  <a:lumMod val="95000"/>
                </a:schemeClr>
              </a:solidFill>
            </a:endParaRPr>
          </a:p>
          <a:p>
            <a:pPr algn="ctr"/>
            <a:r>
              <a:rPr lang="en-US" sz="1600" dirty="0">
                <a:solidFill>
                  <a:schemeClr val="tx1">
                    <a:lumMod val="95000"/>
                  </a:schemeClr>
                </a:solidFill>
              </a:rPr>
              <a:t>Othea's Epistle</a:t>
            </a:r>
          </a:p>
          <a:p>
            <a:pPr algn="ctr"/>
            <a:r>
              <a:rPr lang="en-US" sz="1600" dirty="0">
                <a:solidFill>
                  <a:schemeClr val="tx1">
                    <a:lumMod val="95000"/>
                  </a:schemeClr>
                </a:solidFill>
              </a:rPr>
              <a:t>15</a:t>
            </a:r>
            <a:r>
              <a:rPr lang="en-US" sz="1600" baseline="30000" dirty="0">
                <a:solidFill>
                  <a:schemeClr val="tx1">
                    <a:lumMod val="95000"/>
                  </a:schemeClr>
                </a:solidFill>
              </a:rPr>
              <a:t>th</a:t>
            </a:r>
            <a:r>
              <a:rPr lang="en-US" sz="1600" dirty="0">
                <a:solidFill>
                  <a:schemeClr val="tx1">
                    <a:lumMod val="95000"/>
                  </a:schemeClr>
                </a:solidFill>
              </a:rPr>
              <a:t> c. </a:t>
            </a:r>
          </a:p>
          <a:p>
            <a:pPr algn="ctr"/>
            <a:r>
              <a:rPr lang="en-US" sz="1600" dirty="0">
                <a:solidFill>
                  <a:schemeClr val="tx1">
                    <a:lumMod val="95000"/>
                  </a:schemeClr>
                </a:solidFill>
              </a:rPr>
              <a:t>British Library</a:t>
            </a:r>
          </a:p>
          <a:p>
            <a:pPr algn="ctr"/>
            <a:r>
              <a:rPr lang="en-US" sz="1600" dirty="0">
                <a:solidFill>
                  <a:schemeClr val="tx1">
                    <a:lumMod val="95000"/>
                  </a:schemeClr>
                </a:solidFill>
              </a:rPr>
              <a:t>London, England</a:t>
            </a:r>
          </a:p>
        </p:txBody>
      </p:sp>
      <p:pic>
        <p:nvPicPr>
          <p:cNvPr id="2" name="Picture 1">
            <a:extLst>
              <a:ext uri="{FF2B5EF4-FFF2-40B4-BE49-F238E27FC236}">
                <a16:creationId xmlns:a16="http://schemas.microsoft.com/office/drawing/2014/main" id="{3EF95212-BAC3-4D67-B18E-DCDE85977F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0522" y="0"/>
            <a:ext cx="5381181" cy="6805612"/>
          </a:xfrm>
          <a:prstGeom prst="rect">
            <a:avLst/>
          </a:prstGeom>
        </p:spPr>
      </p:pic>
    </p:spTree>
    <p:extLst>
      <p:ext uri="{BB962C8B-B14F-4D97-AF65-F5344CB8AC3E}">
        <p14:creationId xmlns:p14="http://schemas.microsoft.com/office/powerpoint/2010/main" val="4220332380"/>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55786"/>
            <a:ext cx="7162800" cy="2862322"/>
          </a:xfrm>
          <a:prstGeom prst="rect">
            <a:avLst/>
          </a:prstGeom>
        </p:spPr>
        <p:txBody>
          <a:bodyPr wrap="square">
            <a:spAutoFit/>
          </a:bodyPr>
          <a:lstStyle/>
          <a:p>
            <a:r>
              <a:rPr lang="en-US" sz="3600" dirty="0"/>
              <a:t>When I look at your heavens, the work of your fingers, the moon and the stars that you have established;</a:t>
            </a:r>
          </a:p>
          <a:p>
            <a:r>
              <a:rPr lang="en-US" sz="3600" dirty="0"/>
              <a:t>what are human beings that you are mindful of them …?</a:t>
            </a:r>
            <a:endParaRPr lang="en-US" sz="3600" dirty="0">
              <a:cs typeface="Arial" pitchFamily="34" charset="0"/>
            </a:endParaRPr>
          </a:p>
        </p:txBody>
      </p:sp>
      <p:sp>
        <p:nvSpPr>
          <p:cNvPr id="4" name="TextBox 3"/>
          <p:cNvSpPr txBox="1"/>
          <p:nvPr/>
        </p:nvSpPr>
        <p:spPr>
          <a:xfrm>
            <a:off x="5943600" y="5029201"/>
            <a:ext cx="3352800" cy="461665"/>
          </a:xfrm>
          <a:prstGeom prst="rect">
            <a:avLst/>
          </a:prstGeom>
          <a:noFill/>
        </p:spPr>
        <p:txBody>
          <a:bodyPr wrap="square" rtlCol="0">
            <a:spAutoFit/>
          </a:bodyPr>
          <a:lstStyle/>
          <a:p>
            <a:pPr algn="ctr"/>
            <a:r>
              <a:rPr lang="en-US" sz="2400" dirty="0">
                <a:solidFill>
                  <a:schemeClr val="tx1">
                    <a:lumMod val="95000"/>
                  </a:schemeClr>
                </a:solidFill>
              </a:rPr>
              <a:t>Psalm 8:3-4</a:t>
            </a:r>
          </a:p>
        </p:txBody>
      </p:sp>
    </p:spTree>
    <p:extLst>
      <p:ext uri="{BB962C8B-B14F-4D97-AF65-F5344CB8AC3E}">
        <p14:creationId xmlns:p14="http://schemas.microsoft.com/office/powerpoint/2010/main" val="2166463057"/>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77000"/>
            <a:ext cx="8763000" cy="338554"/>
          </a:xfrm>
          <a:prstGeom prst="rect">
            <a:avLst/>
          </a:prstGeom>
          <a:noFill/>
        </p:spPr>
        <p:txBody>
          <a:bodyPr wrap="square" rtlCol="0">
            <a:spAutoFit/>
          </a:bodyPr>
          <a:lstStyle/>
          <a:p>
            <a:pPr algn="ctr"/>
            <a:r>
              <a:rPr lang="en-US" sz="1600" dirty="0">
                <a:solidFill>
                  <a:schemeClr val="tx1">
                    <a:lumMod val="95000"/>
                  </a:schemeClr>
                </a:solidFill>
              </a:rPr>
              <a:t>Starry Night  --  Vincent van Gogh,  Musee D'Orsay, Paris, France</a:t>
            </a:r>
          </a:p>
        </p:txBody>
      </p:sp>
      <p:pic>
        <p:nvPicPr>
          <p:cNvPr id="4" name="Picture 3">
            <a:extLst>
              <a:ext uri="{FF2B5EF4-FFF2-40B4-BE49-F238E27FC236}">
                <a16:creationId xmlns:a16="http://schemas.microsoft.com/office/drawing/2014/main" id="{2F05B783-200F-412A-8323-821B18EA91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03135" y="1"/>
            <a:ext cx="7661930" cy="6399362"/>
          </a:xfrm>
          <a:prstGeom prst="rect">
            <a:avLst/>
          </a:prstGeom>
        </p:spPr>
      </p:pic>
    </p:spTree>
    <p:extLst>
      <p:ext uri="{BB962C8B-B14F-4D97-AF65-F5344CB8AC3E}">
        <p14:creationId xmlns:p14="http://schemas.microsoft.com/office/powerpoint/2010/main" val="1269590367"/>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162800" cy="2308324"/>
          </a:xfrm>
          <a:prstGeom prst="rect">
            <a:avLst/>
          </a:prstGeom>
        </p:spPr>
        <p:txBody>
          <a:bodyPr wrap="square">
            <a:spAutoFit/>
          </a:bodyPr>
          <a:lstStyle/>
          <a:p>
            <a:r>
              <a:rPr lang="en-US" sz="3600" dirty="0"/>
              <a:t>… we have peace with God through our Lord Jesus Christ, through whom we have obtained access to this grace in which we stand …</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Romans 5:1b-2a</a:t>
            </a:r>
          </a:p>
        </p:txBody>
      </p:sp>
    </p:spTree>
    <p:extLst>
      <p:ext uri="{BB962C8B-B14F-4D97-AF65-F5344CB8AC3E}">
        <p14:creationId xmlns:p14="http://schemas.microsoft.com/office/powerpoint/2010/main" val="95214509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791200"/>
            <a:ext cx="8763000" cy="338554"/>
          </a:xfrm>
          <a:prstGeom prst="rect">
            <a:avLst/>
          </a:prstGeom>
          <a:noFill/>
        </p:spPr>
        <p:txBody>
          <a:bodyPr wrap="square" rtlCol="0">
            <a:spAutoFit/>
          </a:bodyPr>
          <a:lstStyle/>
          <a:p>
            <a:pPr algn="ctr"/>
            <a:r>
              <a:rPr lang="en-US" sz="1600" dirty="0">
                <a:solidFill>
                  <a:schemeClr val="tx1">
                    <a:lumMod val="95000"/>
                  </a:schemeClr>
                </a:solidFill>
              </a:rPr>
              <a:t>Grace and Peace  --  Entry doorway to home in Perth, Scotland</a:t>
            </a:r>
          </a:p>
        </p:txBody>
      </p:sp>
      <p:pic>
        <p:nvPicPr>
          <p:cNvPr id="4" name="Picture 3">
            <a:extLst>
              <a:ext uri="{FF2B5EF4-FFF2-40B4-BE49-F238E27FC236}">
                <a16:creationId xmlns:a16="http://schemas.microsoft.com/office/drawing/2014/main" id="{96C406FD-EC99-4421-9E6D-78A3D8661B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0042" y="1219200"/>
            <a:ext cx="9054909" cy="3276600"/>
          </a:xfrm>
          <a:prstGeom prst="rect">
            <a:avLst/>
          </a:prstGeom>
        </p:spPr>
      </p:pic>
    </p:spTree>
    <p:extLst>
      <p:ext uri="{BB962C8B-B14F-4D97-AF65-F5344CB8AC3E}">
        <p14:creationId xmlns:p14="http://schemas.microsoft.com/office/powerpoint/2010/main" val="629568968"/>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447800"/>
            <a:ext cx="7162800" cy="2308324"/>
          </a:xfrm>
          <a:prstGeom prst="rect">
            <a:avLst/>
          </a:prstGeom>
        </p:spPr>
        <p:txBody>
          <a:bodyPr wrap="square">
            <a:spAutoFit/>
          </a:bodyPr>
          <a:lstStyle/>
          <a:p>
            <a:r>
              <a:rPr lang="en-US" sz="3600" dirty="0"/>
              <a:t>… endurance produces character, and character produces hope … because God's love has been poured into our hearts through the Holy Spirit …</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Romans 5:4-5a</a:t>
            </a:r>
          </a:p>
        </p:txBody>
      </p:sp>
    </p:spTree>
    <p:extLst>
      <p:ext uri="{BB962C8B-B14F-4D97-AF65-F5344CB8AC3E}">
        <p14:creationId xmlns:p14="http://schemas.microsoft.com/office/powerpoint/2010/main" val="1457462196"/>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1"/>
            <a:ext cx="7162800" cy="1200329"/>
          </a:xfrm>
          <a:prstGeom prst="rect">
            <a:avLst/>
          </a:prstGeom>
        </p:spPr>
        <p:txBody>
          <a:bodyPr wrap="square">
            <a:spAutoFit/>
          </a:bodyPr>
          <a:lstStyle/>
          <a:p>
            <a:r>
              <a:rPr lang="en-US" sz="3600" dirty="0"/>
              <a:t>Does not wisdom call, and does not understanding raise her voice?</a:t>
            </a:r>
          </a:p>
        </p:txBody>
      </p:sp>
      <p:sp>
        <p:nvSpPr>
          <p:cNvPr id="4" name="TextBox 3"/>
          <p:cNvSpPr txBox="1"/>
          <p:nvPr/>
        </p:nvSpPr>
        <p:spPr>
          <a:xfrm>
            <a:off x="5638800" y="4114801"/>
            <a:ext cx="3352800" cy="461665"/>
          </a:xfrm>
          <a:prstGeom prst="rect">
            <a:avLst/>
          </a:prstGeom>
          <a:noFill/>
        </p:spPr>
        <p:txBody>
          <a:bodyPr wrap="square" rtlCol="0">
            <a:spAutoFit/>
          </a:bodyPr>
          <a:lstStyle/>
          <a:p>
            <a:pPr algn="ctr"/>
            <a:r>
              <a:rPr lang="en-US" sz="2400" dirty="0">
                <a:solidFill>
                  <a:schemeClr val="tx1">
                    <a:lumMod val="95000"/>
                  </a:schemeClr>
                </a:solidFill>
              </a:rPr>
              <a:t>Proverbs 8:1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257801"/>
            <a:ext cx="1752600" cy="1323439"/>
          </a:xfrm>
          <a:prstGeom prst="rect">
            <a:avLst/>
          </a:prstGeom>
          <a:noFill/>
        </p:spPr>
        <p:txBody>
          <a:bodyPr wrap="square" rtlCol="0">
            <a:spAutoFit/>
          </a:bodyPr>
          <a:lstStyle/>
          <a:p>
            <a:pPr algn="ctr"/>
            <a:r>
              <a:rPr lang="en-US" sz="1600" dirty="0">
                <a:solidFill>
                  <a:schemeClr val="tx1">
                    <a:lumMod val="95000"/>
                  </a:schemeClr>
                </a:solidFill>
              </a:rPr>
              <a:t>Holy Spirit Appearing to Mary</a:t>
            </a:r>
          </a:p>
          <a:p>
            <a:pPr algn="ctr"/>
            <a:endParaRPr lang="en-US" sz="1600" dirty="0">
              <a:solidFill>
                <a:schemeClr val="tx1">
                  <a:lumMod val="95000"/>
                </a:schemeClr>
              </a:solidFill>
            </a:endParaRPr>
          </a:p>
          <a:p>
            <a:pPr algn="ctr"/>
            <a:r>
              <a:rPr lang="en-US" sz="1600" dirty="0">
                <a:solidFill>
                  <a:schemeClr val="tx1">
                    <a:lumMod val="95000"/>
                  </a:schemeClr>
                </a:solidFill>
              </a:rPr>
              <a:t>Our Lady of Pity</a:t>
            </a:r>
          </a:p>
          <a:p>
            <a:pPr algn="ctr"/>
            <a:r>
              <a:rPr lang="en-US" sz="1600" dirty="0">
                <a:solidFill>
                  <a:schemeClr val="tx1">
                    <a:lumMod val="95000"/>
                  </a:schemeClr>
                </a:solidFill>
              </a:rPr>
              <a:t>Swaffam, England</a:t>
            </a:r>
          </a:p>
        </p:txBody>
      </p:sp>
      <p:pic>
        <p:nvPicPr>
          <p:cNvPr id="2" name="Picture 1">
            <a:extLst>
              <a:ext uri="{FF2B5EF4-FFF2-40B4-BE49-F238E27FC236}">
                <a16:creationId xmlns:a16="http://schemas.microsoft.com/office/drawing/2014/main" id="{C8A644AC-FDA0-41E7-AFBF-83399E4AC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1621"/>
            <a:ext cx="6858000" cy="6858000"/>
          </a:xfrm>
          <a:prstGeom prst="rect">
            <a:avLst/>
          </a:prstGeom>
        </p:spPr>
      </p:pic>
    </p:spTree>
    <p:extLst>
      <p:ext uri="{BB962C8B-B14F-4D97-AF65-F5344CB8AC3E}">
        <p14:creationId xmlns:p14="http://schemas.microsoft.com/office/powerpoint/2010/main" val="4290329160"/>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057401"/>
            <a:ext cx="7162800" cy="1200329"/>
          </a:xfrm>
          <a:prstGeom prst="rect">
            <a:avLst/>
          </a:prstGeom>
        </p:spPr>
        <p:txBody>
          <a:bodyPr wrap="square">
            <a:spAutoFit/>
          </a:bodyPr>
          <a:lstStyle/>
          <a:p>
            <a:r>
              <a:rPr lang="en-US" sz="3600" dirty="0"/>
              <a:t>"I still have many things to say to you, but you cannot bear them now.</a:t>
            </a: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John 16:12</a:t>
            </a:r>
          </a:p>
        </p:txBody>
      </p:sp>
    </p:spTree>
    <p:extLst>
      <p:ext uri="{BB962C8B-B14F-4D97-AF65-F5344CB8AC3E}">
        <p14:creationId xmlns:p14="http://schemas.microsoft.com/office/powerpoint/2010/main" val="163024563"/>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Prophecy of the Destruction of the Temple  --  James Tissot, Brooklyn Museum, New York, NY</a:t>
            </a:r>
          </a:p>
        </p:txBody>
      </p:sp>
      <p:pic>
        <p:nvPicPr>
          <p:cNvPr id="2" name="Picture 1">
            <a:extLst>
              <a:ext uri="{FF2B5EF4-FFF2-40B4-BE49-F238E27FC236}">
                <a16:creationId xmlns:a16="http://schemas.microsoft.com/office/drawing/2014/main" id="{0F2CBCB1-85A4-4F92-AB25-FA31E89BB0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232063"/>
            <a:ext cx="8763000" cy="5715000"/>
          </a:xfrm>
          <a:prstGeom prst="rect">
            <a:avLst/>
          </a:prstGeom>
        </p:spPr>
      </p:pic>
    </p:spTree>
    <p:extLst>
      <p:ext uri="{BB962C8B-B14F-4D97-AF65-F5344CB8AC3E}">
        <p14:creationId xmlns:p14="http://schemas.microsoft.com/office/powerpoint/2010/main" val="293780728"/>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66037"/>
            <a:ext cx="7162800" cy="1754326"/>
          </a:xfrm>
          <a:prstGeom prst="rect">
            <a:avLst/>
          </a:prstGeom>
        </p:spPr>
        <p:txBody>
          <a:bodyPr wrap="square">
            <a:spAutoFit/>
          </a:bodyPr>
          <a:lstStyle/>
          <a:p>
            <a:r>
              <a:rPr lang="en-US" sz="3600" dirty="0"/>
              <a:t>When the Spirit of truth comes, he will guide you … and he will declare to you the things that are to come.</a:t>
            </a:r>
            <a:endParaRPr lang="en-US" sz="3600" dirty="0">
              <a:cs typeface="Arial" pitchFamily="34" charset="0"/>
            </a:endParaRPr>
          </a:p>
        </p:txBody>
      </p:sp>
      <p:sp>
        <p:nvSpPr>
          <p:cNvPr id="4" name="TextBox 3"/>
          <p:cNvSpPr txBox="1"/>
          <p:nvPr/>
        </p:nvSpPr>
        <p:spPr>
          <a:xfrm>
            <a:off x="57150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16:13ac</a:t>
            </a:r>
          </a:p>
        </p:txBody>
      </p:sp>
    </p:spTree>
    <p:extLst>
      <p:ext uri="{BB962C8B-B14F-4D97-AF65-F5344CB8AC3E}">
        <p14:creationId xmlns:p14="http://schemas.microsoft.com/office/powerpoint/2010/main" val="2884052669"/>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Mission to the World  --  JESUS MAFA, Cameroon</a:t>
            </a:r>
          </a:p>
        </p:txBody>
      </p:sp>
      <p:pic>
        <p:nvPicPr>
          <p:cNvPr id="2" name="Picture 1">
            <a:extLst>
              <a:ext uri="{FF2B5EF4-FFF2-40B4-BE49-F238E27FC236}">
                <a16:creationId xmlns:a16="http://schemas.microsoft.com/office/drawing/2014/main" id="{0DB00D21-7A5B-4E76-9C43-4D21EDAA98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4545" y="152401"/>
            <a:ext cx="9144000" cy="6058699"/>
          </a:xfrm>
          <a:prstGeom prst="rect">
            <a:avLst/>
          </a:prstGeom>
        </p:spPr>
      </p:pic>
    </p:spTree>
    <p:extLst>
      <p:ext uri="{BB962C8B-B14F-4D97-AF65-F5344CB8AC3E}">
        <p14:creationId xmlns:p14="http://schemas.microsoft.com/office/powerpoint/2010/main" val="361734873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https://commons.wikimedia.org/wiki/File:Paris_psaulter_gr139_fol7v.jpg</a:t>
            </a:r>
          </a:p>
          <a:p>
            <a:pPr>
              <a:buNone/>
            </a:pPr>
            <a:r>
              <a:rPr lang="en-US" sz="1600" dirty="0"/>
              <a:t>https://commons.wikimedia.org/wiki/File:Artist_Olusola_David_Ayibiowu_Title_WISDOM.jpg</a:t>
            </a:r>
          </a:p>
          <a:p>
            <a:pPr>
              <a:buNone/>
            </a:pPr>
            <a:r>
              <a:rPr lang="en-US" sz="1600" dirty="0"/>
              <a:t>http://commons.wikimedia.org/wiki/File:Wisdom_-_Google_Art_Project.jpg</a:t>
            </a:r>
          </a:p>
          <a:p>
            <a:pPr>
              <a:buNone/>
            </a:pPr>
            <a:r>
              <a:rPr lang="en-US" sz="1600" dirty="0"/>
              <a:t>https://commons.wikimedia.org/wiki/File:%27Adam%27s_Creation_Sistine_Chapel_ceiling%27_by_Michelangelo_JBU33cut.jpg - </a:t>
            </a:r>
            <a:r>
              <a:rPr lang="en-US" sz="1600" dirty="0" err="1"/>
              <a:t>Jörg</a:t>
            </a:r>
            <a:r>
              <a:rPr lang="en-US" sz="1600" dirty="0"/>
              <a:t> Bittner Unna</a:t>
            </a:r>
          </a:p>
          <a:p>
            <a:pPr>
              <a:buNone/>
            </a:pPr>
            <a:r>
              <a:rPr lang="en-US" sz="1600" dirty="0"/>
              <a:t>https://commons.wikimedia.org/wiki/File:06_The_Seven_Pillars_of_Wisdom_-_The_Seven_Pillars_of_Wisdom_-_panoramio.jpg</a:t>
            </a:r>
          </a:p>
          <a:p>
            <a:pPr>
              <a:buNone/>
            </a:pPr>
            <a:r>
              <a:rPr lang="en-US" sz="1600" dirty="0"/>
              <a:t>https://commons.wikimedia.org/wiki/File:God_the_Geometer.jpg</a:t>
            </a:r>
          </a:p>
          <a:p>
            <a:pPr>
              <a:buNone/>
            </a:pPr>
            <a:r>
              <a:rPr lang="en-US" sz="1600" dirty="0"/>
              <a:t>https://commons.wikimedia.org/wiki/File:Othea%27s_Epistle_(Queen%27s_Manuscript)_02.jpg</a:t>
            </a:r>
          </a:p>
          <a:p>
            <a:pPr>
              <a:buNone/>
            </a:pPr>
            <a:r>
              <a:rPr lang="en-US" sz="1600" dirty="0"/>
              <a:t>https://www.flickr.com/photos/ugardener/35192475055</a:t>
            </a:r>
          </a:p>
          <a:p>
            <a:pPr>
              <a:buNone/>
            </a:pPr>
            <a:r>
              <a:rPr lang="en-US" sz="1600" dirty="0"/>
              <a:t>https://www.flickr.com/photos/28120556@N08/4653609664/</a:t>
            </a:r>
          </a:p>
          <a:p>
            <a:pPr>
              <a:buNone/>
            </a:pPr>
            <a:r>
              <a:rPr lang="en-US" sz="1600" dirty="0"/>
              <a:t>https://www.flickr.com/photos/paullew/2052404610/ - Fr Lawrence Lew, O.P.</a:t>
            </a:r>
          </a:p>
          <a:p>
            <a:pPr>
              <a:buNone/>
            </a:pPr>
            <a:r>
              <a:rPr lang="en-US" sz="1600" dirty="0"/>
              <a:t>https://commons.wikimedia.org/wiki/File:Brooklyn_Museum_-_The_Prophecy_of_the_Destruction_of_the_Temple_(La_pr%C3%A9dication_de_la_ruine_du_Temple)_-_James_Tissot.jpg</a:t>
            </a:r>
          </a:p>
          <a:p>
            <a:pPr>
              <a:buNone/>
            </a:pPr>
            <a:r>
              <a:rPr lang="en-US" sz="1600" dirty="0"/>
              <a:t>http://diglib.library.vanderbilt.edu/act-imagelink.pl?RC=48314</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410200"/>
            <a:ext cx="2209800" cy="1323439"/>
          </a:xfrm>
          <a:prstGeom prst="rect">
            <a:avLst/>
          </a:prstGeom>
          <a:noFill/>
        </p:spPr>
        <p:txBody>
          <a:bodyPr wrap="square" rtlCol="0">
            <a:spAutoFit/>
          </a:bodyPr>
          <a:lstStyle/>
          <a:p>
            <a:pPr algn="ctr"/>
            <a:r>
              <a:rPr lang="en-US" sz="1600" dirty="0">
                <a:solidFill>
                  <a:schemeClr val="tx1">
                    <a:lumMod val="95000"/>
                  </a:schemeClr>
                </a:solidFill>
              </a:rPr>
              <a:t>Wisdom and Prophecy with King David</a:t>
            </a:r>
          </a:p>
          <a:p>
            <a:pPr algn="ctr"/>
            <a:endParaRPr lang="en-US" sz="1600" dirty="0">
              <a:solidFill>
                <a:schemeClr val="tx1">
                  <a:lumMod val="95000"/>
                </a:schemeClr>
              </a:solidFill>
            </a:endParaRPr>
          </a:p>
          <a:p>
            <a:pPr algn="ctr"/>
            <a:r>
              <a:rPr lang="en-US" sz="1600" dirty="0" err="1">
                <a:solidFill>
                  <a:schemeClr val="tx1">
                    <a:lumMod val="95000"/>
                  </a:schemeClr>
                </a:solidFill>
              </a:rPr>
              <a:t>Bibliothèque</a:t>
            </a:r>
            <a:r>
              <a:rPr lang="en-US" sz="1600" dirty="0">
                <a:solidFill>
                  <a:schemeClr val="tx1">
                    <a:lumMod val="95000"/>
                  </a:schemeClr>
                </a:solidFill>
              </a:rPr>
              <a:t> </a:t>
            </a:r>
            <a:r>
              <a:rPr lang="en-US" sz="1600" dirty="0" err="1">
                <a:solidFill>
                  <a:schemeClr val="tx1">
                    <a:lumMod val="95000"/>
                  </a:schemeClr>
                </a:solidFill>
              </a:rPr>
              <a:t>nationale</a:t>
            </a:r>
            <a:r>
              <a:rPr lang="en-US" sz="1600" dirty="0">
                <a:solidFill>
                  <a:schemeClr val="tx1">
                    <a:lumMod val="95000"/>
                  </a:schemeClr>
                </a:solidFill>
              </a:rPr>
              <a:t> </a:t>
            </a:r>
          </a:p>
          <a:p>
            <a:pPr algn="ctr"/>
            <a:r>
              <a:rPr lang="en-US" sz="1600" dirty="0">
                <a:solidFill>
                  <a:schemeClr val="tx1">
                    <a:lumMod val="95000"/>
                  </a:schemeClr>
                </a:solidFill>
              </a:rPr>
              <a:t>Paris, France</a:t>
            </a:r>
          </a:p>
        </p:txBody>
      </p:sp>
      <p:pic>
        <p:nvPicPr>
          <p:cNvPr id="7" name="Picture 6">
            <a:extLst>
              <a:ext uri="{FF2B5EF4-FFF2-40B4-BE49-F238E27FC236}">
                <a16:creationId xmlns:a16="http://schemas.microsoft.com/office/drawing/2014/main" id="{2B9A4EF3-D3EA-4BEA-BF3B-DC837E5B3D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6199" y="0"/>
            <a:ext cx="5991285" cy="6787662"/>
          </a:xfrm>
          <a:prstGeom prst="rect">
            <a:avLst/>
          </a:prstGeom>
        </p:spPr>
      </p:pic>
    </p:spTree>
    <p:extLst>
      <p:ext uri="{BB962C8B-B14F-4D97-AF65-F5344CB8AC3E}">
        <p14:creationId xmlns:p14="http://schemas.microsoft.com/office/powerpoint/2010/main" val="3666046025"/>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780782"/>
            <a:ext cx="2209800" cy="1077218"/>
          </a:xfrm>
          <a:prstGeom prst="rect">
            <a:avLst/>
          </a:prstGeom>
          <a:noFill/>
        </p:spPr>
        <p:txBody>
          <a:bodyPr wrap="square" rtlCol="0">
            <a:spAutoFit/>
          </a:bodyPr>
          <a:lstStyle/>
          <a:p>
            <a:pPr algn="ctr"/>
            <a:r>
              <a:rPr lang="en-US" sz="1600" dirty="0">
                <a:solidFill>
                  <a:schemeClr val="tx1">
                    <a:lumMod val="95000"/>
                  </a:schemeClr>
                </a:solidFill>
              </a:rPr>
              <a:t>Wisdom </a:t>
            </a:r>
          </a:p>
          <a:p>
            <a:pPr algn="ctr"/>
            <a:endParaRPr lang="en-US" sz="1600" dirty="0">
              <a:solidFill>
                <a:schemeClr val="tx1">
                  <a:lumMod val="95000"/>
                </a:schemeClr>
              </a:solidFill>
            </a:endParaRPr>
          </a:p>
          <a:p>
            <a:pPr algn="ctr"/>
            <a:r>
              <a:rPr lang="en-US" sz="1600" dirty="0" err="1">
                <a:solidFill>
                  <a:schemeClr val="tx1">
                    <a:lumMod val="95000"/>
                  </a:schemeClr>
                </a:solidFill>
              </a:rPr>
              <a:t>Ayibiowu</a:t>
            </a:r>
            <a:r>
              <a:rPr lang="en-US" sz="1600" dirty="0">
                <a:solidFill>
                  <a:schemeClr val="tx1">
                    <a:lumMod val="95000"/>
                  </a:schemeClr>
                </a:solidFill>
              </a:rPr>
              <a:t> Olusola David</a:t>
            </a:r>
          </a:p>
          <a:p>
            <a:pPr algn="ctr"/>
            <a:endParaRPr lang="en-US" sz="1600" dirty="0">
              <a:solidFill>
                <a:schemeClr val="tx1">
                  <a:lumMod val="95000"/>
                </a:schemeClr>
              </a:solidFill>
            </a:endParaRPr>
          </a:p>
        </p:txBody>
      </p:sp>
      <p:pic>
        <p:nvPicPr>
          <p:cNvPr id="10" name="Picture 9">
            <a:extLst>
              <a:ext uri="{FF2B5EF4-FFF2-40B4-BE49-F238E27FC236}">
                <a16:creationId xmlns:a16="http://schemas.microsoft.com/office/drawing/2014/main" id="{99D47771-5505-4DD5-9750-439FE1BCEA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2756" y="457200"/>
            <a:ext cx="3953044" cy="5943600"/>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447800"/>
            <a:ext cx="7162800" cy="2308324"/>
          </a:xfrm>
          <a:prstGeom prst="rect">
            <a:avLst/>
          </a:prstGeom>
        </p:spPr>
        <p:txBody>
          <a:bodyPr wrap="square">
            <a:spAutoFit/>
          </a:bodyPr>
          <a:lstStyle/>
          <a:p>
            <a:r>
              <a:rPr lang="en-US" sz="3600" dirty="0"/>
              <a:t>… at the crossroads she takes her stand; beside the gates in front of the town, at the entrance of the portals she cries out:</a:t>
            </a:r>
            <a:endParaRPr lang="en-US" sz="3600" dirty="0">
              <a:cs typeface="Arial" pitchFamily="34" charset="0"/>
            </a:endParaRPr>
          </a:p>
        </p:txBody>
      </p:sp>
      <p:sp>
        <p:nvSpPr>
          <p:cNvPr id="4" name="TextBox 3"/>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Proverbs 8:2b-3</a:t>
            </a:r>
          </a:p>
        </p:txBody>
      </p:sp>
    </p:spTree>
    <p:extLst>
      <p:ext uri="{BB962C8B-B14F-4D97-AF65-F5344CB8AC3E}">
        <p14:creationId xmlns:p14="http://schemas.microsoft.com/office/powerpoint/2010/main" val="627101682"/>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514600" cy="1323439"/>
          </a:xfrm>
          <a:prstGeom prst="rect">
            <a:avLst/>
          </a:prstGeom>
          <a:noFill/>
        </p:spPr>
        <p:txBody>
          <a:bodyPr wrap="square" rtlCol="0">
            <a:spAutoFit/>
          </a:bodyPr>
          <a:lstStyle/>
          <a:p>
            <a:pPr algn="ctr"/>
            <a:r>
              <a:rPr lang="en-US" sz="1600" dirty="0">
                <a:solidFill>
                  <a:schemeClr val="tx1">
                    <a:lumMod val="95000"/>
                  </a:schemeClr>
                </a:solidFill>
              </a:rPr>
              <a:t>Seat of Wisdom</a:t>
            </a:r>
          </a:p>
          <a:p>
            <a:pPr algn="ctr"/>
            <a:endParaRPr lang="en-US" sz="1600" dirty="0">
              <a:solidFill>
                <a:schemeClr val="tx1">
                  <a:lumMod val="95000"/>
                </a:schemeClr>
              </a:solidFill>
            </a:endParaRPr>
          </a:p>
          <a:p>
            <a:pPr algn="ctr"/>
            <a:r>
              <a:rPr lang="en-US" sz="1600" dirty="0">
                <a:solidFill>
                  <a:schemeClr val="tx1">
                    <a:lumMod val="95000"/>
                  </a:schemeClr>
                </a:solidFill>
              </a:rPr>
              <a:t>Manuscript Leaf</a:t>
            </a: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DFE7165-1628-4356-8CE0-A4A25E3469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1"/>
            <a:ext cx="5146517" cy="6884107"/>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828800"/>
            <a:ext cx="6096000" cy="1754326"/>
          </a:xfrm>
          <a:prstGeom prst="rect">
            <a:avLst/>
          </a:prstGeom>
        </p:spPr>
        <p:txBody>
          <a:bodyPr wrap="square">
            <a:spAutoFit/>
          </a:bodyPr>
          <a:lstStyle/>
          <a:p>
            <a:r>
              <a:rPr lang="en-US" sz="3600" dirty="0"/>
              <a:t>"The LORD created me at the beginning of his work, the first of his acts of long ago.</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Proverbs 8:22</a:t>
            </a:r>
          </a:p>
        </p:txBody>
      </p:sp>
    </p:spTree>
    <p:extLst>
      <p:ext uri="{BB962C8B-B14F-4D97-AF65-F5344CB8AC3E}">
        <p14:creationId xmlns:p14="http://schemas.microsoft.com/office/powerpoint/2010/main" val="189708869"/>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Creation of Adam, detail  --  Michelangelo, Sistine Chapel, Vatican City</a:t>
            </a:r>
          </a:p>
        </p:txBody>
      </p:sp>
      <p:pic>
        <p:nvPicPr>
          <p:cNvPr id="4" name="Picture 3">
            <a:extLst>
              <a:ext uri="{FF2B5EF4-FFF2-40B4-BE49-F238E27FC236}">
                <a16:creationId xmlns:a16="http://schemas.microsoft.com/office/drawing/2014/main" id="{5A809CB8-AB29-4135-8C8C-47CC715AEB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24372" cy="6233722"/>
          </a:xfrm>
          <a:prstGeom prst="rect">
            <a:avLst/>
          </a:prstGeom>
        </p:spPr>
      </p:pic>
    </p:spTree>
    <p:extLst>
      <p:ext uri="{BB962C8B-B14F-4D97-AF65-F5344CB8AC3E}">
        <p14:creationId xmlns:p14="http://schemas.microsoft.com/office/powerpoint/2010/main" val="2276287584"/>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261752"/>
            <a:ext cx="7162800" cy="2862322"/>
          </a:xfrm>
          <a:prstGeom prst="rect">
            <a:avLst/>
          </a:prstGeom>
        </p:spPr>
        <p:txBody>
          <a:bodyPr wrap="square">
            <a:spAutoFit/>
          </a:bodyPr>
          <a:lstStyle/>
          <a:p>
            <a:r>
              <a:rPr lang="en-US" sz="3600" dirty="0"/>
              <a:t>Before the mountains had been shaped, before the hills, I was brought forth--</a:t>
            </a:r>
          </a:p>
          <a:p>
            <a:r>
              <a:rPr lang="en-US" sz="3600" dirty="0"/>
              <a:t>when he had not yet made earth and fields, or the world's first bits of soil.</a:t>
            </a:r>
            <a:endParaRPr lang="en-US" sz="3600" dirty="0">
              <a:cs typeface="Arial" pitchFamily="34" charset="0"/>
            </a:endParaRPr>
          </a:p>
        </p:txBody>
      </p:sp>
      <p:sp>
        <p:nvSpPr>
          <p:cNvPr id="4" name="TextBox 3"/>
          <p:cNvSpPr txBox="1"/>
          <p:nvPr/>
        </p:nvSpPr>
        <p:spPr>
          <a:xfrm>
            <a:off x="5791200" y="4876801"/>
            <a:ext cx="3352800" cy="461665"/>
          </a:xfrm>
          <a:prstGeom prst="rect">
            <a:avLst/>
          </a:prstGeom>
          <a:noFill/>
        </p:spPr>
        <p:txBody>
          <a:bodyPr wrap="square" rtlCol="0">
            <a:spAutoFit/>
          </a:bodyPr>
          <a:lstStyle/>
          <a:p>
            <a:pPr algn="ctr"/>
            <a:r>
              <a:rPr lang="en-US" sz="2400" dirty="0">
                <a:solidFill>
                  <a:schemeClr val="tx1">
                    <a:lumMod val="95000"/>
                  </a:schemeClr>
                </a:solidFill>
              </a:rPr>
              <a:t>Proverbs 8:25-26</a:t>
            </a:r>
          </a:p>
        </p:txBody>
      </p:sp>
    </p:spTree>
    <p:extLst>
      <p:ext uri="{BB962C8B-B14F-4D97-AF65-F5344CB8AC3E}">
        <p14:creationId xmlns:p14="http://schemas.microsoft.com/office/powerpoint/2010/main" val="14448685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841</TotalTime>
  <Words>851</Words>
  <Application>Microsoft Office PowerPoint</Application>
  <PresentationFormat>Widescreen</PresentationFormat>
  <Paragraphs>79</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TRINITY 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149</cp:revision>
  <dcterms:created xsi:type="dcterms:W3CDTF">2016-08-31T16:46:43Z</dcterms:created>
  <dcterms:modified xsi:type="dcterms:W3CDTF">2022-11-12T17:40:07Z</dcterms:modified>
</cp:coreProperties>
</file>