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385" r:id="rId3"/>
    <p:sldId id="384" r:id="rId4"/>
    <p:sldId id="383" r:id="rId5"/>
    <p:sldId id="386" r:id="rId6"/>
    <p:sldId id="387" r:id="rId7"/>
    <p:sldId id="408" r:id="rId8"/>
    <p:sldId id="409" r:id="rId9"/>
    <p:sldId id="390" r:id="rId10"/>
    <p:sldId id="391" r:id="rId11"/>
    <p:sldId id="392" r:id="rId12"/>
    <p:sldId id="393" r:id="rId13"/>
    <p:sldId id="394" r:id="rId14"/>
    <p:sldId id="395" r:id="rId15"/>
    <p:sldId id="396" r:id="rId16"/>
    <p:sldId id="397" r:id="rId17"/>
    <p:sldId id="398" r:id="rId18"/>
    <p:sldId id="399" r:id="rId19"/>
    <p:sldId id="400" r:id="rId20"/>
    <p:sldId id="401" r:id="rId21"/>
    <p:sldId id="402" r:id="rId22"/>
    <p:sldId id="403" r:id="rId23"/>
    <p:sldId id="404" r:id="rId24"/>
    <p:sldId id="405" r:id="rId25"/>
    <p:sldId id="407"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7B7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58"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41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63959" y="1676401"/>
            <a:ext cx="8991600" cy="1698625"/>
          </a:xfrm>
        </p:spPr>
        <p:txBody>
          <a:bodyPr>
            <a:noAutofit/>
          </a:bodyPr>
          <a:lstStyle/>
          <a:p>
            <a:r>
              <a:rPr lang="en-US" sz="8800" dirty="0"/>
              <a:t>TRANSFIGURATION SUNDAY</a:t>
            </a:r>
          </a:p>
        </p:txBody>
      </p:sp>
      <p:sp>
        <p:nvSpPr>
          <p:cNvPr id="3" name="Subtitle 2"/>
          <p:cNvSpPr>
            <a:spLocks noGrp="1"/>
          </p:cNvSpPr>
          <p:nvPr>
            <p:ph type="subTitle" idx="1"/>
          </p:nvPr>
        </p:nvSpPr>
        <p:spPr>
          <a:xfrm>
            <a:off x="2895600" y="36576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752600" y="5791201"/>
            <a:ext cx="7239000" cy="954107"/>
          </a:xfrm>
          <a:prstGeom prst="rect">
            <a:avLst/>
          </a:prstGeom>
          <a:solidFill>
            <a:srgbClr val="817B7D">
              <a:alpha val="65000"/>
            </a:srgbClr>
          </a:solidFill>
        </p:spPr>
        <p:txBody>
          <a:bodyPr wrap="square">
            <a:spAutoFit/>
          </a:bodyPr>
          <a:lstStyle/>
          <a:p>
            <a:pPr algn="ctr"/>
            <a:r>
              <a:rPr lang="en-US" sz="2800" dirty="0"/>
              <a:t>Exodus 34:29-35  •  Psalm 99</a:t>
            </a:r>
          </a:p>
          <a:p>
            <a:pPr algn="ctr"/>
            <a:r>
              <a:rPr lang="en-US" sz="2800" dirty="0"/>
              <a:t>2 Corinthians 3:12-4:2  •  Luke 9:28-36, (37-43a)</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934200" cy="1754326"/>
          </a:xfrm>
          <a:prstGeom prst="rect">
            <a:avLst/>
          </a:prstGeom>
        </p:spPr>
        <p:txBody>
          <a:bodyPr wrap="square">
            <a:spAutoFit/>
          </a:bodyPr>
          <a:lstStyle/>
          <a:p>
            <a:r>
              <a:rPr lang="en-US" sz="3600" dirty="0"/>
              <a:t>And while he was praying, the appearance of his face changed, and his clothes became dazzling white.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9:29</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83649"/>
            <a:ext cx="2057400" cy="1169551"/>
          </a:xfrm>
          <a:prstGeom prst="rect">
            <a:avLst/>
          </a:prstGeom>
          <a:noFill/>
        </p:spPr>
        <p:txBody>
          <a:bodyPr wrap="square" rtlCol="0">
            <a:spAutoFit/>
          </a:bodyPr>
          <a:lstStyle/>
          <a:p>
            <a:pPr algn="ctr"/>
            <a:r>
              <a:rPr lang="en-US" sz="1400" dirty="0">
                <a:solidFill>
                  <a:schemeClr val="tx1">
                    <a:lumMod val="95000"/>
                  </a:schemeClr>
                </a:solidFill>
              </a:rPr>
              <a:t>Transfiguration</a:t>
            </a:r>
          </a:p>
          <a:p>
            <a:pPr algn="ctr"/>
            <a:endParaRPr lang="en-US" sz="1400" dirty="0">
              <a:solidFill>
                <a:schemeClr val="tx1">
                  <a:lumMod val="95000"/>
                </a:schemeClr>
              </a:solidFill>
            </a:endParaRPr>
          </a:p>
          <a:p>
            <a:pPr algn="ctr"/>
            <a:r>
              <a:rPr lang="en-US" sz="1400" dirty="0">
                <a:solidFill>
                  <a:schemeClr val="tx1">
                    <a:lumMod val="95000"/>
                  </a:schemeClr>
                </a:solidFill>
              </a:rPr>
              <a:t>Metropolitan Cathedral</a:t>
            </a:r>
          </a:p>
          <a:p>
            <a:pPr algn="ctr"/>
            <a:r>
              <a:rPr lang="en-US" sz="1400" dirty="0">
                <a:solidFill>
                  <a:schemeClr val="tx1">
                    <a:lumMod val="95000"/>
                  </a:schemeClr>
                </a:solidFill>
              </a:rPr>
              <a:t>San Salvador,</a:t>
            </a:r>
          </a:p>
          <a:p>
            <a:pPr algn="ctr"/>
            <a:r>
              <a:rPr lang="en-US" sz="1400" dirty="0">
                <a:solidFill>
                  <a:schemeClr val="tx1">
                    <a:lumMod val="95000"/>
                  </a:schemeClr>
                </a:solidFill>
              </a:rPr>
              <a:t>El Salvador</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2A2DE2DB-17A6-48E5-9F81-0CC56D7A15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0" y="0"/>
            <a:ext cx="5486400"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438401"/>
            <a:ext cx="6781800" cy="1200329"/>
          </a:xfrm>
          <a:prstGeom prst="rect">
            <a:avLst/>
          </a:prstGeom>
        </p:spPr>
        <p:txBody>
          <a:bodyPr wrap="square">
            <a:spAutoFit/>
          </a:bodyPr>
          <a:lstStyle/>
          <a:p>
            <a:r>
              <a:rPr lang="en-US" sz="3600" dirty="0"/>
              <a:t>Suddenly they saw two men, Moses and Elijah, talking to him.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9:30</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4889718"/>
            <a:ext cx="1600200" cy="1815882"/>
          </a:xfrm>
          <a:prstGeom prst="rect">
            <a:avLst/>
          </a:prstGeom>
          <a:noFill/>
        </p:spPr>
        <p:txBody>
          <a:bodyPr wrap="square" rtlCol="0">
            <a:spAutoFit/>
          </a:bodyPr>
          <a:lstStyle/>
          <a:p>
            <a:pPr algn="ctr"/>
            <a:r>
              <a:rPr lang="en-US" sz="1400" dirty="0">
                <a:solidFill>
                  <a:schemeClr val="tx1">
                    <a:lumMod val="95000"/>
                  </a:schemeClr>
                </a:solidFill>
              </a:rPr>
              <a:t>Transfiguration from Syrian Manuscript</a:t>
            </a:r>
          </a:p>
          <a:p>
            <a:pPr algn="ctr"/>
            <a:endParaRPr lang="en-US" sz="1400" dirty="0">
              <a:solidFill>
                <a:schemeClr val="tx1">
                  <a:lumMod val="95000"/>
                </a:schemeClr>
              </a:solidFill>
            </a:endParaRPr>
          </a:p>
          <a:p>
            <a:pPr algn="ctr"/>
            <a:r>
              <a:rPr lang="en-US" sz="1400" dirty="0" err="1">
                <a:solidFill>
                  <a:schemeClr val="tx1">
                    <a:lumMod val="95000"/>
                  </a:schemeClr>
                </a:solidFill>
              </a:rPr>
              <a:t>Yohannes</a:t>
            </a:r>
            <a:r>
              <a:rPr lang="en-US" sz="1400" dirty="0">
                <a:solidFill>
                  <a:schemeClr val="tx1">
                    <a:lumMod val="95000"/>
                  </a:schemeClr>
                </a:solidFill>
              </a:rPr>
              <a:t> Vardapet</a:t>
            </a:r>
          </a:p>
          <a:p>
            <a:pPr algn="ctr"/>
            <a:r>
              <a:rPr lang="en-US" sz="1400" dirty="0">
                <a:solidFill>
                  <a:schemeClr val="tx1">
                    <a:lumMod val="95000"/>
                  </a:schemeClr>
                </a:solidFill>
              </a:rPr>
              <a:t>Walters Art Museum</a:t>
            </a:r>
          </a:p>
          <a:p>
            <a:pPr algn="ctr"/>
            <a:r>
              <a:rPr lang="en-US" sz="1400" dirty="0">
                <a:solidFill>
                  <a:schemeClr val="tx1">
                    <a:lumMod val="95000"/>
                  </a:schemeClr>
                </a:solidFill>
              </a:rPr>
              <a:t>Baltimore, MD</a:t>
            </a:r>
          </a:p>
        </p:txBody>
      </p:sp>
      <p:pic>
        <p:nvPicPr>
          <p:cNvPr id="7" name="Picture 6">
            <a:extLst>
              <a:ext uri="{FF2B5EF4-FFF2-40B4-BE49-F238E27FC236}">
                <a16:creationId xmlns:a16="http://schemas.microsoft.com/office/drawing/2014/main" id="{F277291F-34C9-414E-A381-F02AD10B92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95800" y="38100"/>
            <a:ext cx="3962400" cy="673608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828800"/>
            <a:ext cx="7391400" cy="2308324"/>
          </a:xfrm>
          <a:prstGeom prst="rect">
            <a:avLst/>
          </a:prstGeom>
        </p:spPr>
        <p:txBody>
          <a:bodyPr wrap="square">
            <a:spAutoFit/>
          </a:bodyPr>
          <a:lstStyle/>
          <a:p>
            <a:r>
              <a:rPr lang="en-US" sz="3600" dirty="0"/>
              <a:t>… Peter said to Jesus, "Master, it is good for us to be here; let us make three dwellings, one for you, one for Moses, and one for Elijah" …</a:t>
            </a:r>
            <a:endParaRPr lang="en-US" sz="3600" dirty="0">
              <a:cs typeface="Arial" pitchFamily="34" charset="0"/>
            </a:endParaRPr>
          </a:p>
        </p:txBody>
      </p:sp>
      <p:sp>
        <p:nvSpPr>
          <p:cNvPr id="5" name="TextBox 4"/>
          <p:cNvSpPr txBox="1"/>
          <p:nvPr/>
        </p:nvSpPr>
        <p:spPr>
          <a:xfrm>
            <a:off x="6063343" y="4724401"/>
            <a:ext cx="3352800" cy="461665"/>
          </a:xfrm>
          <a:prstGeom prst="rect">
            <a:avLst/>
          </a:prstGeom>
          <a:noFill/>
        </p:spPr>
        <p:txBody>
          <a:bodyPr wrap="square" rtlCol="0">
            <a:spAutoFit/>
          </a:bodyPr>
          <a:lstStyle/>
          <a:p>
            <a:pPr algn="ctr"/>
            <a:r>
              <a:rPr lang="en-US" sz="2400" dirty="0">
                <a:solidFill>
                  <a:schemeClr val="tx1">
                    <a:lumMod val="95000"/>
                  </a:schemeClr>
                </a:solidFill>
              </a:rPr>
              <a:t>Luke 9:33b</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5943600"/>
            <a:ext cx="1371600" cy="738664"/>
          </a:xfrm>
          <a:prstGeom prst="rect">
            <a:avLst/>
          </a:prstGeom>
          <a:noFill/>
        </p:spPr>
        <p:txBody>
          <a:bodyPr wrap="square" rtlCol="0">
            <a:spAutoFit/>
          </a:bodyPr>
          <a:lstStyle/>
          <a:p>
            <a:pPr algn="ctr"/>
            <a:r>
              <a:rPr lang="en-US" sz="1400" dirty="0">
                <a:solidFill>
                  <a:schemeClr val="tx1">
                    <a:lumMod val="95000"/>
                  </a:schemeClr>
                </a:solidFill>
              </a:rPr>
              <a:t>Transfiguration</a:t>
            </a:r>
          </a:p>
          <a:p>
            <a:pPr algn="ctr"/>
            <a:endParaRPr lang="en-US" sz="1400" dirty="0">
              <a:solidFill>
                <a:schemeClr val="tx1">
                  <a:lumMod val="95000"/>
                </a:schemeClr>
              </a:solidFill>
            </a:endParaRPr>
          </a:p>
          <a:p>
            <a:pPr algn="ctr"/>
            <a:r>
              <a:rPr lang="en-US" sz="1400" dirty="0">
                <a:solidFill>
                  <a:schemeClr val="tx1">
                    <a:lumMod val="95000"/>
                  </a:schemeClr>
                </a:solidFill>
              </a:rPr>
              <a:t>Peter Koenig</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DE70FD18-2180-9698-79E3-2B3F63E81C7A}"/>
              </a:ext>
            </a:extLst>
          </p:cNvPr>
          <p:cNvPicPr>
            <a:picLocks noChangeAspect="1"/>
          </p:cNvPicPr>
          <p:nvPr/>
        </p:nvPicPr>
        <p:blipFill>
          <a:blip r:embed="rId2"/>
          <a:stretch>
            <a:fillRect/>
          </a:stretch>
        </p:blipFill>
        <p:spPr>
          <a:xfrm>
            <a:off x="3886200" y="-12832"/>
            <a:ext cx="5181600" cy="6883664"/>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While he was saying this, a cloud came and overshadowed them; and they were terrified as they entered the cloud.</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9:34</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Transfiguration  --  JESUS MAFA, Cameroon</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08A2D71D-C3D2-4F39-A1FC-24CC3BE4C6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2100" y="0"/>
            <a:ext cx="9182100" cy="6065433"/>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789837"/>
            <a:ext cx="7315200" cy="1754326"/>
          </a:xfrm>
          <a:prstGeom prst="rect">
            <a:avLst/>
          </a:prstGeom>
        </p:spPr>
        <p:txBody>
          <a:bodyPr wrap="square">
            <a:spAutoFit/>
          </a:bodyPr>
          <a:lstStyle/>
          <a:p>
            <a:r>
              <a:rPr lang="en-US" sz="3600" dirty="0"/>
              <a:t>Then from the cloud came a voice that said, "This is my Son, my Chosen; listen to him!"</a:t>
            </a: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9:35</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459849"/>
            <a:ext cx="1828800" cy="1169551"/>
          </a:xfrm>
          <a:prstGeom prst="rect">
            <a:avLst/>
          </a:prstGeom>
          <a:noFill/>
        </p:spPr>
        <p:txBody>
          <a:bodyPr wrap="square" rtlCol="0">
            <a:spAutoFit/>
          </a:bodyPr>
          <a:lstStyle/>
          <a:p>
            <a:pPr algn="ctr"/>
            <a:r>
              <a:rPr lang="en-US" sz="1400" dirty="0">
                <a:solidFill>
                  <a:schemeClr val="tx1">
                    <a:lumMod val="95000"/>
                  </a:schemeClr>
                </a:solidFill>
              </a:rPr>
              <a:t>Cathedral of </a:t>
            </a:r>
          </a:p>
          <a:p>
            <a:pPr algn="ctr"/>
            <a:r>
              <a:rPr lang="en-US" sz="1400" dirty="0">
                <a:solidFill>
                  <a:schemeClr val="tx1">
                    <a:lumMod val="95000"/>
                  </a:schemeClr>
                </a:solidFill>
              </a:rPr>
              <a:t>Christ the Light</a:t>
            </a:r>
          </a:p>
          <a:p>
            <a:pPr algn="ctr"/>
            <a:endParaRPr lang="en-US" sz="1400" dirty="0">
              <a:solidFill>
                <a:schemeClr val="tx1">
                  <a:lumMod val="95000"/>
                </a:schemeClr>
              </a:solidFill>
            </a:endParaRPr>
          </a:p>
          <a:p>
            <a:pPr algn="ctr"/>
            <a:r>
              <a:rPr lang="en-US" sz="1400" dirty="0">
                <a:solidFill>
                  <a:schemeClr val="tx1">
                    <a:lumMod val="95000"/>
                  </a:schemeClr>
                </a:solidFill>
              </a:rPr>
              <a:t>Craig Hartman</a:t>
            </a:r>
          </a:p>
          <a:p>
            <a:pPr algn="ctr"/>
            <a:r>
              <a:rPr lang="en-US" sz="1400" dirty="0">
                <a:solidFill>
                  <a:schemeClr val="tx1">
                    <a:lumMod val="95000"/>
                  </a:schemeClr>
                </a:solidFill>
              </a:rPr>
              <a:t>Oakland, CA</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A1EBF0B4-1F34-4B9E-86DA-996643B027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22408" y="-16902"/>
            <a:ext cx="5478793" cy="6836612"/>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97200" y="1752600"/>
            <a:ext cx="6515100" cy="2308324"/>
          </a:xfrm>
          <a:prstGeom prst="rect">
            <a:avLst/>
          </a:prstGeom>
        </p:spPr>
        <p:txBody>
          <a:bodyPr wrap="square">
            <a:spAutoFit/>
          </a:bodyPr>
          <a:lstStyle/>
          <a:p>
            <a:r>
              <a:rPr lang="en-US" sz="3600" dirty="0"/>
              <a:t>the LORD had spoken with him on Mount Sinai … the skin of his face was shining; and Moses would put the veil on his face …</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Exodus 34:32b, 35a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162800" cy="2308324"/>
          </a:xfrm>
          <a:prstGeom prst="rect">
            <a:avLst/>
          </a:prstGeom>
        </p:spPr>
        <p:txBody>
          <a:bodyPr wrap="square">
            <a:spAutoFit/>
          </a:bodyPr>
          <a:lstStyle/>
          <a:p>
            <a:r>
              <a:rPr lang="en-US" sz="3600" dirty="0"/>
              <a:t>… when they had come down from the mountain … a man from the crowd shouted, "Teacher, I beg you to look at my son; he is my only child.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9:37b, 38b</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028962"/>
            <a:ext cx="1828800" cy="1600438"/>
          </a:xfrm>
          <a:prstGeom prst="rect">
            <a:avLst/>
          </a:prstGeom>
          <a:noFill/>
        </p:spPr>
        <p:txBody>
          <a:bodyPr wrap="square" rtlCol="0">
            <a:spAutoFit/>
          </a:bodyPr>
          <a:lstStyle/>
          <a:p>
            <a:pPr algn="ctr"/>
            <a:r>
              <a:rPr lang="en-US" sz="1400" dirty="0">
                <a:solidFill>
                  <a:schemeClr val="tx1">
                    <a:lumMod val="95000"/>
                  </a:schemeClr>
                </a:solidFill>
              </a:rPr>
              <a:t>Christ Heals the Possessed Boy</a:t>
            </a:r>
          </a:p>
          <a:p>
            <a:pPr algn="ctr"/>
            <a:endParaRPr lang="en-US" sz="1400" dirty="0">
              <a:solidFill>
                <a:schemeClr val="tx1">
                  <a:lumMod val="95000"/>
                </a:schemeClr>
              </a:solidFill>
            </a:endParaRPr>
          </a:p>
          <a:p>
            <a:pPr algn="ctr"/>
            <a:r>
              <a:rPr lang="en-US" sz="1400" dirty="0">
                <a:solidFill>
                  <a:schemeClr val="tx1">
                    <a:lumMod val="95000"/>
                  </a:schemeClr>
                </a:solidFill>
              </a:rPr>
              <a:t>Ilyas Basim </a:t>
            </a:r>
            <a:r>
              <a:rPr lang="en-US" sz="1400" dirty="0" err="1">
                <a:solidFill>
                  <a:schemeClr val="tx1">
                    <a:lumMod val="95000"/>
                  </a:schemeClr>
                </a:solidFill>
              </a:rPr>
              <a:t>Khuri</a:t>
            </a:r>
            <a:r>
              <a:rPr lang="en-US" sz="1400" dirty="0">
                <a:solidFill>
                  <a:schemeClr val="tx1">
                    <a:lumMod val="95000"/>
                  </a:schemeClr>
                </a:solidFill>
              </a:rPr>
              <a:t> </a:t>
            </a:r>
          </a:p>
          <a:p>
            <a:pPr algn="ctr"/>
            <a:r>
              <a:rPr lang="en-US" sz="1400" dirty="0" err="1">
                <a:solidFill>
                  <a:schemeClr val="tx1">
                    <a:lumMod val="95000"/>
                  </a:schemeClr>
                </a:solidFill>
              </a:rPr>
              <a:t>Bazzi</a:t>
            </a:r>
            <a:r>
              <a:rPr lang="en-US" sz="1400" dirty="0">
                <a:solidFill>
                  <a:schemeClr val="tx1">
                    <a:lumMod val="95000"/>
                  </a:schemeClr>
                </a:solidFill>
              </a:rPr>
              <a:t> </a:t>
            </a:r>
            <a:r>
              <a:rPr lang="en-US" sz="1400" dirty="0" err="1">
                <a:solidFill>
                  <a:schemeClr val="tx1">
                    <a:lumMod val="95000"/>
                  </a:schemeClr>
                </a:solidFill>
              </a:rPr>
              <a:t>Rahib</a:t>
            </a:r>
            <a:r>
              <a:rPr lang="en-US" sz="1400" dirty="0">
                <a:solidFill>
                  <a:schemeClr val="tx1">
                    <a:lumMod val="95000"/>
                  </a:schemeClr>
                </a:solidFill>
              </a:rPr>
              <a:t>, </a:t>
            </a:r>
          </a:p>
          <a:p>
            <a:pPr algn="ctr"/>
            <a:r>
              <a:rPr lang="en-US" sz="1400" dirty="0">
                <a:solidFill>
                  <a:schemeClr val="tx1">
                    <a:lumMod val="95000"/>
                  </a:schemeClr>
                </a:solidFill>
              </a:rPr>
              <a:t>Walters Art Museum, Baltimore, MD </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4F4573B1-F4ED-4A98-BBB0-0B69A3437C5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9600" y="194846"/>
            <a:ext cx="4817468" cy="6515457"/>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086600" cy="2308324"/>
          </a:xfrm>
          <a:prstGeom prst="rect">
            <a:avLst/>
          </a:prstGeom>
        </p:spPr>
        <p:txBody>
          <a:bodyPr wrap="square">
            <a:spAutoFit/>
          </a:bodyPr>
          <a:lstStyle/>
          <a:p>
            <a:r>
              <a:rPr lang="en-US" sz="3600" dirty="0"/>
              <a:t>Suddenly a spirit seizes him, and all at once he shrieks. It convulses him until he foams at the mouth; it mauls him and will scarcely leave him."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9:39</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105162"/>
            <a:ext cx="2057400" cy="1600438"/>
          </a:xfrm>
          <a:prstGeom prst="rect">
            <a:avLst/>
          </a:prstGeom>
          <a:noFill/>
        </p:spPr>
        <p:txBody>
          <a:bodyPr wrap="square" rtlCol="0">
            <a:spAutoFit/>
          </a:bodyPr>
          <a:lstStyle/>
          <a:p>
            <a:pPr algn="ctr"/>
            <a:r>
              <a:rPr lang="en-US" sz="1400" dirty="0">
                <a:solidFill>
                  <a:schemeClr val="tx1">
                    <a:lumMod val="95000"/>
                  </a:schemeClr>
                </a:solidFill>
              </a:rPr>
              <a:t>Jesus Casts Out the Unclean Spirit  </a:t>
            </a:r>
          </a:p>
          <a:p>
            <a:pPr algn="ctr"/>
            <a:endParaRPr lang="en-US" sz="1400" dirty="0">
              <a:solidFill>
                <a:schemeClr val="tx1">
                  <a:lumMod val="95000"/>
                </a:schemeClr>
              </a:solidFill>
            </a:endParaRPr>
          </a:p>
          <a:p>
            <a:pPr algn="ctr"/>
            <a:r>
              <a:rPr lang="en-US" sz="1400" dirty="0">
                <a:solidFill>
                  <a:schemeClr val="tx1">
                    <a:lumMod val="95000"/>
                  </a:schemeClr>
                </a:solidFill>
              </a:rPr>
              <a:t>Liturgical cloth </a:t>
            </a:r>
          </a:p>
          <a:p>
            <a:pPr algn="ctr"/>
            <a:r>
              <a:rPr lang="en-US" sz="1400" dirty="0">
                <a:solidFill>
                  <a:schemeClr val="tx1">
                    <a:lumMod val="95000"/>
                  </a:schemeClr>
                </a:solidFill>
              </a:rPr>
              <a:t>Konrad von </a:t>
            </a:r>
            <a:r>
              <a:rPr lang="en-US" sz="1400" dirty="0" err="1">
                <a:solidFill>
                  <a:schemeClr val="tx1">
                    <a:lumMod val="95000"/>
                  </a:schemeClr>
                </a:solidFill>
              </a:rPr>
              <a:t>Friesach</a:t>
            </a:r>
            <a:r>
              <a:rPr lang="en-US" sz="1400" dirty="0">
                <a:solidFill>
                  <a:schemeClr val="tx1">
                    <a:lumMod val="95000"/>
                  </a:schemeClr>
                </a:solidFill>
              </a:rPr>
              <a:t> Cathedral of </a:t>
            </a:r>
            <a:r>
              <a:rPr lang="en-US" sz="1400" dirty="0" err="1">
                <a:solidFill>
                  <a:schemeClr val="tx1">
                    <a:lumMod val="95000"/>
                  </a:schemeClr>
                </a:solidFill>
              </a:rPr>
              <a:t>Gurk</a:t>
            </a:r>
            <a:endParaRPr lang="en-US" sz="1400" dirty="0">
              <a:solidFill>
                <a:schemeClr val="tx1">
                  <a:lumMod val="95000"/>
                </a:schemeClr>
              </a:solidFill>
            </a:endParaRPr>
          </a:p>
          <a:p>
            <a:pPr algn="ctr"/>
            <a:r>
              <a:rPr lang="en-US" sz="1400" dirty="0" err="1">
                <a:solidFill>
                  <a:schemeClr val="tx1">
                    <a:lumMod val="95000"/>
                  </a:schemeClr>
                </a:solidFill>
              </a:rPr>
              <a:t>Gurk</a:t>
            </a:r>
            <a:r>
              <a:rPr lang="en-US" sz="1400" dirty="0">
                <a:solidFill>
                  <a:schemeClr val="tx1">
                    <a:lumMod val="95000"/>
                  </a:schemeClr>
                </a:solidFill>
              </a:rPr>
              <a:t>, Austria</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104C1F32-DEAE-4450-9C76-579D69F834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1000" y="207264"/>
            <a:ext cx="5943600" cy="6498336"/>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828800"/>
            <a:ext cx="6934200" cy="2862322"/>
          </a:xfrm>
          <a:prstGeom prst="rect">
            <a:avLst/>
          </a:prstGeom>
        </p:spPr>
        <p:txBody>
          <a:bodyPr wrap="square">
            <a:spAutoFit/>
          </a:bodyPr>
          <a:lstStyle/>
          <a:p>
            <a:r>
              <a:rPr lang="en-US" sz="3600" dirty="0"/>
              <a:t>Jesus rebuked the unclean spirit, healed the boy, and gave him back to his father.  And all were astounded at the greatness of God.</a:t>
            </a:r>
          </a:p>
          <a:p>
            <a:endParaRPr lang="en-US" sz="3600" dirty="0">
              <a:cs typeface="Arial" pitchFamily="34" charset="0"/>
            </a:endParaRPr>
          </a:p>
        </p:txBody>
      </p:sp>
      <p:sp>
        <p:nvSpPr>
          <p:cNvPr id="5" name="TextBox 4"/>
          <p:cNvSpPr txBox="1"/>
          <p:nvPr/>
        </p:nvSpPr>
        <p:spPr>
          <a:xfrm>
            <a:off x="5943600" y="4885562"/>
            <a:ext cx="3352800" cy="461665"/>
          </a:xfrm>
          <a:prstGeom prst="rect">
            <a:avLst/>
          </a:prstGeom>
          <a:noFill/>
        </p:spPr>
        <p:txBody>
          <a:bodyPr wrap="square" rtlCol="0">
            <a:spAutoFit/>
          </a:bodyPr>
          <a:lstStyle/>
          <a:p>
            <a:pPr algn="ctr"/>
            <a:r>
              <a:rPr lang="en-US" sz="2400" dirty="0">
                <a:solidFill>
                  <a:schemeClr val="tx1">
                    <a:lumMod val="95000"/>
                  </a:schemeClr>
                </a:solidFill>
              </a:rPr>
              <a:t>Luke 9:42b-43a</a:t>
            </a:r>
          </a:p>
        </p:txBody>
      </p:sp>
    </p:spTree>
    <p:extLst>
      <p:ext uri="{BB962C8B-B14F-4D97-AF65-F5344CB8AC3E}">
        <p14:creationId xmlns:p14="http://schemas.microsoft.com/office/powerpoint/2010/main" val="1844325615"/>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07777"/>
          </a:xfrm>
          <a:prstGeom prst="rect">
            <a:avLst/>
          </a:prstGeom>
          <a:noFill/>
        </p:spPr>
        <p:txBody>
          <a:bodyPr wrap="square" rtlCol="0">
            <a:spAutoFit/>
          </a:bodyPr>
          <a:lstStyle/>
          <a:p>
            <a:pPr algn="ctr"/>
            <a:r>
              <a:rPr lang="en-US" sz="1400" dirty="0">
                <a:solidFill>
                  <a:schemeClr val="tx1">
                    <a:lumMod val="95000"/>
                  </a:schemeClr>
                </a:solidFill>
              </a:rPr>
              <a:t>The Healing of the Demon-possessed Boy  --  </a:t>
            </a:r>
            <a:r>
              <a:rPr lang="en-US" sz="1400" dirty="0" err="1">
                <a:solidFill>
                  <a:schemeClr val="tx1">
                    <a:lumMod val="95000"/>
                  </a:schemeClr>
                </a:solidFill>
              </a:rPr>
              <a:t>Ottheinrich</a:t>
            </a:r>
            <a:r>
              <a:rPr lang="en-US" sz="1400" dirty="0">
                <a:solidFill>
                  <a:schemeClr val="tx1">
                    <a:lumMod val="95000"/>
                  </a:schemeClr>
                </a:solidFill>
              </a:rPr>
              <a:t> Bible, Bavarian State Library, Munich, Germany</a:t>
            </a:r>
          </a:p>
        </p:txBody>
      </p:sp>
      <p:pic>
        <p:nvPicPr>
          <p:cNvPr id="2" name="Picture 1">
            <a:extLst>
              <a:ext uri="{FF2B5EF4-FFF2-40B4-BE49-F238E27FC236}">
                <a16:creationId xmlns:a16="http://schemas.microsoft.com/office/drawing/2014/main" id="{FBAA91F7-FCBE-49FA-9F65-A2950D2698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14482" y="0"/>
            <a:ext cx="7943918" cy="6248400"/>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https://www.flickr.com/photos/pelegrino/3725320216/ - Nick Thompson</a:t>
            </a:r>
          </a:p>
          <a:p>
            <a:pPr>
              <a:buNone/>
            </a:pPr>
            <a:r>
              <a:rPr lang="fr-FR" sz="1600" dirty="0"/>
              <a:t>https://www.mikemoyersfineart.com/</a:t>
            </a:r>
            <a:endParaRPr lang="en-US" sz="1600" dirty="0"/>
          </a:p>
          <a:p>
            <a:pPr>
              <a:buNone/>
            </a:pPr>
            <a:r>
              <a:rPr lang="en-US" sz="1600" dirty="0"/>
              <a:t>https://www.flickr.com/photos/stella12/13953939274</a:t>
            </a:r>
          </a:p>
          <a:p>
            <a:pPr>
              <a:buNone/>
            </a:pPr>
            <a:r>
              <a:rPr lang="en-US" sz="1600" dirty="0"/>
              <a:t>https://commons.wikimedia.org/wiki/File:The_Transfiguration_-_Google_Art_Project_(715792).jpg</a:t>
            </a:r>
          </a:p>
          <a:p>
            <a:pPr>
              <a:buNone/>
            </a:pPr>
            <a:r>
              <a:rPr lang="en-US" sz="1600" dirty="0"/>
              <a:t>http://commons.wikimedia.org/wiki/File:Transfiguracion_del_Divino_Salvador_del_Mundo.jpg</a:t>
            </a:r>
          </a:p>
          <a:p>
            <a:pPr>
              <a:buNone/>
            </a:pPr>
            <a:r>
              <a:rPr lang="en-US" sz="1600" dirty="0"/>
              <a:t>https://www.flickr.com/photos/medmss/8614785144/</a:t>
            </a:r>
          </a:p>
          <a:p>
            <a:pPr>
              <a:buNone/>
            </a:pPr>
            <a:r>
              <a:rPr lang="de-DE" sz="1600" dirty="0"/>
              <a:t>Peter Winfried (Canisius) Koenig, https://www.pwkoenig.co.uk/</a:t>
            </a:r>
            <a:endParaRPr lang="en-US" sz="1600" dirty="0"/>
          </a:p>
          <a:p>
            <a:pPr>
              <a:buNone/>
            </a:pPr>
            <a:r>
              <a:rPr lang="en-US" sz="1600" dirty="0"/>
              <a:t>http://diglib.library.vanderbilt.edu/act-imagelink.pl?RC=48307</a:t>
            </a:r>
          </a:p>
          <a:p>
            <a:pPr>
              <a:buNone/>
            </a:pPr>
            <a:r>
              <a:rPr lang="en-US" sz="1600" dirty="0"/>
              <a:t>http://www.flickr.com/photos/sicarr/3251258111/</a:t>
            </a:r>
          </a:p>
          <a:p>
            <a:pPr>
              <a:buNone/>
            </a:pPr>
            <a:r>
              <a:rPr lang="en-US" sz="1600" dirty="0"/>
              <a:t>https://commons.wikimedia.org/wiki/File:Ilyas_Basim_Khuri_Bazzi_Rahib_-_Jesus_Heals_a_Demon-possessed_Boy_-_Walters_W59248B_-_Full_Page.jpg</a:t>
            </a:r>
          </a:p>
          <a:p>
            <a:pPr>
              <a:buNone/>
            </a:pPr>
            <a:r>
              <a:rPr lang="en-US" sz="1600" dirty="0"/>
              <a:t>https://commons.wikimedia.org/wiki/File:Fastentuch_Gurker_Dom_Daemonenaustreibung_30032007.jpg  - Padre Josef at the Cathedral of </a:t>
            </a:r>
            <a:r>
              <a:rPr lang="en-US" sz="1600" dirty="0" err="1"/>
              <a:t>Gurk</a:t>
            </a:r>
            <a:r>
              <a:rPr lang="en-US" sz="1600" dirty="0"/>
              <a:t>, Carinthia, Austria</a:t>
            </a:r>
          </a:p>
          <a:p>
            <a:pPr>
              <a:buNone/>
            </a:pPr>
            <a:r>
              <a:rPr lang="en-US" sz="1600" dirty="0"/>
              <a:t>https://commons.wikimedia.org/wiki/File:Ottheinrich_Folio058r_Mc9B.jpg</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59849"/>
            <a:ext cx="1905000" cy="1169551"/>
          </a:xfrm>
          <a:prstGeom prst="rect">
            <a:avLst/>
          </a:prstGeom>
          <a:noFill/>
        </p:spPr>
        <p:txBody>
          <a:bodyPr wrap="square" rtlCol="0">
            <a:spAutoFit/>
          </a:bodyPr>
          <a:lstStyle/>
          <a:p>
            <a:pPr algn="ctr"/>
            <a:r>
              <a:rPr lang="en-US" sz="1400" dirty="0">
                <a:solidFill>
                  <a:schemeClr val="tx1">
                    <a:lumMod val="95000"/>
                  </a:schemeClr>
                </a:solidFill>
              </a:rPr>
              <a:t>Moses with the Law and the Veil</a:t>
            </a:r>
          </a:p>
          <a:p>
            <a:pPr algn="ctr"/>
            <a:endParaRPr lang="en-US" sz="1400" dirty="0">
              <a:solidFill>
                <a:schemeClr val="tx1">
                  <a:lumMod val="95000"/>
                </a:schemeClr>
              </a:solidFill>
            </a:endParaRPr>
          </a:p>
          <a:p>
            <a:pPr algn="ctr"/>
            <a:r>
              <a:rPr lang="en-US" sz="1400" dirty="0">
                <a:solidFill>
                  <a:schemeClr val="tx1">
                    <a:lumMod val="95000"/>
                  </a:schemeClr>
                </a:solidFill>
              </a:rPr>
              <a:t>Abbey of St. Denis</a:t>
            </a:r>
          </a:p>
          <a:p>
            <a:pPr algn="ctr"/>
            <a:r>
              <a:rPr lang="en-US" sz="1400" dirty="0">
                <a:solidFill>
                  <a:schemeClr val="tx1">
                    <a:lumMod val="95000"/>
                  </a:schemeClr>
                </a:solidFill>
              </a:rPr>
              <a:t>Paris, France</a:t>
            </a:r>
          </a:p>
        </p:txBody>
      </p:sp>
      <p:pic>
        <p:nvPicPr>
          <p:cNvPr id="6" name="Picture 5">
            <a:extLst>
              <a:ext uri="{FF2B5EF4-FFF2-40B4-BE49-F238E27FC236}">
                <a16:creationId xmlns:a16="http://schemas.microsoft.com/office/drawing/2014/main" id="{8B70F6E9-8F4A-4DEB-B3CD-881355CD5B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17952" y="1"/>
            <a:ext cx="6292849" cy="6864926"/>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858000" cy="2308324"/>
          </a:xfrm>
          <a:prstGeom prst="rect">
            <a:avLst/>
          </a:prstGeom>
        </p:spPr>
        <p:txBody>
          <a:bodyPr wrap="square">
            <a:spAutoFit/>
          </a:bodyPr>
          <a:lstStyle/>
          <a:p>
            <a:r>
              <a:rPr lang="en-US" sz="3600" dirty="0"/>
              <a:t>He spoke to them in the pillar of cloud; they kept his decrees … Extol the LORD our God, and worship at his holy mountain;</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99:7a, 9a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445204"/>
            <a:ext cx="1600200" cy="1107996"/>
          </a:xfrm>
          <a:prstGeom prst="rect">
            <a:avLst/>
          </a:prstGeom>
          <a:noFill/>
        </p:spPr>
        <p:txBody>
          <a:bodyPr wrap="square" rtlCol="0">
            <a:spAutoFit/>
          </a:bodyPr>
          <a:lstStyle/>
          <a:p>
            <a:pPr algn="ctr"/>
            <a:r>
              <a:rPr lang="fr-FR" sz="1600" dirty="0">
                <a:solidFill>
                  <a:schemeClr val="tx1">
                    <a:lumMod val="95000"/>
                  </a:schemeClr>
                </a:solidFill>
              </a:rPr>
              <a:t>Guidance Day and Night</a:t>
            </a:r>
          </a:p>
          <a:p>
            <a:pPr algn="ctr"/>
            <a:endParaRPr lang="fr-FR" sz="1600" dirty="0">
              <a:solidFill>
                <a:schemeClr val="tx1">
                  <a:lumMod val="95000"/>
                </a:schemeClr>
              </a:solidFill>
            </a:endParaRPr>
          </a:p>
          <a:p>
            <a:pPr algn="ctr"/>
            <a:r>
              <a:rPr lang="fr-FR" sz="1600" dirty="0">
                <a:solidFill>
                  <a:schemeClr val="tx1">
                    <a:lumMod val="95000"/>
                  </a:schemeClr>
                </a:solidFill>
              </a:rPr>
              <a:t>Mike </a:t>
            </a:r>
            <a:r>
              <a:rPr lang="fr-FR" sz="1600" dirty="0" err="1">
                <a:solidFill>
                  <a:schemeClr val="tx1">
                    <a:lumMod val="95000"/>
                  </a:schemeClr>
                </a:solidFill>
              </a:rPr>
              <a:t>Moyers</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0500CAC1-D00D-479C-B65F-4B9466DD48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3116" y="0"/>
            <a:ext cx="5299484"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7086600" cy="2308324"/>
          </a:xfrm>
          <a:prstGeom prst="rect">
            <a:avLst/>
          </a:prstGeom>
        </p:spPr>
        <p:txBody>
          <a:bodyPr wrap="square">
            <a:spAutoFit/>
          </a:bodyPr>
          <a:lstStyle/>
          <a:p>
            <a:r>
              <a:rPr lang="en-US" sz="3600" dirty="0"/>
              <a:t>And all of us, with unveiled faces, seeing the glory of the Lord as though reflected in a mirror, are being transformed …</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2 Corinthians 3:18a</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1200 Cranes, Korean Tradition  --  King of Kings Lutheran Church, Ann Arbor, MI</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4F99CBFE-3783-4C7A-9AD8-50BF05D51B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2445" y="792714"/>
            <a:ext cx="9144000" cy="4998487"/>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8900" y="1866543"/>
            <a:ext cx="6934200" cy="2862322"/>
          </a:xfrm>
          <a:prstGeom prst="rect">
            <a:avLst/>
          </a:prstGeom>
        </p:spPr>
        <p:txBody>
          <a:bodyPr wrap="square">
            <a:spAutoFit/>
          </a:bodyPr>
          <a:lstStyle/>
          <a:p>
            <a:r>
              <a:rPr lang="en-US" sz="3600" dirty="0"/>
              <a:t>Now about eight days after these sayings Jesus took with him Peter and John and James, and went up on the mountain to pray.</a:t>
            </a:r>
          </a:p>
          <a:p>
            <a:endParaRPr lang="en-US" sz="3600" dirty="0">
              <a:cs typeface="Arial" pitchFamily="34" charset="0"/>
            </a:endParaRPr>
          </a:p>
        </p:txBody>
      </p:sp>
      <p:sp>
        <p:nvSpPr>
          <p:cNvPr id="5" name="TextBox 4"/>
          <p:cNvSpPr txBox="1"/>
          <p:nvPr/>
        </p:nvSpPr>
        <p:spPr>
          <a:xfrm>
            <a:off x="5791200" y="4498033"/>
            <a:ext cx="3352800" cy="461665"/>
          </a:xfrm>
          <a:prstGeom prst="rect">
            <a:avLst/>
          </a:prstGeom>
          <a:noFill/>
        </p:spPr>
        <p:txBody>
          <a:bodyPr wrap="square" rtlCol="0">
            <a:spAutoFit/>
          </a:bodyPr>
          <a:lstStyle/>
          <a:p>
            <a:pPr algn="ctr"/>
            <a:r>
              <a:rPr lang="en-US" sz="2400" dirty="0">
                <a:solidFill>
                  <a:schemeClr val="tx1">
                    <a:lumMod val="95000"/>
                  </a:schemeClr>
                </a:solidFill>
              </a:rPr>
              <a:t>Luke 9:28</a:t>
            </a:r>
          </a:p>
        </p:txBody>
      </p:sp>
    </p:spTree>
    <p:extLst>
      <p:ext uri="{BB962C8B-B14F-4D97-AF65-F5344CB8AC3E}">
        <p14:creationId xmlns:p14="http://schemas.microsoft.com/office/powerpoint/2010/main" val="2368290017"/>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Transfiguration of Christ, detail  --  Early 17</a:t>
            </a:r>
            <a:r>
              <a:rPr lang="en-US" sz="1400" baseline="30000" dirty="0">
                <a:solidFill>
                  <a:schemeClr val="tx1">
                    <a:lumMod val="95000"/>
                  </a:schemeClr>
                </a:solidFill>
              </a:rPr>
              <a:t>th</a:t>
            </a:r>
            <a:r>
              <a:rPr lang="en-US" sz="1400" dirty="0">
                <a:solidFill>
                  <a:schemeClr val="tx1">
                    <a:lumMod val="95000"/>
                  </a:schemeClr>
                </a:solidFill>
              </a:rPr>
              <a:t> c. Icon, </a:t>
            </a:r>
            <a:r>
              <a:rPr lang="en-US" sz="1400" dirty="0" err="1">
                <a:solidFill>
                  <a:schemeClr val="tx1">
                    <a:lumMod val="95000"/>
                  </a:schemeClr>
                </a:solidFill>
              </a:rPr>
              <a:t>Benaki</a:t>
            </a:r>
            <a:r>
              <a:rPr lang="en-US" sz="1400" dirty="0">
                <a:solidFill>
                  <a:schemeClr val="tx1">
                    <a:lumMod val="95000"/>
                  </a:schemeClr>
                </a:solidFill>
              </a:rPr>
              <a:t> Museum, Athens, Greece</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921767D2-3D6A-420F-8D86-03F197CF78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6185" y="225948"/>
            <a:ext cx="7459630" cy="57981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1576</TotalTime>
  <Words>840</Words>
  <Application>Microsoft Office PowerPoint</Application>
  <PresentationFormat>Widescreen</PresentationFormat>
  <Paragraphs>84</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TRANSFIGURATION SUNDAY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123</cp:revision>
  <dcterms:created xsi:type="dcterms:W3CDTF">2016-08-31T16:46:43Z</dcterms:created>
  <dcterms:modified xsi:type="dcterms:W3CDTF">2022-10-31T19:47:43Z</dcterms:modified>
</cp:coreProperties>
</file>