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385" r:id="rId3"/>
    <p:sldId id="402" r:id="rId4"/>
    <p:sldId id="387" r:id="rId5"/>
    <p:sldId id="408" r:id="rId6"/>
    <p:sldId id="409" r:id="rId7"/>
    <p:sldId id="390" r:id="rId8"/>
    <p:sldId id="391" r:id="rId9"/>
    <p:sldId id="400" r:id="rId10"/>
    <p:sldId id="393" r:id="rId11"/>
    <p:sldId id="386" r:id="rId12"/>
    <p:sldId id="395" r:id="rId13"/>
    <p:sldId id="405" r:id="rId14"/>
    <p:sldId id="397" r:id="rId15"/>
    <p:sldId id="407" r:id="rId16"/>
    <p:sldId id="399" r:id="rId17"/>
    <p:sldId id="404" r:id="rId18"/>
    <p:sldId id="401" r:id="rId19"/>
    <p:sldId id="384" r:id="rId20"/>
    <p:sldId id="403" r:id="rId21"/>
    <p:sldId id="3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6E4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78" y="43"/>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5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3001"/>
            <a:ext cx="9067800" cy="1698625"/>
          </a:xfrm>
        </p:spPr>
        <p:txBody>
          <a:bodyPr>
            <a:noAutofit/>
          </a:bodyPr>
          <a:lstStyle/>
          <a:p>
            <a:r>
              <a:rPr lang="en-US" sz="8000" dirty="0"/>
              <a:t>SEVENTH SUNDAY AFTER EPIPHANY</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a:solidFill>
                  <a:schemeClr val="tx1"/>
                </a:solidFill>
              </a:rPr>
              <a:t>Year C</a:t>
            </a:r>
            <a:endParaRPr lang="en-US" sz="5400" i="1" dirty="0">
              <a:solidFill>
                <a:schemeClr val="tx1"/>
              </a:solidFill>
            </a:endParaRPr>
          </a:p>
        </p:txBody>
      </p:sp>
      <p:sp>
        <p:nvSpPr>
          <p:cNvPr id="4" name="Rectangle 3"/>
          <p:cNvSpPr/>
          <p:nvPr/>
        </p:nvSpPr>
        <p:spPr>
          <a:xfrm>
            <a:off x="2438400" y="5562601"/>
            <a:ext cx="7391400" cy="954107"/>
          </a:xfrm>
          <a:prstGeom prst="rect">
            <a:avLst/>
          </a:prstGeom>
          <a:solidFill>
            <a:srgbClr val="A36E4E">
              <a:alpha val="80000"/>
            </a:srgbClr>
          </a:solidFill>
        </p:spPr>
        <p:txBody>
          <a:bodyPr wrap="square">
            <a:spAutoFit/>
          </a:bodyPr>
          <a:lstStyle/>
          <a:p>
            <a:pPr algn="ctr"/>
            <a:r>
              <a:rPr lang="en-US" sz="2800" dirty="0"/>
              <a:t>Genesis 45:3-11, 15  •  Psalm 37:1-11, 39-40</a:t>
            </a:r>
          </a:p>
          <a:p>
            <a:pPr algn="ctr"/>
            <a:r>
              <a:rPr lang="en-US" sz="2800" dirty="0"/>
              <a:t>1 Corinthians 15:35-38, 42-50  •  Luke 6:27-38</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752600"/>
            <a:ext cx="6781800" cy="2308324"/>
          </a:xfrm>
          <a:prstGeom prst="rect">
            <a:avLst/>
          </a:prstGeom>
        </p:spPr>
        <p:txBody>
          <a:bodyPr wrap="square">
            <a:spAutoFit/>
          </a:bodyPr>
          <a:lstStyle/>
          <a:p>
            <a:r>
              <a:rPr lang="en-US" sz="3600" dirty="0"/>
              <a:t>If anyone strikes you on the cheek, offer the other also; and from anyone who takes away your coat do not withhold even your shirt.</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6:29</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105400"/>
            <a:ext cx="1905000" cy="1569660"/>
          </a:xfrm>
          <a:prstGeom prst="rect">
            <a:avLst/>
          </a:prstGeom>
          <a:noFill/>
        </p:spPr>
        <p:txBody>
          <a:bodyPr wrap="square" rtlCol="0">
            <a:spAutoFit/>
          </a:bodyPr>
          <a:lstStyle/>
          <a:p>
            <a:pPr algn="ctr"/>
            <a:r>
              <a:rPr lang="en-US" sz="1600" dirty="0">
                <a:solidFill>
                  <a:schemeClr val="tx1">
                    <a:lumMod val="95000"/>
                  </a:schemeClr>
                </a:solidFill>
              </a:rPr>
              <a:t>Martin and the Beggar</a:t>
            </a:r>
          </a:p>
          <a:p>
            <a:pPr algn="ctr"/>
            <a:endParaRPr lang="en-US" sz="1600" dirty="0">
              <a:solidFill>
                <a:schemeClr val="tx1">
                  <a:lumMod val="95000"/>
                </a:schemeClr>
              </a:solidFill>
            </a:endParaRPr>
          </a:p>
          <a:p>
            <a:pPr algn="ctr"/>
            <a:r>
              <a:rPr lang="en-US" sz="1600" dirty="0">
                <a:solidFill>
                  <a:schemeClr val="tx1">
                    <a:lumMod val="95000"/>
                  </a:schemeClr>
                </a:solidFill>
              </a:rPr>
              <a:t>Simone Martini</a:t>
            </a:r>
          </a:p>
          <a:p>
            <a:pPr algn="ctr"/>
            <a:r>
              <a:rPr lang="en-US" sz="1600" dirty="0">
                <a:solidFill>
                  <a:schemeClr val="tx1">
                    <a:lumMod val="95000"/>
                  </a:schemeClr>
                </a:solidFill>
              </a:rPr>
              <a:t>Church of St. Francis</a:t>
            </a:r>
          </a:p>
          <a:p>
            <a:pPr algn="ctr"/>
            <a:r>
              <a:rPr lang="en-US" sz="1600" dirty="0">
                <a:solidFill>
                  <a:schemeClr val="tx1">
                    <a:lumMod val="95000"/>
                  </a:schemeClr>
                </a:solidFill>
              </a:rPr>
              <a:t>Assisi, Italy</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02209B58-C13B-4E08-8FFB-42993CF31F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0"/>
            <a:ext cx="5982988" cy="6858000"/>
          </a:xfrm>
          <a:prstGeom prst="rect">
            <a:avLst/>
          </a:prstGeom>
        </p:spPr>
      </p:pic>
    </p:spTree>
    <p:extLst>
      <p:ext uri="{BB962C8B-B14F-4D97-AF65-F5344CB8AC3E}">
        <p14:creationId xmlns:p14="http://schemas.microsoft.com/office/powerpoint/2010/main" val="3958859970"/>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828800"/>
            <a:ext cx="7086600" cy="1754326"/>
          </a:xfrm>
          <a:prstGeom prst="rect">
            <a:avLst/>
          </a:prstGeom>
        </p:spPr>
        <p:txBody>
          <a:bodyPr wrap="square">
            <a:spAutoFit/>
          </a:bodyPr>
          <a:lstStyle/>
          <a:p>
            <a:r>
              <a:rPr lang="en-US" sz="3600" dirty="0"/>
              <a:t>Give to everyone who begs from you; and if anyone takes away your goods, do not ask for them again.</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6:30</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a:t>
            </a:r>
          </a:p>
        </p:txBody>
      </p:sp>
      <p:pic>
        <p:nvPicPr>
          <p:cNvPr id="3" name="Picture 2">
            <a:extLst>
              <a:ext uri="{FF2B5EF4-FFF2-40B4-BE49-F238E27FC236}">
                <a16:creationId xmlns:a16="http://schemas.microsoft.com/office/drawing/2014/main" id="{C59813C4-600A-4EB8-B589-E62F497580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0"/>
            <a:ext cx="5805714" cy="6858000"/>
          </a:xfrm>
          <a:prstGeom prst="rect">
            <a:avLst/>
          </a:prstGeom>
        </p:spPr>
      </p:pic>
      <p:sp>
        <p:nvSpPr>
          <p:cNvPr id="7" name="TextBox 6">
            <a:extLst>
              <a:ext uri="{FF2B5EF4-FFF2-40B4-BE49-F238E27FC236}">
                <a16:creationId xmlns:a16="http://schemas.microsoft.com/office/drawing/2014/main" id="{498DA149-B2A5-4634-A2C5-22DFEA0DFD48}"/>
              </a:ext>
            </a:extLst>
          </p:cNvPr>
          <p:cNvSpPr txBox="1"/>
          <p:nvPr/>
        </p:nvSpPr>
        <p:spPr>
          <a:xfrm>
            <a:off x="2185347" y="5257800"/>
            <a:ext cx="1638300" cy="1323439"/>
          </a:xfrm>
          <a:prstGeom prst="rect">
            <a:avLst/>
          </a:prstGeom>
          <a:noFill/>
        </p:spPr>
        <p:txBody>
          <a:bodyPr wrap="square" rtlCol="0">
            <a:spAutoFit/>
          </a:bodyPr>
          <a:lstStyle/>
          <a:p>
            <a:pPr algn="ctr"/>
            <a:r>
              <a:rPr lang="en-US" sz="1600" dirty="0"/>
              <a:t>Alms</a:t>
            </a:r>
          </a:p>
          <a:p>
            <a:pPr algn="ctr"/>
            <a:endParaRPr lang="en-US" sz="1600" dirty="0"/>
          </a:p>
          <a:p>
            <a:pPr algn="ctr"/>
            <a:r>
              <a:rPr lang="en-US" sz="1600" dirty="0"/>
              <a:t>Janos </a:t>
            </a:r>
            <a:r>
              <a:rPr lang="en-US" sz="1600" dirty="0" err="1"/>
              <a:t>Thorma</a:t>
            </a:r>
            <a:r>
              <a:rPr lang="en-US" sz="1600" dirty="0"/>
              <a:t> Hungarian, first part of 20</a:t>
            </a:r>
            <a:r>
              <a:rPr lang="en-US" sz="1600" baseline="30000" dirty="0"/>
              <a:t>th</a:t>
            </a:r>
            <a:r>
              <a:rPr lang="en-US" sz="1600" dirty="0"/>
              <a:t> c.</a:t>
            </a:r>
          </a:p>
        </p:txBody>
      </p:sp>
    </p:spTree>
    <p:extLst>
      <p:ext uri="{BB962C8B-B14F-4D97-AF65-F5344CB8AC3E}">
        <p14:creationId xmlns:p14="http://schemas.microsoft.com/office/powerpoint/2010/main" val="2818262976"/>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590801"/>
            <a:ext cx="6705600" cy="1200329"/>
          </a:xfrm>
          <a:prstGeom prst="rect">
            <a:avLst/>
          </a:prstGeom>
        </p:spPr>
        <p:txBody>
          <a:bodyPr wrap="square">
            <a:spAutoFit/>
          </a:bodyPr>
          <a:lstStyle/>
          <a:p>
            <a:r>
              <a:rPr lang="en-US" sz="3600" dirty="0"/>
              <a:t>Do to others as you would have them do to you.</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6:31</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1910" y="4953000"/>
            <a:ext cx="2968690" cy="1815882"/>
          </a:xfrm>
          <a:prstGeom prst="rect">
            <a:avLst/>
          </a:prstGeom>
          <a:noFill/>
        </p:spPr>
        <p:txBody>
          <a:bodyPr wrap="square" rtlCol="0">
            <a:spAutoFit/>
          </a:bodyPr>
          <a:lstStyle/>
          <a:p>
            <a:pPr algn="ctr"/>
            <a:r>
              <a:rPr lang="pt-BR" sz="1600" dirty="0">
                <a:solidFill>
                  <a:schemeClr val="tx1">
                    <a:lumMod val="95000"/>
                  </a:schemeClr>
                </a:solidFill>
              </a:rPr>
              <a:t>Feeding the Hungry</a:t>
            </a:r>
          </a:p>
          <a:p>
            <a:pPr algn="ctr"/>
            <a:r>
              <a:rPr lang="pt-BR" sz="1600" dirty="0">
                <a:solidFill>
                  <a:schemeClr val="tx1">
                    <a:lumMod val="95000"/>
                  </a:schemeClr>
                </a:solidFill>
              </a:rPr>
              <a:t>(Christ stands among the hungry)</a:t>
            </a:r>
          </a:p>
          <a:p>
            <a:pPr algn="ctr"/>
            <a:endParaRPr lang="pt-BR" sz="1600" dirty="0">
              <a:solidFill>
                <a:schemeClr val="tx1">
                  <a:lumMod val="95000"/>
                </a:schemeClr>
              </a:solidFill>
            </a:endParaRPr>
          </a:p>
          <a:p>
            <a:pPr algn="ctr"/>
            <a:r>
              <a:rPr lang="pt-BR" sz="1600" dirty="0">
                <a:solidFill>
                  <a:schemeClr val="tx1">
                    <a:lumMod val="95000"/>
                  </a:schemeClr>
                </a:solidFill>
              </a:rPr>
              <a:t>  </a:t>
            </a:r>
          </a:p>
          <a:p>
            <a:pPr algn="ctr"/>
            <a:r>
              <a:rPr lang="pt-BR" sz="1600" dirty="0">
                <a:solidFill>
                  <a:schemeClr val="tx1">
                    <a:lumMod val="95000"/>
                  </a:schemeClr>
                </a:solidFill>
              </a:rPr>
              <a:t>Master of Aalkmaar</a:t>
            </a:r>
          </a:p>
          <a:p>
            <a:pPr algn="ctr"/>
            <a:r>
              <a:rPr lang="pt-BR" sz="1600" dirty="0">
                <a:solidFill>
                  <a:schemeClr val="tx1">
                    <a:lumMod val="95000"/>
                  </a:schemeClr>
                </a:solidFill>
              </a:rPr>
              <a:t>Rijksmuseum</a:t>
            </a:r>
          </a:p>
          <a:p>
            <a:pPr algn="ctr"/>
            <a:r>
              <a:rPr lang="pt-BR" sz="1600" dirty="0">
                <a:solidFill>
                  <a:schemeClr val="tx1">
                    <a:lumMod val="95000"/>
                  </a:schemeClr>
                </a:solidFill>
              </a:rPr>
              <a:t>Amsterdam, Netherlands</a:t>
            </a:r>
            <a:endParaRPr lang="en-US" sz="1600" dirty="0">
              <a:solidFill>
                <a:schemeClr val="tx1">
                  <a:lumMod val="95000"/>
                </a:schemeClr>
              </a:solidFill>
            </a:endParaRPr>
          </a:p>
        </p:txBody>
      </p:sp>
      <p:pic>
        <p:nvPicPr>
          <p:cNvPr id="7" name="Picture 6">
            <a:extLst>
              <a:ext uri="{FF2B5EF4-FFF2-40B4-BE49-F238E27FC236}">
                <a16:creationId xmlns:a16="http://schemas.microsoft.com/office/drawing/2014/main" id="{979BFC09-D18F-41BD-9D3E-F369E2A6BC3B}"/>
              </a:ext>
            </a:extLst>
          </p:cNvPr>
          <p:cNvPicPr>
            <a:picLocks noChangeAspect="1"/>
          </p:cNvPicPr>
          <p:nvPr/>
        </p:nvPicPr>
        <p:blipFill>
          <a:blip r:embed="rId2"/>
          <a:stretch>
            <a:fillRect/>
          </a:stretch>
        </p:blipFill>
        <p:spPr>
          <a:xfrm>
            <a:off x="4800600" y="47625"/>
            <a:ext cx="4667250" cy="6810375"/>
          </a:xfrm>
          <a:prstGeom prst="rect">
            <a:avLst/>
          </a:prstGeom>
        </p:spPr>
      </p:pic>
    </p:spTree>
    <p:extLst>
      <p:ext uri="{BB962C8B-B14F-4D97-AF65-F5344CB8AC3E}">
        <p14:creationId xmlns:p14="http://schemas.microsoft.com/office/powerpoint/2010/main" val="273271417"/>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45778"/>
            <a:ext cx="7315200" cy="1200329"/>
          </a:xfrm>
          <a:prstGeom prst="rect">
            <a:avLst/>
          </a:prstGeom>
        </p:spPr>
        <p:txBody>
          <a:bodyPr wrap="square">
            <a:spAutoFit/>
          </a:bodyPr>
          <a:lstStyle/>
          <a:p>
            <a:r>
              <a:rPr lang="en-US" sz="3600" dirty="0"/>
              <a:t>But love your enemies, do good … expecting nothing in return …</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Luke 6:35a</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039DC-99B8-4D9B-AAAD-97C344A43C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304800"/>
            <a:ext cx="7696200" cy="5772150"/>
          </a:xfrm>
          <a:prstGeom prst="rect">
            <a:avLst/>
          </a:prstGeom>
        </p:spPr>
      </p:pic>
      <p:sp>
        <p:nvSpPr>
          <p:cNvPr id="4" name="TextBox 3"/>
          <p:cNvSpPr txBox="1"/>
          <p:nvPr/>
        </p:nvSpPr>
        <p:spPr>
          <a:xfrm>
            <a:off x="4114800" y="6096000"/>
            <a:ext cx="3657600" cy="553998"/>
          </a:xfrm>
          <a:prstGeom prst="rect">
            <a:avLst/>
          </a:prstGeom>
          <a:noFill/>
        </p:spPr>
        <p:txBody>
          <a:bodyPr wrap="square" rtlCol="0">
            <a:spAutoFit/>
          </a:bodyPr>
          <a:lstStyle/>
          <a:p>
            <a:pPr algn="ctr"/>
            <a:endParaRPr lang="en-US" sz="1400" dirty="0">
              <a:solidFill>
                <a:schemeClr val="tx1">
                  <a:lumMod val="95000"/>
                </a:schemeClr>
              </a:solidFill>
            </a:endParaRPr>
          </a:p>
          <a:p>
            <a:r>
              <a:rPr lang="en-US" sz="1600" dirty="0"/>
              <a:t>Arizona 8th district campaign signs, 2008 </a:t>
            </a:r>
          </a:p>
        </p:txBody>
      </p:sp>
    </p:spTree>
    <p:extLst>
      <p:ext uri="{BB962C8B-B14F-4D97-AF65-F5344CB8AC3E}">
        <p14:creationId xmlns:p14="http://schemas.microsoft.com/office/powerpoint/2010/main" val="4257621593"/>
      </p:ext>
    </p:extLst>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286000"/>
            <a:ext cx="6934200" cy="1754326"/>
          </a:xfrm>
          <a:prstGeom prst="rect">
            <a:avLst/>
          </a:prstGeom>
        </p:spPr>
        <p:txBody>
          <a:bodyPr wrap="square">
            <a:spAutoFit/>
          </a:bodyPr>
          <a:lstStyle/>
          <a:p>
            <a:r>
              <a:rPr lang="en-US" sz="3600" dirty="0"/>
              <a:t>Be merciful, just as your Father is merciful.  "Do not judge, and you will not be judged; </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6:36-37a</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257801"/>
            <a:ext cx="2057400" cy="1323439"/>
          </a:xfrm>
          <a:prstGeom prst="rect">
            <a:avLst/>
          </a:prstGeom>
          <a:noFill/>
        </p:spPr>
        <p:txBody>
          <a:bodyPr wrap="square" rtlCol="0">
            <a:spAutoFit/>
          </a:bodyPr>
          <a:lstStyle/>
          <a:p>
            <a:pPr algn="ctr"/>
            <a:r>
              <a:rPr lang="en-US" sz="1600" dirty="0">
                <a:solidFill>
                  <a:schemeClr val="tx1">
                    <a:lumMod val="95000"/>
                  </a:schemeClr>
                </a:solidFill>
              </a:rPr>
              <a:t>Hands, All Together</a:t>
            </a:r>
          </a:p>
          <a:p>
            <a:pPr algn="ctr"/>
            <a:endParaRPr lang="en-US" sz="1600" dirty="0">
              <a:solidFill>
                <a:schemeClr val="tx1">
                  <a:lumMod val="95000"/>
                </a:schemeClr>
              </a:solidFill>
            </a:endParaRPr>
          </a:p>
          <a:p>
            <a:pPr algn="ctr"/>
            <a:r>
              <a:rPr lang="en-US" sz="1600" dirty="0">
                <a:solidFill>
                  <a:schemeClr val="tx1">
                    <a:lumMod val="95000"/>
                  </a:schemeClr>
                </a:solidFill>
              </a:rPr>
              <a:t>Avondale Pattillo United Methodist Church, Decatur, GA</a:t>
            </a:r>
          </a:p>
        </p:txBody>
      </p:sp>
      <p:pic>
        <p:nvPicPr>
          <p:cNvPr id="2" name="Picture 1">
            <a:extLst>
              <a:ext uri="{FF2B5EF4-FFF2-40B4-BE49-F238E27FC236}">
                <a16:creationId xmlns:a16="http://schemas.microsoft.com/office/drawing/2014/main" id="{699D74C8-E333-449C-8F49-06B7876A5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304800"/>
            <a:ext cx="6248400" cy="6248400"/>
          </a:xfrm>
          <a:prstGeom prst="rect">
            <a:avLst/>
          </a:prstGeom>
        </p:spPr>
      </p:pic>
    </p:spTree>
    <p:extLst>
      <p:ext uri="{BB962C8B-B14F-4D97-AF65-F5344CB8AC3E}">
        <p14:creationId xmlns:p14="http://schemas.microsoft.com/office/powerpoint/2010/main" val="1658345903"/>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09" y="1981200"/>
            <a:ext cx="6324600" cy="2308324"/>
          </a:xfrm>
          <a:prstGeom prst="rect">
            <a:avLst/>
          </a:prstGeom>
        </p:spPr>
        <p:txBody>
          <a:bodyPr wrap="square">
            <a:spAutoFit/>
          </a:bodyPr>
          <a:lstStyle/>
          <a:p>
            <a:r>
              <a:rPr lang="en-US" sz="3600" dirty="0"/>
              <a:t>Then Joseph said to his brothers, "Come closer to me." And he kissed all his brothers and wept upon them; </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Genesis 45:4a, 15a</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057400"/>
            <a:ext cx="7086600" cy="2308324"/>
          </a:xfrm>
          <a:prstGeom prst="rect">
            <a:avLst/>
          </a:prstGeom>
        </p:spPr>
        <p:txBody>
          <a:bodyPr wrap="square">
            <a:spAutoFit/>
          </a:bodyPr>
          <a:lstStyle/>
          <a:p>
            <a:r>
              <a:rPr lang="en-US" sz="3600" dirty="0"/>
              <a:t>do not condemn, and you will not be condemned. Forgive, and you will be forgiven; give, and it will be given to you."</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6:37b-38a</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B1399-BA02-4FF9-8F06-FA722B4362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533400"/>
            <a:ext cx="9144000" cy="5607844"/>
          </a:xfrm>
          <a:prstGeom prst="rect">
            <a:avLst/>
          </a:prstGeom>
        </p:spPr>
      </p:pic>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Mosaic in Chapel of Reconciliation  --  Knock, County Mayo, Ireland</a:t>
            </a:r>
            <a:endParaRPr lang="en-US" dirty="0">
              <a:solidFill>
                <a:schemeClr val="tx1">
                  <a:lumMod val="95000"/>
                </a:schemeClr>
              </a:solidFill>
            </a:endParaRP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http://www.johnaugustswanson.com/default.cfm/PID%3d1.2.9-13.html  1986 by John August Swanson</a:t>
            </a:r>
          </a:p>
          <a:p>
            <a:pPr>
              <a:buNone/>
            </a:pPr>
            <a:r>
              <a:rPr lang="en-US" sz="1600" dirty="0"/>
              <a:t>https://commons.wikimedia.org/wiki/File:Reconciliation_Church_of_Dresden_97265915.jpg - 	</a:t>
            </a:r>
            <a:r>
              <a:rPr lang="en-US" sz="1600" dirty="0" err="1"/>
              <a:t>Kalispera</a:t>
            </a:r>
            <a:r>
              <a:rPr lang="en-US" sz="1600" dirty="0"/>
              <a:t> Dell</a:t>
            </a:r>
          </a:p>
          <a:p>
            <a:pPr>
              <a:buNone/>
            </a:pPr>
            <a:r>
              <a:rPr lang="en-US" sz="1600" dirty="0"/>
              <a:t>https://commons.wikimedia.org/wiki/File:Reconciliation_Amos_Supuni_Woerden.jpg</a:t>
            </a:r>
          </a:p>
          <a:p>
            <a:pPr>
              <a:buNone/>
            </a:pPr>
            <a:r>
              <a:rPr lang="en-US" sz="1600" dirty="0"/>
              <a:t>http://www.flickr.com/photos/jimforest/986530941/</a:t>
            </a:r>
          </a:p>
          <a:p>
            <a:pPr>
              <a:buNone/>
            </a:pPr>
            <a:r>
              <a:rPr lang="en-US" sz="1600" dirty="0"/>
              <a:t>http://commons.wikimedia.org/wiki/File:Thorma_Alms.jpg</a:t>
            </a:r>
          </a:p>
          <a:p>
            <a:pPr>
              <a:buNone/>
            </a:pPr>
            <a:r>
              <a:rPr lang="en-US" sz="1600" dirty="0"/>
              <a:t>https://commons.wikimedia.org/wiki/File:De_zeven_werken_van_barmhartigheid_Rijksmuseum_SK-A-2815-1.jpeg</a:t>
            </a:r>
          </a:p>
          <a:p>
            <a:pPr>
              <a:buNone/>
            </a:pPr>
            <a:r>
              <a:rPr lang="en-US" sz="1600" dirty="0"/>
              <a:t>https://commons.wikimedia.org/wiki/File:Arizona_8th_district_campaign_signs_2006_election.jpg - </a:t>
            </a:r>
            <a:r>
              <a:rPr lang="en-US" sz="1600" dirty="0" err="1"/>
              <a:t>GURoadrunner</a:t>
            </a:r>
            <a:endParaRPr lang="en-US" sz="1600" dirty="0"/>
          </a:p>
          <a:p>
            <a:pPr>
              <a:buNone/>
            </a:pPr>
            <a:r>
              <a:rPr lang="en-US" sz="1600" dirty="0"/>
              <a:t>http://www.flickr.com/photos/apmethodist/1678695596/</a:t>
            </a:r>
          </a:p>
          <a:p>
            <a:pPr>
              <a:buNone/>
            </a:pPr>
            <a:r>
              <a:rPr lang="en-US" sz="1600" dirty="0"/>
              <a:t>https://commons.wikimedia.org/wiki/File:Chapel_Of_Reconciliation_Candles_and_Mosaic.jpg – Michael McLaughlin</a:t>
            </a:r>
          </a:p>
          <a:p>
            <a:pPr>
              <a:buNone/>
            </a:pPr>
            <a:r>
              <a:rPr lang="en-US" sz="1600"/>
              <a:t>Additional </a:t>
            </a:r>
            <a:r>
              <a:rPr lang="en-US" sz="1600" dirty="0"/>
              <a:t>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E23ADC-5DBC-484F-B85D-70C137428FD8}"/>
              </a:ext>
            </a:extLst>
          </p:cNvPr>
          <p:cNvSpPr txBox="1"/>
          <p:nvPr/>
        </p:nvSpPr>
        <p:spPr>
          <a:xfrm>
            <a:off x="2286000" y="4648201"/>
            <a:ext cx="1676400" cy="2062103"/>
          </a:xfrm>
          <a:prstGeom prst="rect">
            <a:avLst/>
          </a:prstGeom>
          <a:noFill/>
        </p:spPr>
        <p:txBody>
          <a:bodyPr wrap="square" rtlCol="0">
            <a:spAutoFit/>
          </a:bodyPr>
          <a:lstStyle/>
          <a:p>
            <a:pPr algn="ctr"/>
            <a:r>
              <a:rPr lang="en-US" sz="1600" dirty="0"/>
              <a:t>Joseph Forgives His Brothers (detail from Story of Joseph)</a:t>
            </a:r>
          </a:p>
          <a:p>
            <a:pPr algn="ctr"/>
            <a:endParaRPr lang="en-US" sz="1600" dirty="0"/>
          </a:p>
          <a:p>
            <a:pPr algn="ctr"/>
            <a:r>
              <a:rPr lang="en-US" sz="1600" dirty="0"/>
              <a:t>John August Swanson</a:t>
            </a:r>
          </a:p>
          <a:p>
            <a:pPr algn="ctr"/>
            <a:r>
              <a:rPr lang="en-US" sz="1600" dirty="0"/>
              <a:t>Serigraph, 1986</a:t>
            </a:r>
          </a:p>
        </p:txBody>
      </p:sp>
      <p:pic>
        <p:nvPicPr>
          <p:cNvPr id="10" name="Picture 9">
            <a:extLst>
              <a:ext uri="{FF2B5EF4-FFF2-40B4-BE49-F238E27FC236}">
                <a16:creationId xmlns:a16="http://schemas.microsoft.com/office/drawing/2014/main" id="{A501ED36-748E-40FA-8D0D-784CEBD6C3EC}"/>
              </a:ext>
            </a:extLst>
          </p:cNvPr>
          <p:cNvPicPr>
            <a:picLocks noChangeAspect="1"/>
          </p:cNvPicPr>
          <p:nvPr/>
        </p:nvPicPr>
        <p:blipFill>
          <a:blip r:embed="rId2"/>
          <a:stretch>
            <a:fillRect/>
          </a:stretch>
        </p:blipFill>
        <p:spPr>
          <a:xfrm>
            <a:off x="4595465" y="76200"/>
            <a:ext cx="4243735" cy="6690300"/>
          </a:xfrm>
          <a:prstGeom prst="rect">
            <a:avLst/>
          </a:prstGeom>
        </p:spPr>
      </p:pic>
    </p:spTree>
    <p:extLst>
      <p:ext uri="{BB962C8B-B14F-4D97-AF65-F5344CB8AC3E}">
        <p14:creationId xmlns:p14="http://schemas.microsoft.com/office/powerpoint/2010/main" val="119872115"/>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05000"/>
            <a:ext cx="7086600" cy="2308324"/>
          </a:xfrm>
          <a:prstGeom prst="rect">
            <a:avLst/>
          </a:prstGeom>
        </p:spPr>
        <p:txBody>
          <a:bodyPr wrap="square">
            <a:spAutoFit/>
          </a:bodyPr>
          <a:lstStyle/>
          <a:p>
            <a:r>
              <a:rPr lang="en-US" sz="3600" dirty="0"/>
              <a:t>Be still before the LORD, and wait patiently for him; … Refrain from anger, and forsake wrath. Do not fret--it leads only to evil.</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Psalm 37:7a, 8</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67046"/>
            <a:ext cx="8763000" cy="338554"/>
          </a:xfrm>
          <a:prstGeom prst="rect">
            <a:avLst/>
          </a:prstGeom>
          <a:noFill/>
        </p:spPr>
        <p:txBody>
          <a:bodyPr wrap="square" rtlCol="0">
            <a:spAutoFit/>
          </a:bodyPr>
          <a:lstStyle/>
          <a:p>
            <a:pPr algn="ctr"/>
            <a:r>
              <a:rPr lang="en-US" sz="1600" dirty="0">
                <a:solidFill>
                  <a:schemeClr val="tx1">
                    <a:lumMod val="95000"/>
                  </a:schemeClr>
                </a:solidFill>
              </a:rPr>
              <a:t>Prayers for Reconciliation (after WWII Bombings)  --  Reconciliation Church, Dresden, Germany</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FBAF6E47-E453-4FDB-AA9B-71555C10B0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90800" y="171450"/>
            <a:ext cx="7162800" cy="600075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400" y="4343401"/>
            <a:ext cx="3505200" cy="461665"/>
          </a:xfrm>
          <a:prstGeom prst="rect">
            <a:avLst/>
          </a:prstGeom>
          <a:noFill/>
        </p:spPr>
        <p:txBody>
          <a:bodyPr wrap="square" rtlCol="0">
            <a:spAutoFit/>
          </a:bodyPr>
          <a:lstStyle/>
          <a:p>
            <a:pPr algn="ctr"/>
            <a:r>
              <a:rPr lang="en-US" sz="2400" dirty="0">
                <a:solidFill>
                  <a:schemeClr val="tx1">
                    <a:lumMod val="95000"/>
                  </a:schemeClr>
                </a:solidFill>
              </a:rPr>
              <a:t>1  Corinthians 15:37b-38</a:t>
            </a:r>
          </a:p>
        </p:txBody>
      </p:sp>
      <p:sp>
        <p:nvSpPr>
          <p:cNvPr id="3" name="Rectangle 2">
            <a:extLst>
              <a:ext uri="{FF2B5EF4-FFF2-40B4-BE49-F238E27FC236}">
                <a16:creationId xmlns:a16="http://schemas.microsoft.com/office/drawing/2014/main" id="{ECD6F4B1-964F-4469-A6E6-CF97FA238043}"/>
              </a:ext>
            </a:extLst>
          </p:cNvPr>
          <p:cNvSpPr/>
          <p:nvPr/>
        </p:nvSpPr>
        <p:spPr>
          <a:xfrm>
            <a:off x="2895600" y="1676400"/>
            <a:ext cx="6629400" cy="2308324"/>
          </a:xfrm>
          <a:prstGeom prst="rect">
            <a:avLst/>
          </a:prstGeom>
        </p:spPr>
        <p:txBody>
          <a:bodyPr wrap="square">
            <a:spAutoFit/>
          </a:bodyPr>
          <a:lstStyle/>
          <a:p>
            <a:r>
              <a:rPr lang="en-US" sz="3600" dirty="0"/>
              <a:t>you do not sow the body that is to be, but a bare seed … God gives it a body as he has chosen, and to each kind of seed its own body.</a:t>
            </a:r>
          </a:p>
        </p:txBody>
      </p:sp>
    </p:spTree>
    <p:extLst>
      <p:ext uri="{BB962C8B-B14F-4D97-AF65-F5344CB8AC3E}">
        <p14:creationId xmlns:p14="http://schemas.microsoft.com/office/powerpoint/2010/main" val="2368290017"/>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Kindness and Generosity  --  Henrietta, TOPS School, Seattle, WA</a:t>
            </a:r>
            <a:endParaRPr lang="en-US" dirty="0">
              <a:solidFill>
                <a:schemeClr val="tx1">
                  <a:lumMod val="95000"/>
                </a:schemeClr>
              </a:solidFill>
            </a:endParaRPr>
          </a:p>
        </p:txBody>
      </p:sp>
      <p:sp>
        <p:nvSpPr>
          <p:cNvPr id="5" name="Rectangle 4">
            <a:extLst>
              <a:ext uri="{FF2B5EF4-FFF2-40B4-BE49-F238E27FC236}">
                <a16:creationId xmlns:a16="http://schemas.microsoft.com/office/drawing/2014/main" id="{01BE6811-3E44-4205-9F6E-DC6AB4D8DAB4}"/>
              </a:ext>
            </a:extLst>
          </p:cNvPr>
          <p:cNvSpPr/>
          <p:nvPr/>
        </p:nvSpPr>
        <p:spPr>
          <a:xfrm>
            <a:off x="3810000" y="3105836"/>
            <a:ext cx="4572000" cy="646331"/>
          </a:xfrm>
          <a:prstGeom prst="rect">
            <a:avLst/>
          </a:prstGeom>
        </p:spPr>
        <p:txBody>
          <a:bodyPr>
            <a:spAutoFit/>
          </a:bodyPr>
          <a:lstStyle/>
          <a:p>
            <a:r>
              <a:rPr lang="en-US" dirty="0"/>
              <a:t>https://www.flickr.com/photos/wonderlane/4463707407 - </a:t>
            </a:r>
            <a:r>
              <a:rPr lang="en-US" dirty="0" err="1"/>
              <a:t>Wonderlane</a:t>
            </a:r>
            <a:endParaRPr lang="en-US" dirty="0"/>
          </a:p>
        </p:txBody>
      </p:sp>
      <p:pic>
        <p:nvPicPr>
          <p:cNvPr id="8" name="Picture 7">
            <a:extLst>
              <a:ext uri="{FF2B5EF4-FFF2-40B4-BE49-F238E27FC236}">
                <a16:creationId xmlns:a16="http://schemas.microsoft.com/office/drawing/2014/main" id="{51C85060-28FA-4D2A-B185-91A21DBCCA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1800" y="30214"/>
            <a:ext cx="6172200" cy="6199825"/>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76400"/>
            <a:ext cx="6934200" cy="2308324"/>
          </a:xfrm>
          <a:prstGeom prst="rect">
            <a:avLst/>
          </a:prstGeom>
        </p:spPr>
        <p:txBody>
          <a:bodyPr wrap="square">
            <a:spAutoFit/>
          </a:bodyPr>
          <a:lstStyle/>
          <a:p>
            <a:r>
              <a:rPr lang="en-US" sz="3600" dirty="0"/>
              <a:t>"… Love your enemies, do good to those who hate you, bless those who curse you, pray for those who abuse you.</a:t>
            </a:r>
            <a:endParaRPr lang="en-US" sz="3600" dirty="0">
              <a:cs typeface="Arial" pitchFamily="34" charset="0"/>
            </a:endParaRP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6:27b-28</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4953000"/>
            <a:ext cx="1524000" cy="1323439"/>
          </a:xfrm>
          <a:prstGeom prst="rect">
            <a:avLst/>
          </a:prstGeom>
          <a:noFill/>
        </p:spPr>
        <p:txBody>
          <a:bodyPr wrap="square" rtlCol="0">
            <a:spAutoFit/>
          </a:bodyPr>
          <a:lstStyle/>
          <a:p>
            <a:pPr algn="ctr"/>
            <a:r>
              <a:rPr lang="en-US" sz="1600" dirty="0">
                <a:solidFill>
                  <a:schemeClr val="tx1">
                    <a:lumMod val="95000"/>
                  </a:schemeClr>
                </a:solidFill>
              </a:rPr>
              <a:t>Reconciliation</a:t>
            </a:r>
          </a:p>
          <a:p>
            <a:pPr algn="ctr"/>
            <a:endParaRPr lang="en-US" sz="1600" dirty="0">
              <a:solidFill>
                <a:schemeClr val="tx1">
                  <a:lumMod val="95000"/>
                </a:schemeClr>
              </a:solidFill>
            </a:endParaRPr>
          </a:p>
          <a:p>
            <a:pPr algn="ctr"/>
            <a:r>
              <a:rPr lang="en-US" sz="1600" dirty="0">
                <a:solidFill>
                  <a:schemeClr val="tx1">
                    <a:lumMod val="95000"/>
                  </a:schemeClr>
                </a:solidFill>
              </a:rPr>
              <a:t>Amos </a:t>
            </a:r>
            <a:r>
              <a:rPr lang="en-US" sz="1600" dirty="0" err="1">
                <a:solidFill>
                  <a:schemeClr val="tx1">
                    <a:lumMod val="95000"/>
                  </a:schemeClr>
                </a:solidFill>
              </a:rPr>
              <a:t>Supuni</a:t>
            </a:r>
            <a:endParaRPr lang="en-US" sz="1600" dirty="0">
              <a:solidFill>
                <a:schemeClr val="tx1">
                  <a:lumMod val="95000"/>
                </a:schemeClr>
              </a:solidFill>
            </a:endParaRPr>
          </a:p>
          <a:p>
            <a:pPr algn="ctr"/>
            <a:r>
              <a:rPr lang="en-US" sz="1600" dirty="0" err="1">
                <a:solidFill>
                  <a:schemeClr val="tx1">
                    <a:lumMod val="95000"/>
                  </a:schemeClr>
                </a:solidFill>
              </a:rPr>
              <a:t>Woerden</a:t>
            </a:r>
            <a:r>
              <a:rPr lang="en-US" sz="1600" dirty="0">
                <a:solidFill>
                  <a:schemeClr val="tx1">
                    <a:lumMod val="95000"/>
                  </a:schemeClr>
                </a:solidFill>
              </a:rPr>
              <a:t>, Netherlands</a:t>
            </a:r>
            <a:endParaRPr lang="en-US" dirty="0">
              <a:solidFill>
                <a:schemeClr val="tx1">
                  <a:lumMod val="95000"/>
                </a:schemeClr>
              </a:solidFill>
            </a:endParaRPr>
          </a:p>
        </p:txBody>
      </p:sp>
      <p:pic>
        <p:nvPicPr>
          <p:cNvPr id="7" name="Picture 6">
            <a:extLst>
              <a:ext uri="{FF2B5EF4-FFF2-40B4-BE49-F238E27FC236}">
                <a16:creationId xmlns:a16="http://schemas.microsoft.com/office/drawing/2014/main" id="{2506812B-C78E-4882-A712-B90D19615A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2594" y="0"/>
            <a:ext cx="4746812"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433</TotalTime>
  <Words>713</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SEVENTH SUNDAY AFTER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120</cp:revision>
  <dcterms:created xsi:type="dcterms:W3CDTF">2016-08-31T16:46:43Z</dcterms:created>
  <dcterms:modified xsi:type="dcterms:W3CDTF">2022-10-31T19:29:09Z</dcterms:modified>
</cp:coreProperties>
</file>