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4"/>
  </p:notesMasterIdLst>
  <p:sldIdLst>
    <p:sldId id="256" r:id="rId2"/>
    <p:sldId id="282" r:id="rId3"/>
    <p:sldId id="382" r:id="rId4"/>
    <p:sldId id="383" r:id="rId5"/>
    <p:sldId id="384" r:id="rId6"/>
    <p:sldId id="385" r:id="rId7"/>
    <p:sldId id="386" r:id="rId8"/>
    <p:sldId id="410" r:id="rId9"/>
    <p:sldId id="388" r:id="rId10"/>
    <p:sldId id="389" r:id="rId11"/>
    <p:sldId id="411" r:id="rId12"/>
    <p:sldId id="412" r:id="rId13"/>
    <p:sldId id="413" r:id="rId14"/>
    <p:sldId id="414" r:id="rId15"/>
    <p:sldId id="415" r:id="rId16"/>
    <p:sldId id="416" r:id="rId17"/>
    <p:sldId id="417" r:id="rId18"/>
    <p:sldId id="418" r:id="rId19"/>
    <p:sldId id="419" r:id="rId20"/>
    <p:sldId id="420" r:id="rId21"/>
    <p:sldId id="421" r:id="rId22"/>
    <p:sldId id="42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D795E"/>
    <a:srgbClr val="B0AD9E"/>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291" autoAdjust="0"/>
  </p:normalViewPr>
  <p:slideViewPr>
    <p:cSldViewPr>
      <p:cViewPr varScale="1">
        <p:scale>
          <a:sx n="75" d="100"/>
          <a:sy n="75" d="100"/>
        </p:scale>
        <p:origin x="58" y="154"/>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179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21</a:t>
            </a:fld>
            <a:endParaRPr lang="en-US"/>
          </a:p>
        </p:txBody>
      </p:sp>
    </p:spTree>
    <p:extLst>
      <p:ext uri="{BB962C8B-B14F-4D97-AF65-F5344CB8AC3E}">
        <p14:creationId xmlns:p14="http://schemas.microsoft.com/office/powerpoint/2010/main" val="1768886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457201"/>
            <a:ext cx="8458200" cy="1698625"/>
          </a:xfrm>
        </p:spPr>
        <p:txBody>
          <a:bodyPr>
            <a:noAutofit/>
          </a:bodyPr>
          <a:lstStyle/>
          <a:p>
            <a:r>
              <a:rPr lang="en-US" sz="8800" dirty="0"/>
              <a:t>SECOND SUNDAY OF EASTER</a:t>
            </a:r>
          </a:p>
        </p:txBody>
      </p:sp>
      <p:sp>
        <p:nvSpPr>
          <p:cNvPr id="3" name="Subtitle 2"/>
          <p:cNvSpPr>
            <a:spLocks noGrp="1"/>
          </p:cNvSpPr>
          <p:nvPr>
            <p:ph type="subTitle" idx="1"/>
          </p:nvPr>
        </p:nvSpPr>
        <p:spPr>
          <a:xfrm>
            <a:off x="2819400" y="4038600"/>
            <a:ext cx="6400800" cy="838200"/>
          </a:xfrm>
        </p:spPr>
        <p:txBody>
          <a:bodyPr>
            <a:normAutofit lnSpcReduction="10000"/>
          </a:bodyPr>
          <a:lstStyle/>
          <a:p>
            <a:r>
              <a:rPr lang="en-US" sz="5400" i="1" dirty="0">
                <a:solidFill>
                  <a:schemeClr val="tx1"/>
                </a:solidFill>
              </a:rPr>
              <a:t>Year C</a:t>
            </a:r>
          </a:p>
        </p:txBody>
      </p:sp>
      <p:sp>
        <p:nvSpPr>
          <p:cNvPr id="4" name="Rectangle 3"/>
          <p:cNvSpPr/>
          <p:nvPr/>
        </p:nvSpPr>
        <p:spPr>
          <a:xfrm>
            <a:off x="2590800" y="5791201"/>
            <a:ext cx="6934200" cy="954107"/>
          </a:xfrm>
          <a:prstGeom prst="rect">
            <a:avLst/>
          </a:prstGeom>
          <a:solidFill>
            <a:srgbClr val="8D795E">
              <a:alpha val="70000"/>
            </a:srgbClr>
          </a:solidFill>
        </p:spPr>
        <p:txBody>
          <a:bodyPr wrap="square">
            <a:spAutoFit/>
          </a:bodyPr>
          <a:lstStyle/>
          <a:p>
            <a:pPr algn="ctr"/>
            <a:r>
              <a:rPr lang="en-US" sz="2800" dirty="0"/>
              <a:t>Acts 5:27-32  •  Psalm 118:14-29 or Psalm 150</a:t>
            </a:r>
          </a:p>
          <a:p>
            <a:pPr algn="ctr"/>
            <a:r>
              <a:rPr lang="en-US" sz="2800" dirty="0"/>
              <a:t>Revelation 1:4-8  •  John 20:19-31</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81201"/>
            <a:ext cx="6934200" cy="1200329"/>
          </a:xfrm>
          <a:prstGeom prst="rect">
            <a:avLst/>
          </a:prstGeom>
        </p:spPr>
        <p:txBody>
          <a:bodyPr wrap="square">
            <a:spAutoFit/>
          </a:bodyPr>
          <a:lstStyle/>
          <a:p>
            <a:r>
              <a:rPr lang="en-US" sz="3600" dirty="0"/>
              <a:t>… he breathed on them and said to them, "Receive the Holy Spirit.”</a:t>
            </a:r>
            <a:endParaRPr lang="en-US" sz="3600" dirty="0">
              <a:cs typeface="Arial" pitchFamily="34" charset="0"/>
            </a:endParaRPr>
          </a:p>
        </p:txBody>
      </p:sp>
      <p:sp>
        <p:nvSpPr>
          <p:cNvPr id="5" name="TextBox 4"/>
          <p:cNvSpPr txBox="1"/>
          <p:nvPr/>
        </p:nvSpPr>
        <p:spPr>
          <a:xfrm>
            <a:off x="5791200" y="4114801"/>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20:22b</a:t>
            </a:r>
            <a:endParaRPr lang="en-US" sz="2400" dirty="0">
              <a:solidFill>
                <a:schemeClr val="tx1">
                  <a:lumMod val="95000"/>
                </a:schemeClr>
              </a:solidFill>
            </a:endParaRP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6412468"/>
            <a:ext cx="8763000" cy="338554"/>
          </a:xfrm>
          <a:prstGeom prst="rect">
            <a:avLst/>
          </a:prstGeom>
          <a:noFill/>
        </p:spPr>
        <p:txBody>
          <a:bodyPr wrap="square" rtlCol="0">
            <a:spAutoFit/>
          </a:bodyPr>
          <a:lstStyle/>
          <a:p>
            <a:pPr algn="ctr"/>
            <a:r>
              <a:rPr lang="en-US" sz="1600" dirty="0">
                <a:solidFill>
                  <a:schemeClr val="tx1">
                    <a:lumMod val="95000"/>
                  </a:schemeClr>
                </a:solidFill>
              </a:rPr>
              <a:t>Holy Spirit   --  Holy Spirit Seminary, Hong Kong, China</a:t>
            </a:r>
          </a:p>
        </p:txBody>
      </p:sp>
      <p:pic>
        <p:nvPicPr>
          <p:cNvPr id="5" name="Picture 4">
            <a:extLst>
              <a:ext uri="{FF2B5EF4-FFF2-40B4-BE49-F238E27FC236}">
                <a16:creationId xmlns:a16="http://schemas.microsoft.com/office/drawing/2014/main" id="{97DC57E7-28AA-43D4-889F-FB90872D72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52401"/>
            <a:ext cx="9144000" cy="6118611"/>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010400" cy="2308324"/>
          </a:xfrm>
          <a:prstGeom prst="rect">
            <a:avLst/>
          </a:prstGeom>
        </p:spPr>
        <p:txBody>
          <a:bodyPr wrap="square">
            <a:spAutoFit/>
          </a:bodyPr>
          <a:lstStyle/>
          <a:p>
            <a:r>
              <a:rPr lang="en-US" sz="3600" dirty="0"/>
              <a:t>But Thomas…was not with them when Jesus came. So the other disciples told him, "We have seen the Lord."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20:24ac</a:t>
            </a:r>
            <a:r>
              <a:rPr lang="en-US" sz="2400" dirty="0">
                <a:solidFill>
                  <a:schemeClr val="tx1">
                    <a:lumMod val="95000"/>
                  </a:schemeClr>
                </a:solidFill>
              </a:rPr>
              <a:t>, </a:t>
            </a:r>
            <a:r>
              <a:rPr lang="en-US" sz="2400" dirty="0" err="1">
                <a:solidFill>
                  <a:schemeClr val="tx1">
                    <a:lumMod val="95000"/>
                  </a:schemeClr>
                </a:solidFill>
              </a:rPr>
              <a:t>25a</a:t>
            </a:r>
            <a:endParaRPr lang="en-US" sz="2400" dirty="0">
              <a:solidFill>
                <a:schemeClr val="tx1">
                  <a:lumMod val="95000"/>
                </a:schemeClr>
              </a:solidFill>
            </a:endParaRP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03776" y="9236"/>
            <a:ext cx="5145024" cy="6858000"/>
          </a:xfrm>
          <a:prstGeom prst="rect">
            <a:avLst/>
          </a:prstGeom>
        </p:spPr>
      </p:pic>
      <p:sp>
        <p:nvSpPr>
          <p:cNvPr id="4" name="TextBox 3"/>
          <p:cNvSpPr txBox="1"/>
          <p:nvPr/>
        </p:nvSpPr>
        <p:spPr>
          <a:xfrm>
            <a:off x="1828800" y="5135940"/>
            <a:ext cx="1905000" cy="1569660"/>
          </a:xfrm>
          <a:prstGeom prst="rect">
            <a:avLst/>
          </a:prstGeom>
          <a:noFill/>
        </p:spPr>
        <p:txBody>
          <a:bodyPr wrap="square" rtlCol="0">
            <a:spAutoFit/>
          </a:bodyPr>
          <a:lstStyle/>
          <a:p>
            <a:pPr algn="ctr"/>
            <a:r>
              <a:rPr lang="en-US" sz="1600" dirty="0">
                <a:solidFill>
                  <a:schemeClr val="tx1">
                    <a:lumMod val="95000"/>
                  </a:schemeClr>
                </a:solidFill>
              </a:rPr>
              <a:t>Reunion</a:t>
            </a:r>
          </a:p>
          <a:p>
            <a:pPr algn="ctr"/>
            <a:endParaRPr lang="en-US" sz="1600" dirty="0">
              <a:solidFill>
                <a:schemeClr val="tx1">
                  <a:lumMod val="95000"/>
                </a:schemeClr>
              </a:solidFill>
            </a:endParaRPr>
          </a:p>
          <a:p>
            <a:pPr algn="ctr"/>
            <a:r>
              <a:rPr lang="en-US" sz="1600" dirty="0">
                <a:solidFill>
                  <a:schemeClr val="tx1">
                    <a:lumMod val="95000"/>
                  </a:schemeClr>
                </a:solidFill>
              </a:rPr>
              <a:t>Ernst </a:t>
            </a:r>
            <a:r>
              <a:rPr lang="en-US" sz="1600" dirty="0" err="1">
                <a:solidFill>
                  <a:schemeClr val="tx1">
                    <a:lumMod val="95000"/>
                  </a:schemeClr>
                </a:solidFill>
              </a:rPr>
              <a:t>Barlach</a:t>
            </a:r>
            <a:endParaRPr lang="en-US" sz="1600" dirty="0">
              <a:solidFill>
                <a:schemeClr val="tx1">
                  <a:lumMod val="95000"/>
                </a:schemeClr>
              </a:solidFill>
            </a:endParaRPr>
          </a:p>
          <a:p>
            <a:pPr algn="ctr"/>
            <a:r>
              <a:rPr lang="en-US" sz="1600" dirty="0">
                <a:solidFill>
                  <a:schemeClr val="tx1">
                    <a:lumMod val="95000"/>
                  </a:schemeClr>
                </a:solidFill>
              </a:rPr>
              <a:t>St. Gertrude’s Chapel, </a:t>
            </a:r>
            <a:r>
              <a:rPr lang="en-US" sz="1600" dirty="0" err="1">
                <a:solidFill>
                  <a:schemeClr val="tx1">
                    <a:lumMod val="95000"/>
                  </a:schemeClr>
                </a:solidFill>
              </a:rPr>
              <a:t>Gustrow</a:t>
            </a:r>
            <a:r>
              <a:rPr lang="en-US" sz="1600" dirty="0">
                <a:solidFill>
                  <a:schemeClr val="tx1">
                    <a:lumMod val="95000"/>
                  </a:schemeClr>
                </a:solidFill>
              </a:rPr>
              <a:t>, Germany</a:t>
            </a: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752600"/>
            <a:ext cx="7467600" cy="2308324"/>
          </a:xfrm>
          <a:prstGeom prst="rect">
            <a:avLst/>
          </a:prstGeom>
        </p:spPr>
        <p:txBody>
          <a:bodyPr wrap="square">
            <a:spAutoFit/>
          </a:bodyPr>
          <a:lstStyle/>
          <a:p>
            <a:r>
              <a:rPr lang="en-US" sz="3600" dirty="0"/>
              <a:t>But he said to them, "Unless I see the mark of the nails in his hands, and put my finger in the mark of the nails and my hand in his side, I will not believe."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20:25b</a:t>
            </a:r>
            <a:endParaRPr lang="en-US" sz="2400" dirty="0">
              <a:solidFill>
                <a:schemeClr val="tx1">
                  <a:lumMod val="95000"/>
                </a:schemeClr>
              </a:solidFill>
            </a:endParaRP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Christ with Thomas  -- JESUS </a:t>
            </a:r>
            <a:r>
              <a:rPr lang="en-US" sz="1600" dirty="0" err="1">
                <a:solidFill>
                  <a:schemeClr val="tx1">
                    <a:lumMod val="95000"/>
                  </a:schemeClr>
                </a:solidFill>
              </a:rPr>
              <a:t>MAFA</a:t>
            </a:r>
            <a:r>
              <a:rPr lang="en-US" sz="1600" dirty="0">
                <a:solidFill>
                  <a:schemeClr val="tx1">
                    <a:lumMod val="95000"/>
                  </a:schemeClr>
                </a:solidFill>
              </a:rPr>
              <a:t>, Cameroon</a:t>
            </a:r>
          </a:p>
        </p:txBody>
      </p:sp>
      <p:pic>
        <p:nvPicPr>
          <p:cNvPr id="3" name="Picture 2"/>
          <p:cNvPicPr>
            <a:picLocks noChangeAspect="1"/>
          </p:cNvPicPr>
          <p:nvPr/>
        </p:nvPicPr>
        <p:blipFill>
          <a:blip r:embed="rId2"/>
          <a:stretch>
            <a:fillRect/>
          </a:stretch>
        </p:blipFill>
        <p:spPr>
          <a:xfrm>
            <a:off x="1488744" y="0"/>
            <a:ext cx="9179257" cy="6150102"/>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633478"/>
            <a:ext cx="7467600" cy="2862322"/>
          </a:xfrm>
          <a:prstGeom prst="rect">
            <a:avLst/>
          </a:prstGeom>
        </p:spPr>
        <p:txBody>
          <a:bodyPr wrap="square">
            <a:spAutoFit/>
          </a:bodyPr>
          <a:lstStyle/>
          <a:p>
            <a:r>
              <a:rPr lang="en-US" sz="3600" dirty="0"/>
              <a:t>A week later his disciples were again in the house, and Thomas was with them … Jesus came and stood among them and said, "Peace be with you."</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20:26ac</a:t>
            </a:r>
            <a:endParaRPr lang="en-US" sz="2400" dirty="0">
              <a:solidFill>
                <a:schemeClr val="tx1">
                  <a:lumMod val="95000"/>
                </a:schemeClr>
              </a:solidFill>
            </a:endParaRP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91001" y="34636"/>
            <a:ext cx="5797153" cy="6858000"/>
          </a:xfrm>
          <a:prstGeom prst="rect">
            <a:avLst/>
          </a:prstGeom>
        </p:spPr>
      </p:pic>
      <p:sp>
        <p:nvSpPr>
          <p:cNvPr id="4" name="TextBox 3"/>
          <p:cNvSpPr txBox="1"/>
          <p:nvPr/>
        </p:nvSpPr>
        <p:spPr>
          <a:xfrm>
            <a:off x="1752600" y="5791200"/>
            <a:ext cx="2057400" cy="861774"/>
          </a:xfrm>
          <a:prstGeom prst="rect">
            <a:avLst/>
          </a:prstGeom>
          <a:noFill/>
        </p:spPr>
        <p:txBody>
          <a:bodyPr wrap="square" rtlCol="0">
            <a:spAutoFit/>
          </a:bodyPr>
          <a:lstStyle/>
          <a:p>
            <a:pPr algn="ctr"/>
            <a:r>
              <a:rPr lang="en-US" sz="1600" dirty="0">
                <a:solidFill>
                  <a:schemeClr val="tx1">
                    <a:lumMod val="95000"/>
                  </a:schemeClr>
                </a:solidFill>
              </a:rPr>
              <a:t>Supper at Emmaus</a:t>
            </a:r>
          </a:p>
          <a:p>
            <a:pPr algn="ctr"/>
            <a:endParaRPr lang="en-US" sz="1600" dirty="0">
              <a:solidFill>
                <a:schemeClr val="tx1">
                  <a:lumMod val="95000"/>
                </a:schemeClr>
              </a:solidFill>
            </a:endParaRPr>
          </a:p>
          <a:p>
            <a:pPr algn="ctr"/>
            <a:r>
              <a:rPr lang="en-US" sz="1600" dirty="0">
                <a:solidFill>
                  <a:schemeClr val="tx1">
                    <a:lumMod val="95000"/>
                  </a:schemeClr>
                </a:solidFill>
              </a:rPr>
              <a:t>Rembrandt, etching</a:t>
            </a:r>
          </a:p>
        </p:txBody>
      </p:sp>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Then he said to Thomas, "Put your finger here and see my hands. Reach out your hand and put it in my side.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20:27</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67046"/>
            <a:ext cx="8763000" cy="338554"/>
          </a:xfrm>
          <a:prstGeom prst="rect">
            <a:avLst/>
          </a:prstGeom>
          <a:noFill/>
        </p:spPr>
        <p:txBody>
          <a:bodyPr wrap="square" rtlCol="0">
            <a:spAutoFit/>
          </a:bodyPr>
          <a:lstStyle/>
          <a:p>
            <a:pPr algn="ctr"/>
            <a:r>
              <a:rPr lang="en-US" sz="1600" dirty="0">
                <a:solidFill>
                  <a:schemeClr val="tx1">
                    <a:lumMod val="95000"/>
                  </a:schemeClr>
                </a:solidFill>
              </a:rPr>
              <a:t>The Incredulity of Thomas  --  Caravaggio, </a:t>
            </a:r>
            <a:r>
              <a:rPr lang="en-US" sz="1600" dirty="0" err="1">
                <a:solidFill>
                  <a:schemeClr val="tx1">
                    <a:lumMod val="95000"/>
                  </a:schemeClr>
                </a:solidFill>
              </a:rPr>
              <a:t>Sanssouci</a:t>
            </a:r>
            <a:r>
              <a:rPr lang="en-US" sz="1600" dirty="0">
                <a:solidFill>
                  <a:schemeClr val="tx1">
                    <a:lumMod val="95000"/>
                  </a:schemeClr>
                </a:solidFill>
              </a:rPr>
              <a:t>, Potsdam, Germany</a:t>
            </a:r>
          </a:p>
        </p:txBody>
      </p:sp>
      <p:pic>
        <p:nvPicPr>
          <p:cNvPr id="2" name="Picture 1"/>
          <p:cNvPicPr>
            <a:picLocks noChangeAspect="1"/>
          </p:cNvPicPr>
          <p:nvPr/>
        </p:nvPicPr>
        <p:blipFill>
          <a:blip r:embed="rId2"/>
          <a:stretch>
            <a:fillRect/>
          </a:stretch>
        </p:blipFill>
        <p:spPr>
          <a:xfrm>
            <a:off x="1794176" y="25148"/>
            <a:ext cx="8569024" cy="6223253"/>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00" y="1219200"/>
            <a:ext cx="7467600" cy="2862322"/>
          </a:xfrm>
          <a:prstGeom prst="rect">
            <a:avLst/>
          </a:prstGeom>
        </p:spPr>
        <p:txBody>
          <a:bodyPr wrap="square">
            <a:spAutoFit/>
          </a:bodyPr>
          <a:lstStyle/>
          <a:p>
            <a:r>
              <a:rPr lang="en-US" sz="3600" dirty="0"/>
              <a:t>The high priest questioned them, saying, "We gave you strict orders not to teach in this name" … But Peter and the apostles answered, "We must obey God rather than any human authority."</a:t>
            </a:r>
            <a:endParaRPr lang="en-US" sz="3600" dirty="0">
              <a:cs typeface="Arial" pitchFamily="34" charset="0"/>
            </a:endParaRPr>
          </a:p>
        </p:txBody>
      </p:sp>
      <p:sp>
        <p:nvSpPr>
          <p:cNvPr id="4" name="TextBox 3"/>
          <p:cNvSpPr txBox="1"/>
          <p:nvPr/>
        </p:nvSpPr>
        <p:spPr>
          <a:xfrm>
            <a:off x="5562600" y="4724401"/>
            <a:ext cx="3352800" cy="461665"/>
          </a:xfrm>
          <a:prstGeom prst="rect">
            <a:avLst/>
          </a:prstGeom>
          <a:noFill/>
        </p:spPr>
        <p:txBody>
          <a:bodyPr wrap="square" rtlCol="0">
            <a:spAutoFit/>
          </a:bodyPr>
          <a:lstStyle/>
          <a:p>
            <a:pPr algn="ctr"/>
            <a:r>
              <a:rPr lang="en-US" sz="2400" dirty="0">
                <a:solidFill>
                  <a:schemeClr val="tx1">
                    <a:lumMod val="95000"/>
                  </a:schemeClr>
                </a:solidFill>
              </a:rPr>
              <a:t>Acts 5:27b-28a, 29</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304872"/>
            <a:ext cx="7086600" cy="1200329"/>
          </a:xfrm>
          <a:prstGeom prst="rect">
            <a:avLst/>
          </a:prstGeom>
        </p:spPr>
        <p:txBody>
          <a:bodyPr wrap="square">
            <a:spAutoFit/>
          </a:bodyPr>
          <a:lstStyle/>
          <a:p>
            <a:r>
              <a:rPr lang="en-US" sz="3600" dirty="0"/>
              <a:t>Thomas answered him, "My Lord and my God!"</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John 20:28</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43200" y="0"/>
            <a:ext cx="7924800" cy="6779972"/>
          </a:xfrm>
          <a:prstGeom prst="rect">
            <a:avLst/>
          </a:prstGeom>
        </p:spPr>
      </p:pic>
      <p:sp>
        <p:nvSpPr>
          <p:cNvPr id="4" name="TextBox 3"/>
          <p:cNvSpPr txBox="1"/>
          <p:nvPr/>
        </p:nvSpPr>
        <p:spPr>
          <a:xfrm>
            <a:off x="1600200" y="4800601"/>
            <a:ext cx="1066800" cy="2031325"/>
          </a:xfrm>
          <a:prstGeom prst="rect">
            <a:avLst/>
          </a:prstGeom>
          <a:noFill/>
        </p:spPr>
        <p:txBody>
          <a:bodyPr wrap="square" rtlCol="0">
            <a:spAutoFit/>
          </a:bodyPr>
          <a:lstStyle/>
          <a:p>
            <a:pPr algn="ctr"/>
            <a:r>
              <a:rPr lang="fr-FR" sz="1400" dirty="0"/>
              <a:t>Christ </a:t>
            </a:r>
            <a:r>
              <a:rPr lang="fr-FR" sz="1400" dirty="0" err="1"/>
              <a:t>with</a:t>
            </a:r>
            <a:r>
              <a:rPr lang="fr-FR" sz="1400" dirty="0"/>
              <a:t> Thomas </a:t>
            </a:r>
          </a:p>
          <a:p>
            <a:pPr algn="ctr"/>
            <a:endParaRPr lang="fr-FR" sz="1400" dirty="0"/>
          </a:p>
          <a:p>
            <a:pPr algn="ctr"/>
            <a:r>
              <a:rPr lang="fr-FR" sz="1400" dirty="0"/>
              <a:t> </a:t>
            </a:r>
            <a:r>
              <a:rPr lang="fr-FR" sz="1400" dirty="0" err="1"/>
              <a:t>Rowan</a:t>
            </a:r>
            <a:r>
              <a:rPr lang="fr-FR" sz="1400" dirty="0"/>
              <a:t> and Irene </a:t>
            </a:r>
            <a:r>
              <a:rPr lang="fr-FR" sz="1400" dirty="0" err="1"/>
              <a:t>LeCompte</a:t>
            </a:r>
            <a:r>
              <a:rPr lang="fr-FR" sz="1400" dirty="0"/>
              <a:t>, Washington </a:t>
            </a:r>
            <a:r>
              <a:rPr lang="fr-FR" sz="1400" dirty="0" err="1"/>
              <a:t>Cathedral</a:t>
            </a:r>
            <a:r>
              <a:rPr lang="fr-FR" sz="1400" dirty="0"/>
              <a:t>, DC</a:t>
            </a:r>
            <a:endParaRPr lang="en-US" sz="1400" dirty="0">
              <a:solidFill>
                <a:schemeClr val="tx1">
                  <a:lumMod val="95000"/>
                </a:schemeClr>
              </a:solidFill>
            </a:endParaRP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https://commons.wikimedia.org/wiki/File:God_is_Love.JPG</a:t>
            </a:r>
          </a:p>
          <a:p>
            <a:pPr>
              <a:buNone/>
            </a:pPr>
            <a:r>
              <a:rPr lang="en-US" sz="1600" dirty="0"/>
              <a:t>https://www.flickr.com/photos/dfinney23/9721975358/ - Doug Finney</a:t>
            </a:r>
          </a:p>
          <a:p>
            <a:pPr>
              <a:buNone/>
            </a:pPr>
            <a:r>
              <a:rPr lang="en-US" sz="1600" dirty="0"/>
              <a:t>https://commons.wikimedia.org/wiki/File:Sarcophage_de_Drausin_03.JPG</a:t>
            </a:r>
          </a:p>
          <a:p>
            <a:pPr>
              <a:buNone/>
            </a:pPr>
            <a:r>
              <a:rPr lang="en-US" sz="1600" dirty="0"/>
              <a:t>http://commons.wikimedia.org/wiki/File:Elfenbein_Christus_erscheint_seinen_J%C3%BCngern_BNM.jpg</a:t>
            </a:r>
          </a:p>
          <a:p>
            <a:pPr>
              <a:buNone/>
            </a:pPr>
            <a:r>
              <a:rPr lang="en-US" sz="1600" dirty="0"/>
              <a:t>https://commons.wikimedia.org/wiki/File:The_Wall_Painting_in_Holy_Spirit_Seminary.JPG</a:t>
            </a:r>
          </a:p>
          <a:p>
            <a:pPr>
              <a:buNone/>
            </a:pPr>
            <a:r>
              <a:rPr lang="en-US" sz="1600" dirty="0"/>
              <a:t>https://commons.wikimedia.org/wiki/File:G%C3%BCstrow_Gertrudenkapelle_-_Barlachsammlung_Wiedersehen_1.jpg</a:t>
            </a:r>
          </a:p>
          <a:p>
            <a:pPr>
              <a:buNone/>
            </a:pPr>
            <a:r>
              <a:rPr lang="en-US" sz="1600" dirty="0"/>
              <a:t>https://</a:t>
            </a:r>
            <a:r>
              <a:rPr lang="en-US" sz="1600" dirty="0" err="1"/>
              <a:t>www.flickr.com</a:t>
            </a:r>
            <a:r>
              <a:rPr lang="en-US" sz="1600" dirty="0"/>
              <a:t>/photos/</a:t>
            </a:r>
            <a:r>
              <a:rPr lang="en-US" sz="1600" dirty="0" err="1"/>
              <a:t>jimforest</a:t>
            </a:r>
            <a:r>
              <a:rPr lang="en-US" sz="1600" dirty="0"/>
              <a:t>/4562776090/</a:t>
            </a:r>
          </a:p>
          <a:p>
            <a:pPr>
              <a:buNone/>
            </a:pPr>
            <a:r>
              <a:rPr lang="en-US" sz="1600" dirty="0"/>
              <a:t>http://</a:t>
            </a:r>
            <a:r>
              <a:rPr lang="en-US" sz="1600" dirty="0" err="1"/>
              <a:t>commons.wikimedia.org</a:t>
            </a:r>
            <a:r>
              <a:rPr lang="en-US" sz="1600" dirty="0"/>
              <a:t>/wiki/</a:t>
            </a:r>
            <a:r>
              <a:rPr lang="en-US" sz="1600" dirty="0" err="1"/>
              <a:t>File:The_Incredulity_of_Saint_Thomas_by_Caravaggio.jpg</a:t>
            </a:r>
            <a:endParaRPr lang="en-US" sz="1600" dirty="0"/>
          </a:p>
          <a:p>
            <a:pPr>
              <a:buNone/>
            </a:pPr>
            <a:r>
              <a:rPr lang="en-US" sz="1600" dirty="0"/>
              <a:t>http://</a:t>
            </a:r>
            <a:r>
              <a:rPr lang="en-US" sz="1600" dirty="0" err="1"/>
              <a:t>www.flickr.com</a:t>
            </a:r>
            <a:r>
              <a:rPr lang="en-US" sz="1600" dirty="0"/>
              <a:t>/photos/</a:t>
            </a:r>
            <a:r>
              <a:rPr lang="en-US" sz="1600" dirty="0" err="1"/>
              <a:t>maryannsolari</a:t>
            </a:r>
            <a:r>
              <a:rPr lang="en-US" sz="1600" dirty="0"/>
              <a:t>/5119341372/</a:t>
            </a:r>
          </a:p>
          <a:p>
            <a:pPr>
              <a:buNone/>
            </a:pPr>
            <a:r>
              <a:rPr lang="en-US" sz="1600" dirty="0"/>
              <a:t>http://</a:t>
            </a:r>
            <a:r>
              <a:rPr lang="en-US" sz="1600" dirty="0" err="1"/>
              <a:t>diglib.library.vanderbilt.edu</a:t>
            </a:r>
            <a:r>
              <a:rPr lang="en-US" sz="1600" dirty="0"/>
              <a:t>/</a:t>
            </a:r>
            <a:r>
              <a:rPr lang="en-US" sz="1600" dirty="0" err="1"/>
              <a:t>act-imagelink.pl?RC</a:t>
            </a:r>
            <a:r>
              <a:rPr lang="en-US" sz="1600" dirty="0"/>
              <a:t>=48302</a:t>
            </a:r>
          </a:p>
          <a:p>
            <a:pPr>
              <a:buNone/>
            </a:pPr>
            <a:endParaRPr lang="en-US" sz="1600" dirty="0"/>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600" dirty="0"/>
          </a:p>
          <a:p>
            <a:endParaRPr lang="en-US" sz="1600" dirty="0"/>
          </a:p>
          <a:p>
            <a:endParaRPr lang="en-US" sz="16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God is Love  --   Camp </a:t>
            </a:r>
            <a:r>
              <a:rPr lang="en-US" sz="1600" dirty="0" err="1">
                <a:solidFill>
                  <a:schemeClr val="tx1">
                    <a:lumMod val="95000"/>
                  </a:schemeClr>
                </a:solidFill>
              </a:rPr>
              <a:t>Tejas</a:t>
            </a:r>
            <a:r>
              <a:rPr lang="en-US" sz="1600" dirty="0">
                <a:solidFill>
                  <a:schemeClr val="tx1">
                    <a:lumMod val="95000"/>
                  </a:schemeClr>
                </a:solidFill>
              </a:rPr>
              <a:t>, Giddings, Texas</a:t>
            </a:r>
          </a:p>
        </p:txBody>
      </p:sp>
      <p:pic>
        <p:nvPicPr>
          <p:cNvPr id="2" name="Picture 1">
            <a:extLst>
              <a:ext uri="{FF2B5EF4-FFF2-40B4-BE49-F238E27FC236}">
                <a16:creationId xmlns:a16="http://schemas.microsoft.com/office/drawing/2014/main" id="{A15CB690-0655-4B9B-87A1-C554F157FD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1906"/>
            <a:ext cx="9144000" cy="6107906"/>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676400"/>
            <a:ext cx="6858000" cy="2308324"/>
          </a:xfrm>
          <a:prstGeom prst="rect">
            <a:avLst/>
          </a:prstGeom>
        </p:spPr>
        <p:txBody>
          <a:bodyPr wrap="square">
            <a:spAutoFit/>
          </a:bodyPr>
          <a:lstStyle/>
          <a:p>
            <a:r>
              <a:rPr lang="en-US" sz="3600" dirty="0"/>
              <a:t>Praise the LORD! Praise God in his sanctuary; praise him in his mighty firmament! … Let everything that breathes praise the LORD!</a:t>
            </a:r>
            <a:endParaRPr lang="en-US" sz="3600" dirty="0">
              <a:cs typeface="Arial" pitchFamily="34" charset="0"/>
            </a:endParaRPr>
          </a:p>
        </p:txBody>
      </p:sp>
      <p:sp>
        <p:nvSpPr>
          <p:cNvPr id="5" name="TextBox 4"/>
          <p:cNvSpPr txBox="1"/>
          <p:nvPr/>
        </p:nvSpPr>
        <p:spPr>
          <a:xfrm>
            <a:off x="59436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150:1, 150:6a</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00800"/>
            <a:ext cx="8763000" cy="338554"/>
          </a:xfrm>
          <a:prstGeom prst="rect">
            <a:avLst/>
          </a:prstGeom>
          <a:noFill/>
        </p:spPr>
        <p:txBody>
          <a:bodyPr wrap="square" rtlCol="0">
            <a:spAutoFit/>
          </a:bodyPr>
          <a:lstStyle/>
          <a:p>
            <a:pPr algn="ctr"/>
            <a:r>
              <a:rPr lang="en-US" sz="1600" dirty="0">
                <a:solidFill>
                  <a:schemeClr val="tx1">
                    <a:lumMod val="95000"/>
                  </a:schemeClr>
                </a:solidFill>
              </a:rPr>
              <a:t>Coral Reef near Curacao</a:t>
            </a:r>
          </a:p>
        </p:txBody>
      </p:sp>
      <p:pic>
        <p:nvPicPr>
          <p:cNvPr id="6" name="Picture 5">
            <a:extLst>
              <a:ext uri="{FF2B5EF4-FFF2-40B4-BE49-F238E27FC236}">
                <a16:creationId xmlns:a16="http://schemas.microsoft.com/office/drawing/2014/main" id="{322A1591-EDAF-43D9-A28B-D9CF7990DB5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41526" y="0"/>
            <a:ext cx="9126475" cy="6239436"/>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1009" y="1981200"/>
            <a:ext cx="6324600" cy="2308324"/>
          </a:xfrm>
          <a:prstGeom prst="rect">
            <a:avLst/>
          </a:prstGeom>
        </p:spPr>
        <p:txBody>
          <a:bodyPr wrap="square">
            <a:spAutoFit/>
          </a:bodyPr>
          <a:lstStyle/>
          <a:p>
            <a:r>
              <a:rPr lang="en-US" sz="3600" dirty="0"/>
              <a:t>"I am the Alpha and the Omega," says the Lord God, who is and who was and who is to come, the Almighty.</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Revelation 1:8</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07777"/>
          </a:xfrm>
          <a:prstGeom prst="rect">
            <a:avLst/>
          </a:prstGeom>
          <a:noFill/>
        </p:spPr>
        <p:txBody>
          <a:bodyPr wrap="square" rtlCol="0">
            <a:spAutoFit/>
          </a:bodyPr>
          <a:lstStyle/>
          <a:p>
            <a:pPr algn="ctr"/>
            <a:r>
              <a:rPr lang="en-US" sz="1400" dirty="0">
                <a:solidFill>
                  <a:schemeClr val="tx1">
                    <a:lumMod val="95000"/>
                  </a:schemeClr>
                </a:solidFill>
              </a:rPr>
              <a:t>Sarcophagus of </a:t>
            </a:r>
            <a:r>
              <a:rPr lang="en-US" sz="1400" dirty="0" err="1">
                <a:solidFill>
                  <a:schemeClr val="tx1">
                    <a:lumMod val="95000"/>
                  </a:schemeClr>
                </a:solidFill>
              </a:rPr>
              <a:t>Drausin</a:t>
            </a:r>
            <a:r>
              <a:rPr lang="en-US" sz="1400" dirty="0">
                <a:solidFill>
                  <a:schemeClr val="tx1">
                    <a:lumMod val="95000"/>
                  </a:schemeClr>
                </a:solidFill>
              </a:rPr>
              <a:t>  --  Louvre, Paris, France</a:t>
            </a:r>
          </a:p>
        </p:txBody>
      </p:sp>
      <p:pic>
        <p:nvPicPr>
          <p:cNvPr id="5" name="Picture 4">
            <a:extLst>
              <a:ext uri="{FF2B5EF4-FFF2-40B4-BE49-F238E27FC236}">
                <a16:creationId xmlns:a16="http://schemas.microsoft.com/office/drawing/2014/main" id="{BC8435BE-D8C7-00E0-2FDF-BC455E7E27DD}"/>
              </a:ext>
            </a:extLst>
          </p:cNvPr>
          <p:cNvPicPr>
            <a:picLocks noChangeAspect="1"/>
          </p:cNvPicPr>
          <p:nvPr/>
        </p:nvPicPr>
        <p:blipFill>
          <a:blip r:embed="rId2"/>
          <a:stretch>
            <a:fillRect/>
          </a:stretch>
        </p:blipFill>
        <p:spPr>
          <a:xfrm>
            <a:off x="2362200" y="228600"/>
            <a:ext cx="7924800" cy="59436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When it was evening on that day, the first day of the week, … Jesus came and stood among them and said, "Peace be with you."</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20:19ac</a:t>
            </a:r>
            <a:endParaRPr lang="en-US" sz="2400" dirty="0">
              <a:solidFill>
                <a:schemeClr val="tx1">
                  <a:lumMod val="95000"/>
                </a:schemeClr>
              </a:solidFill>
            </a:endParaRP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5212140"/>
            <a:ext cx="2057400" cy="1569660"/>
          </a:xfrm>
          <a:prstGeom prst="rect">
            <a:avLst/>
          </a:prstGeom>
          <a:noFill/>
        </p:spPr>
        <p:txBody>
          <a:bodyPr wrap="square" rtlCol="0">
            <a:spAutoFit/>
          </a:bodyPr>
          <a:lstStyle/>
          <a:p>
            <a:pPr algn="ctr"/>
            <a:r>
              <a:rPr lang="en-US" sz="1600" dirty="0">
                <a:solidFill>
                  <a:schemeClr val="tx1">
                    <a:lumMod val="95000"/>
                  </a:schemeClr>
                </a:solidFill>
              </a:rPr>
              <a:t>Christ Appearing to His Disciples</a:t>
            </a:r>
          </a:p>
          <a:p>
            <a:pPr algn="ctr"/>
            <a:endParaRPr lang="en-US" sz="1600" dirty="0">
              <a:solidFill>
                <a:schemeClr val="tx1">
                  <a:lumMod val="95000"/>
                </a:schemeClr>
              </a:solidFill>
            </a:endParaRPr>
          </a:p>
          <a:p>
            <a:pPr algn="ctr"/>
            <a:r>
              <a:rPr lang="en-US" sz="1600" dirty="0">
                <a:solidFill>
                  <a:schemeClr val="tx1">
                    <a:lumMod val="95000"/>
                  </a:schemeClr>
                </a:solidFill>
              </a:rPr>
              <a:t>Bavarian National Museum, Munich, Germany</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70514" y="0"/>
            <a:ext cx="6875188" cy="6858000"/>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329</TotalTime>
  <Words>709</Words>
  <Application>Microsoft Office PowerPoint</Application>
  <PresentationFormat>Widescreen</PresentationFormat>
  <Paragraphs>60</Paragraphs>
  <Slides>22</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First Sunday after Christmas Day Year A</vt:lpstr>
      <vt:lpstr>SECOND SUNDAY OF EASTER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88</cp:revision>
  <dcterms:created xsi:type="dcterms:W3CDTF">2016-08-31T16:46:43Z</dcterms:created>
  <dcterms:modified xsi:type="dcterms:W3CDTF">2022-11-01T16:00:55Z</dcterms:modified>
</cp:coreProperties>
</file>