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4"/>
  </p:notesMasterIdLst>
  <p:sldIdLst>
    <p:sldId id="256" r:id="rId2"/>
    <p:sldId id="282" r:id="rId3"/>
    <p:sldId id="382" r:id="rId4"/>
    <p:sldId id="383" r:id="rId5"/>
    <p:sldId id="384" r:id="rId6"/>
    <p:sldId id="385" r:id="rId7"/>
    <p:sldId id="386" r:id="rId8"/>
    <p:sldId id="387" r:id="rId9"/>
    <p:sldId id="390" r:id="rId10"/>
    <p:sldId id="409" r:id="rId11"/>
    <p:sldId id="408" r:id="rId12"/>
    <p:sldId id="391" r:id="rId13"/>
    <p:sldId id="392" r:id="rId14"/>
    <p:sldId id="393" r:id="rId15"/>
    <p:sldId id="394" r:id="rId16"/>
    <p:sldId id="395" r:id="rId17"/>
    <p:sldId id="396" r:id="rId18"/>
    <p:sldId id="397" r:id="rId19"/>
    <p:sldId id="400" r:id="rId20"/>
    <p:sldId id="398" r:id="rId21"/>
    <p:sldId id="402" r:id="rId22"/>
    <p:sldId id="29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A5703"/>
    <a:srgbClr val="AB6648"/>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984" autoAdjust="0"/>
    <p:restoredTop sz="94660"/>
  </p:normalViewPr>
  <p:slideViewPr>
    <p:cSldViewPr>
      <p:cViewPr varScale="1">
        <p:scale>
          <a:sx n="75" d="100"/>
          <a:sy n="75" d="100"/>
        </p:scale>
        <p:origin x="984" y="58"/>
      </p:cViewPr>
      <p:guideLst>
        <p:guide orient="horz" pos="2160"/>
        <p:guide pos="3840"/>
      </p:guideLst>
    </p:cSldViewPr>
  </p:slideViewPr>
  <p:notesTextViewPr>
    <p:cViewPr>
      <p:scale>
        <a:sx n="100" d="100"/>
        <a:sy n="100" d="100"/>
      </p:scale>
      <p:origin x="0" y="0"/>
    </p:cViewPr>
  </p:notesTextViewPr>
  <p:sorterViewPr>
    <p:cViewPr varScale="1">
      <p:scale>
        <a:sx n="1" d="1"/>
        <a:sy n="1" d="1"/>
      </p:scale>
      <p:origin x="0" y="-54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11/1/2022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11/1/2022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11/1/2022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11/1/2022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11/1/2022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152401"/>
            <a:ext cx="9067800" cy="1698625"/>
          </a:xfrm>
        </p:spPr>
        <p:txBody>
          <a:bodyPr>
            <a:noAutofit/>
          </a:bodyPr>
          <a:lstStyle/>
          <a:p>
            <a:r>
              <a:rPr lang="en-US" sz="7200" dirty="0"/>
              <a:t>RESURRECTION OF </a:t>
            </a:r>
            <a:br>
              <a:rPr lang="en-US" sz="7200" dirty="0"/>
            </a:br>
            <a:r>
              <a:rPr lang="en-US" sz="7200" dirty="0"/>
              <a:t>      THE                LORD</a:t>
            </a:r>
          </a:p>
        </p:txBody>
      </p:sp>
      <p:sp>
        <p:nvSpPr>
          <p:cNvPr id="3" name="Subtitle 2"/>
          <p:cNvSpPr>
            <a:spLocks noGrp="1"/>
          </p:cNvSpPr>
          <p:nvPr>
            <p:ph type="subTitle" idx="1"/>
          </p:nvPr>
        </p:nvSpPr>
        <p:spPr>
          <a:xfrm>
            <a:off x="2819400" y="3429000"/>
            <a:ext cx="6400800" cy="838200"/>
          </a:xfrm>
        </p:spPr>
        <p:txBody>
          <a:bodyPr>
            <a:normAutofit lnSpcReduction="10000"/>
          </a:bodyPr>
          <a:lstStyle/>
          <a:p>
            <a:r>
              <a:rPr lang="en-US" sz="5400" i="1">
                <a:solidFill>
                  <a:schemeClr val="tx1"/>
                </a:solidFill>
              </a:rPr>
              <a:t>Year C</a:t>
            </a:r>
            <a:endParaRPr lang="en-US" sz="5400" i="1" dirty="0">
              <a:solidFill>
                <a:schemeClr val="tx1"/>
              </a:solidFill>
            </a:endParaRPr>
          </a:p>
        </p:txBody>
      </p:sp>
      <p:sp>
        <p:nvSpPr>
          <p:cNvPr id="4" name="Rectangle 3"/>
          <p:cNvSpPr/>
          <p:nvPr/>
        </p:nvSpPr>
        <p:spPr>
          <a:xfrm>
            <a:off x="6096000" y="4766608"/>
            <a:ext cx="4267200" cy="1938992"/>
          </a:xfrm>
          <a:prstGeom prst="rect">
            <a:avLst/>
          </a:prstGeom>
          <a:solidFill>
            <a:srgbClr val="CA5703">
              <a:alpha val="70000"/>
            </a:srgbClr>
          </a:solidFill>
        </p:spPr>
        <p:txBody>
          <a:bodyPr wrap="square">
            <a:spAutoFit/>
          </a:bodyPr>
          <a:lstStyle/>
          <a:p>
            <a:pPr algn="ctr"/>
            <a:r>
              <a:rPr lang="en-US" sz="2400" dirty="0"/>
              <a:t>Acts 10:34-43 or Isaiah 65:17-25  Psalm 118:1-2, 14-24  </a:t>
            </a:r>
          </a:p>
          <a:p>
            <a:pPr algn="ctr"/>
            <a:r>
              <a:rPr lang="en-US" sz="2400" dirty="0"/>
              <a:t>1 Corinthians 15:19-26 or </a:t>
            </a:r>
          </a:p>
          <a:p>
            <a:pPr algn="ctr"/>
            <a:r>
              <a:rPr lang="en-US" sz="2400" dirty="0"/>
              <a:t>Acts 10:34-43  •  John 20:1-18 or Luke 24:1-12</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2057400"/>
            <a:ext cx="6934200" cy="1754326"/>
          </a:xfrm>
          <a:prstGeom prst="rect">
            <a:avLst/>
          </a:prstGeom>
        </p:spPr>
        <p:txBody>
          <a:bodyPr wrap="square">
            <a:spAutoFit/>
          </a:bodyPr>
          <a:lstStyle/>
          <a:p>
            <a:r>
              <a:rPr lang="en-US" sz="3600" dirty="0"/>
              <a:t>They found the stone rolled away from the tomb, but when they went in, they did not find the body.</a:t>
            </a:r>
          </a:p>
        </p:txBody>
      </p:sp>
      <p:sp>
        <p:nvSpPr>
          <p:cNvPr id="5" name="TextBox 4"/>
          <p:cNvSpPr txBox="1"/>
          <p:nvPr/>
        </p:nvSpPr>
        <p:spPr>
          <a:xfrm>
            <a:off x="5867400" y="4267201"/>
            <a:ext cx="3352800" cy="461665"/>
          </a:xfrm>
          <a:prstGeom prst="rect">
            <a:avLst/>
          </a:prstGeom>
          <a:noFill/>
        </p:spPr>
        <p:txBody>
          <a:bodyPr wrap="square" rtlCol="0">
            <a:spAutoFit/>
          </a:bodyPr>
          <a:lstStyle/>
          <a:p>
            <a:pPr algn="ctr"/>
            <a:r>
              <a:rPr lang="en-US" sz="2400" dirty="0">
                <a:solidFill>
                  <a:schemeClr val="tx1">
                    <a:lumMod val="95000"/>
                  </a:schemeClr>
                </a:solidFill>
              </a:rPr>
              <a:t>Luke 24:2-3</a:t>
            </a:r>
          </a:p>
        </p:txBody>
      </p:sp>
    </p:spTree>
    <p:extLst>
      <p:ext uri="{BB962C8B-B14F-4D97-AF65-F5344CB8AC3E}">
        <p14:creationId xmlns:p14="http://schemas.microsoft.com/office/powerpoint/2010/main" val="2368290017"/>
      </p:ext>
    </p:extLst>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5231622"/>
            <a:ext cx="2209800" cy="1600438"/>
          </a:xfrm>
          <a:prstGeom prst="rect">
            <a:avLst/>
          </a:prstGeom>
          <a:noFill/>
        </p:spPr>
        <p:txBody>
          <a:bodyPr wrap="square" rtlCol="0">
            <a:spAutoFit/>
          </a:bodyPr>
          <a:lstStyle/>
          <a:p>
            <a:pPr algn="ctr"/>
            <a:r>
              <a:rPr lang="en-US" sz="1600" dirty="0">
                <a:solidFill>
                  <a:schemeClr val="tx1">
                    <a:lumMod val="95000"/>
                  </a:schemeClr>
                </a:solidFill>
              </a:rPr>
              <a:t>The Women at the Empty Tomb</a:t>
            </a:r>
          </a:p>
          <a:p>
            <a:pPr algn="ctr"/>
            <a:endParaRPr lang="en-US" sz="1600" dirty="0">
              <a:solidFill>
                <a:schemeClr val="tx1">
                  <a:lumMod val="95000"/>
                </a:schemeClr>
              </a:solidFill>
            </a:endParaRPr>
          </a:p>
          <a:p>
            <a:pPr algn="ctr"/>
            <a:r>
              <a:rPr lang="en-US" sz="1600" dirty="0" err="1">
                <a:solidFill>
                  <a:schemeClr val="tx1">
                    <a:lumMod val="95000"/>
                  </a:schemeClr>
                </a:solidFill>
              </a:rPr>
              <a:t>Gozzoli</a:t>
            </a:r>
            <a:r>
              <a:rPr lang="en-US" sz="1600" dirty="0">
                <a:solidFill>
                  <a:schemeClr val="tx1">
                    <a:lumMod val="95000"/>
                  </a:schemeClr>
                </a:solidFill>
              </a:rPr>
              <a:t> and Fra Angelico</a:t>
            </a:r>
          </a:p>
          <a:p>
            <a:pPr algn="ctr"/>
            <a:r>
              <a:rPr lang="en-US" sz="1600" dirty="0">
                <a:solidFill>
                  <a:schemeClr val="tx1">
                    <a:lumMod val="95000"/>
                  </a:schemeClr>
                </a:solidFill>
              </a:rPr>
              <a:t>Museum of San Marco</a:t>
            </a:r>
          </a:p>
          <a:p>
            <a:pPr algn="ctr"/>
            <a:r>
              <a:rPr lang="en-US" sz="1600" dirty="0">
                <a:solidFill>
                  <a:schemeClr val="tx1">
                    <a:lumMod val="95000"/>
                  </a:schemeClr>
                </a:solidFill>
              </a:rPr>
              <a:t>Florence, Italy</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9C7D67B0-E806-4F5E-95C6-3DA7F47026F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419601" y="16866"/>
            <a:ext cx="6019800" cy="6841134"/>
          </a:xfrm>
          <a:prstGeom prst="rect">
            <a:avLst/>
          </a:prstGeom>
        </p:spPr>
      </p:pic>
    </p:spTree>
    <p:extLst>
      <p:ext uri="{BB962C8B-B14F-4D97-AF65-F5344CB8AC3E}">
        <p14:creationId xmlns:p14="http://schemas.microsoft.com/office/powerpoint/2010/main" val="224815764"/>
      </p:ext>
    </p:extLst>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2133600"/>
            <a:ext cx="6934200" cy="1754326"/>
          </a:xfrm>
          <a:prstGeom prst="rect">
            <a:avLst/>
          </a:prstGeom>
        </p:spPr>
        <p:txBody>
          <a:bodyPr wrap="square">
            <a:spAutoFit/>
          </a:bodyPr>
          <a:lstStyle/>
          <a:p>
            <a:r>
              <a:rPr lang="en-US" sz="3600" dirty="0"/>
              <a:t>While they were perplexed about this, suddenly two men in dazzling clothes stood beside them.</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24:4</a:t>
            </a:r>
          </a:p>
        </p:txBody>
      </p:sp>
    </p:spTree>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5458362"/>
            <a:ext cx="2590800" cy="1323439"/>
          </a:xfrm>
          <a:prstGeom prst="rect">
            <a:avLst/>
          </a:prstGeom>
          <a:noFill/>
        </p:spPr>
        <p:txBody>
          <a:bodyPr wrap="square" rtlCol="0">
            <a:spAutoFit/>
          </a:bodyPr>
          <a:lstStyle/>
          <a:p>
            <a:pPr algn="ctr"/>
            <a:r>
              <a:rPr lang="en-US" sz="1600" dirty="0">
                <a:solidFill>
                  <a:schemeClr val="tx1">
                    <a:lumMod val="95000"/>
                  </a:schemeClr>
                </a:solidFill>
              </a:rPr>
              <a:t>Mary and the Two Angels</a:t>
            </a:r>
          </a:p>
          <a:p>
            <a:pPr algn="ctr"/>
            <a:endParaRPr lang="en-US" sz="1600" dirty="0">
              <a:solidFill>
                <a:schemeClr val="tx1">
                  <a:lumMod val="95000"/>
                </a:schemeClr>
              </a:solidFill>
            </a:endParaRPr>
          </a:p>
          <a:p>
            <a:pPr algn="ctr"/>
            <a:r>
              <a:rPr lang="en-US" sz="1600" dirty="0">
                <a:solidFill>
                  <a:schemeClr val="tx1">
                    <a:lumMod val="95000"/>
                  </a:schemeClr>
                </a:solidFill>
              </a:rPr>
              <a:t>James Tissot</a:t>
            </a:r>
          </a:p>
          <a:p>
            <a:pPr algn="ctr"/>
            <a:r>
              <a:rPr lang="en-US" sz="1600" dirty="0">
                <a:solidFill>
                  <a:schemeClr val="tx1">
                    <a:lumMod val="95000"/>
                  </a:schemeClr>
                </a:solidFill>
              </a:rPr>
              <a:t>Brooklyn Museum</a:t>
            </a:r>
          </a:p>
          <a:p>
            <a:pPr algn="ctr"/>
            <a:r>
              <a:rPr lang="en-US" sz="1600" dirty="0">
                <a:solidFill>
                  <a:schemeClr val="tx1">
                    <a:lumMod val="95000"/>
                  </a:schemeClr>
                </a:solidFill>
              </a:rPr>
              <a:t>New York, NY</a:t>
            </a:r>
            <a:endParaRPr lang="en-US" dirty="0">
              <a:solidFill>
                <a:schemeClr val="tx1">
                  <a:lumMod val="95000"/>
                </a:schemeClr>
              </a:solidFill>
            </a:endParaRPr>
          </a:p>
        </p:txBody>
      </p:sp>
      <p:pic>
        <p:nvPicPr>
          <p:cNvPr id="3" name="Picture 2">
            <a:extLst>
              <a:ext uri="{FF2B5EF4-FFF2-40B4-BE49-F238E27FC236}">
                <a16:creationId xmlns:a16="http://schemas.microsoft.com/office/drawing/2014/main" id="{B1FF0A76-55BF-44E7-8985-752C21AC3C8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72001" y="0"/>
            <a:ext cx="5348875" cy="6858000"/>
          </a:xfrm>
          <a:prstGeom prst="rect">
            <a:avLst/>
          </a:prstGeom>
        </p:spPr>
      </p:pic>
    </p:spTree>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1981200"/>
            <a:ext cx="6781800" cy="2308324"/>
          </a:xfrm>
          <a:prstGeom prst="rect">
            <a:avLst/>
          </a:prstGeom>
        </p:spPr>
        <p:txBody>
          <a:bodyPr wrap="square">
            <a:spAutoFit/>
          </a:bodyPr>
          <a:lstStyle/>
          <a:p>
            <a:r>
              <a:rPr lang="en-US" sz="3600" dirty="0"/>
              <a:t>The women were terrified …  but the men said to them, "Why do you look for the living among the dead? He is not here, but has risen.</a:t>
            </a: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24:5ac</a:t>
            </a:r>
          </a:p>
        </p:txBody>
      </p:sp>
    </p:spTree>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69332"/>
          </a:xfrm>
          <a:prstGeom prst="rect">
            <a:avLst/>
          </a:prstGeom>
          <a:noFill/>
        </p:spPr>
        <p:txBody>
          <a:bodyPr wrap="square" rtlCol="0">
            <a:spAutoFit/>
          </a:bodyPr>
          <a:lstStyle/>
          <a:p>
            <a:pPr algn="ctr"/>
            <a:r>
              <a:rPr lang="en-US" dirty="0">
                <a:solidFill>
                  <a:schemeClr val="tx1">
                    <a:lumMod val="95000"/>
                  </a:schemeClr>
                </a:solidFill>
              </a:rPr>
              <a:t>Women at the Tomb  --  JESUS MAFA, Cameroon</a:t>
            </a:r>
          </a:p>
        </p:txBody>
      </p:sp>
      <p:pic>
        <p:nvPicPr>
          <p:cNvPr id="2" name="Picture 1">
            <a:extLst>
              <a:ext uri="{FF2B5EF4-FFF2-40B4-BE49-F238E27FC236}">
                <a16:creationId xmlns:a16="http://schemas.microsoft.com/office/drawing/2014/main" id="{779165C3-241A-4F27-A2CE-FE666A0B9DE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5621" y="76201"/>
            <a:ext cx="9144000" cy="6081823"/>
          </a:xfrm>
          <a:prstGeom prst="rect">
            <a:avLst/>
          </a:prstGeom>
        </p:spPr>
      </p:pic>
    </p:spTree>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90800" y="2133600"/>
            <a:ext cx="7162800" cy="1754326"/>
          </a:xfrm>
          <a:prstGeom prst="rect">
            <a:avLst/>
          </a:prstGeom>
        </p:spPr>
        <p:txBody>
          <a:bodyPr wrap="square">
            <a:spAutoFit/>
          </a:bodyPr>
          <a:lstStyle/>
          <a:p>
            <a:r>
              <a:rPr lang="en-US" sz="3600" dirty="0"/>
              <a:t>Remember how he told you, while he was still in Galilee, that the Son of Man must be handed over to sinners,</a:t>
            </a:r>
            <a:endParaRPr lang="en-US" sz="3600" dirty="0">
              <a:cs typeface="Arial" pitchFamily="34" charset="0"/>
            </a:endParaRP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Luke 24:6-7a</a:t>
            </a:r>
          </a:p>
        </p:txBody>
      </p:sp>
    </p:spTree>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686800" cy="338554"/>
          </a:xfrm>
          <a:prstGeom prst="rect">
            <a:avLst/>
          </a:prstGeom>
          <a:noFill/>
        </p:spPr>
        <p:txBody>
          <a:bodyPr wrap="square" rtlCol="0">
            <a:spAutoFit/>
          </a:bodyPr>
          <a:lstStyle/>
          <a:p>
            <a:pPr algn="ctr"/>
            <a:r>
              <a:rPr lang="en-US" sz="1600" dirty="0">
                <a:solidFill>
                  <a:schemeClr val="tx1">
                    <a:lumMod val="95000"/>
                  </a:schemeClr>
                </a:solidFill>
              </a:rPr>
              <a:t>Women at the Tomb  --  Chartres Cathedral,  Chartres, France</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B759FE84-67C4-47F8-BC3F-3E5131587B7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209800" y="228600"/>
            <a:ext cx="7756902" cy="5867400"/>
          </a:xfrm>
          <a:prstGeom prst="rect">
            <a:avLst/>
          </a:prstGeom>
        </p:spPr>
      </p:pic>
    </p:spTree>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1981201"/>
            <a:ext cx="6705600" cy="1200329"/>
          </a:xfrm>
          <a:prstGeom prst="rect">
            <a:avLst/>
          </a:prstGeom>
        </p:spPr>
        <p:txBody>
          <a:bodyPr wrap="square">
            <a:spAutoFit/>
          </a:bodyPr>
          <a:lstStyle/>
          <a:p>
            <a:r>
              <a:rPr lang="en-US" sz="3600"/>
              <a:t>and be </a:t>
            </a:r>
            <a:r>
              <a:rPr lang="en-US" sz="3600" dirty="0"/>
              <a:t>crucified, and on the third day rise again."</a:t>
            </a:r>
          </a:p>
        </p:txBody>
      </p:sp>
      <p:sp>
        <p:nvSpPr>
          <p:cNvPr id="5" name="TextBox 4"/>
          <p:cNvSpPr txBox="1"/>
          <p:nvPr/>
        </p:nvSpPr>
        <p:spPr>
          <a:xfrm>
            <a:off x="5867400" y="4114801"/>
            <a:ext cx="3352800" cy="461665"/>
          </a:xfrm>
          <a:prstGeom prst="rect">
            <a:avLst/>
          </a:prstGeom>
          <a:noFill/>
        </p:spPr>
        <p:txBody>
          <a:bodyPr wrap="square" rtlCol="0">
            <a:spAutoFit/>
          </a:bodyPr>
          <a:lstStyle/>
          <a:p>
            <a:pPr algn="ctr"/>
            <a:r>
              <a:rPr lang="en-US" sz="2400" dirty="0">
                <a:solidFill>
                  <a:schemeClr val="tx1">
                    <a:lumMod val="95000"/>
                  </a:schemeClr>
                </a:solidFill>
              </a:rPr>
              <a:t>Luke 24:7b</a:t>
            </a:r>
          </a:p>
        </p:txBody>
      </p:sp>
    </p:spTree>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772400" y="5562600"/>
            <a:ext cx="2743200" cy="1077218"/>
          </a:xfrm>
          <a:prstGeom prst="rect">
            <a:avLst/>
          </a:prstGeom>
          <a:noFill/>
        </p:spPr>
        <p:txBody>
          <a:bodyPr wrap="square" rtlCol="0">
            <a:spAutoFit/>
          </a:bodyPr>
          <a:lstStyle/>
          <a:p>
            <a:pPr algn="ctr"/>
            <a:r>
              <a:rPr lang="en-US" sz="1600" dirty="0">
                <a:solidFill>
                  <a:schemeClr val="tx1">
                    <a:lumMod val="95000"/>
                  </a:schemeClr>
                </a:solidFill>
              </a:rPr>
              <a:t>Resurrection of Christ</a:t>
            </a:r>
          </a:p>
          <a:p>
            <a:pPr algn="ctr"/>
            <a:endParaRPr lang="en-US" sz="1600" dirty="0">
              <a:solidFill>
                <a:schemeClr val="tx1">
                  <a:lumMod val="95000"/>
                </a:schemeClr>
              </a:solidFill>
            </a:endParaRPr>
          </a:p>
          <a:p>
            <a:pPr algn="ctr"/>
            <a:r>
              <a:rPr lang="en-US" sz="1600" dirty="0">
                <a:solidFill>
                  <a:schemeClr val="tx1">
                    <a:lumMod val="95000"/>
                  </a:schemeClr>
                </a:solidFill>
              </a:rPr>
              <a:t>Church of Saint Sebastian</a:t>
            </a:r>
          </a:p>
          <a:p>
            <a:pPr algn="ctr"/>
            <a:r>
              <a:rPr lang="en-US" sz="1600" dirty="0">
                <a:solidFill>
                  <a:schemeClr val="tx1">
                    <a:lumMod val="95000"/>
                  </a:schemeClr>
                </a:solidFill>
              </a:rPr>
              <a:t>Porto Alegre, Brazil</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63ACBF9F-59DD-4BAA-AF07-9921FF9E321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14600" y="-37289"/>
            <a:ext cx="5117910" cy="6858000"/>
          </a:xfrm>
          <a:prstGeom prst="rect">
            <a:avLst/>
          </a:prstGeom>
        </p:spPr>
      </p:pic>
    </p:spTree>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2131874"/>
            <a:ext cx="7467600" cy="1754326"/>
          </a:xfrm>
          <a:prstGeom prst="rect">
            <a:avLst/>
          </a:prstGeom>
        </p:spPr>
        <p:txBody>
          <a:bodyPr wrap="square">
            <a:spAutoFit/>
          </a:bodyPr>
          <a:lstStyle/>
          <a:p>
            <a:r>
              <a:rPr lang="en-US" sz="3600" dirty="0"/>
              <a:t>They put him to death by hanging him on a tree; but God raised him on the third day …</a:t>
            </a:r>
            <a:endParaRPr lang="en-US" sz="3600" dirty="0">
              <a:cs typeface="Arial" pitchFamily="34" charset="0"/>
            </a:endParaRPr>
          </a:p>
        </p:txBody>
      </p:sp>
      <p:sp>
        <p:nvSpPr>
          <p:cNvPr id="4" name="TextBox 3"/>
          <p:cNvSpPr txBox="1"/>
          <p:nvPr/>
        </p:nvSpPr>
        <p:spPr>
          <a:xfrm>
            <a:off x="5638800" y="4114801"/>
            <a:ext cx="3352800" cy="461665"/>
          </a:xfrm>
          <a:prstGeom prst="rect">
            <a:avLst/>
          </a:prstGeom>
          <a:noFill/>
        </p:spPr>
        <p:txBody>
          <a:bodyPr wrap="square" rtlCol="0">
            <a:spAutoFit/>
          </a:bodyPr>
          <a:lstStyle/>
          <a:p>
            <a:pPr algn="ctr"/>
            <a:r>
              <a:rPr lang="en-US" sz="2400" dirty="0">
                <a:solidFill>
                  <a:schemeClr val="tx1">
                    <a:lumMod val="95000"/>
                  </a:schemeClr>
                </a:solidFill>
              </a:rPr>
              <a:t>Acts 10:39b-40a</a:t>
            </a:r>
          </a:p>
        </p:txBody>
      </p:sp>
    </p:spTree>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Resurrection of Christ  --  Hildreth </a:t>
            </a:r>
            <a:r>
              <a:rPr lang="en-US" sz="1600" dirty="0" err="1">
                <a:solidFill>
                  <a:schemeClr val="tx1">
                    <a:lumMod val="95000"/>
                  </a:schemeClr>
                </a:solidFill>
              </a:rPr>
              <a:t>Meire</a:t>
            </a:r>
            <a:r>
              <a:rPr lang="en-US" sz="1600" dirty="0">
                <a:solidFill>
                  <a:schemeClr val="tx1">
                    <a:lumMod val="95000"/>
                  </a:schemeClr>
                </a:solidFill>
              </a:rPr>
              <a:t>, Washington National Cathedral, Washington, DC</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D8B95F8D-F562-4416-9071-E0EEA6A8F41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81201" y="46228"/>
            <a:ext cx="8269565" cy="6202173"/>
          </a:xfrm>
          <a:prstGeom prst="rect">
            <a:avLst/>
          </a:prstGeom>
        </p:spPr>
      </p:pic>
    </p:spTree>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5351384"/>
            <a:ext cx="2133600" cy="1354217"/>
          </a:xfrm>
          <a:prstGeom prst="rect">
            <a:avLst/>
          </a:prstGeom>
          <a:noFill/>
        </p:spPr>
        <p:txBody>
          <a:bodyPr wrap="square" rtlCol="0">
            <a:spAutoFit/>
          </a:bodyPr>
          <a:lstStyle/>
          <a:p>
            <a:pPr algn="ctr"/>
            <a:r>
              <a:rPr lang="en-US" sz="1600" dirty="0">
                <a:solidFill>
                  <a:schemeClr val="tx1">
                    <a:lumMod val="95000"/>
                  </a:schemeClr>
                </a:solidFill>
              </a:rPr>
              <a:t>Risen Christ from Uganda</a:t>
            </a:r>
          </a:p>
          <a:p>
            <a:pPr algn="ctr"/>
            <a:endParaRPr lang="en-US" sz="1600" dirty="0">
              <a:solidFill>
                <a:schemeClr val="tx1">
                  <a:lumMod val="95000"/>
                </a:schemeClr>
              </a:solidFill>
            </a:endParaRPr>
          </a:p>
          <a:p>
            <a:pPr algn="ctr"/>
            <a:r>
              <a:rPr lang="en-US" sz="1600" dirty="0">
                <a:solidFill>
                  <a:schemeClr val="tx1">
                    <a:lumMod val="95000"/>
                  </a:schemeClr>
                </a:solidFill>
              </a:rPr>
              <a:t>Basilica of Saint Mary</a:t>
            </a:r>
          </a:p>
          <a:p>
            <a:pPr algn="ctr"/>
            <a:r>
              <a:rPr lang="en-US" sz="1600" dirty="0">
                <a:solidFill>
                  <a:schemeClr val="tx1">
                    <a:lumMod val="95000"/>
                  </a:schemeClr>
                </a:solidFill>
              </a:rPr>
              <a:t>Norfolk, VA</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EB31A51D-9DB2-470E-A5D5-91203DE4566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191000" y="1"/>
            <a:ext cx="5943600" cy="6898821"/>
          </a:xfrm>
          <a:prstGeom prst="rect">
            <a:avLst/>
          </a:prstGeom>
        </p:spPr>
      </p:pic>
    </p:spTree>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609600"/>
            <a:ext cx="8991600" cy="6248400"/>
          </a:xfrm>
          <a:ln>
            <a:noFill/>
          </a:ln>
        </p:spPr>
        <p:txBody>
          <a:bodyPr>
            <a:noAutofit/>
          </a:bodyPr>
          <a:lstStyle/>
          <a:p>
            <a:pPr>
              <a:buNone/>
            </a:pPr>
            <a:r>
              <a:rPr lang="en-US" sz="1400" dirty="0"/>
              <a:t>New Revised Standard Version Bible, copyright 1989, Division of Christian Education of the National Council of the Churches of Christ in the United States of America. Used by permission. All rights reserved.</a:t>
            </a:r>
          </a:p>
          <a:p>
            <a:pPr>
              <a:buNone/>
            </a:pPr>
            <a:endParaRPr lang="en-US" sz="1400" dirty="0"/>
          </a:p>
          <a:p>
            <a:pPr>
              <a:buNone/>
            </a:pPr>
            <a:r>
              <a:rPr lang="en-US" sz="1400" dirty="0"/>
              <a:t>https://www.kathleenpetersonart.com</a:t>
            </a:r>
          </a:p>
          <a:p>
            <a:pPr>
              <a:buNone/>
            </a:pPr>
            <a:r>
              <a:rPr lang="en-US" sz="1400" dirty="0"/>
              <a:t>http://americanart.si.edu/collections/search/artwork/?id=33953</a:t>
            </a:r>
          </a:p>
          <a:p>
            <a:pPr>
              <a:buNone/>
            </a:pPr>
            <a:r>
              <a:rPr lang="en-US" sz="1400" dirty="0"/>
              <a:t>http://americanart.si.edu/collections/search/artwork/?id=11621</a:t>
            </a:r>
          </a:p>
          <a:p>
            <a:pPr>
              <a:buNone/>
            </a:pPr>
            <a:r>
              <a:rPr lang="en-US" sz="1400" dirty="0"/>
              <a:t>https://commons.wikimedia.org/wiki/File:Benozzo_Gozzoli_-_Women_at_the_Tomb_(detail)_-_WGA10210.jpg</a:t>
            </a:r>
          </a:p>
          <a:p>
            <a:pPr>
              <a:buNone/>
            </a:pPr>
            <a:r>
              <a:rPr lang="en-US" sz="1400" dirty="0"/>
              <a:t>https://commons.wikimedia.org/wiki/File:Fra_Angelico_-_Resurrection_of_Christ_and_Women_at_the_Tomb_(Cell_8)_-_WGA00542.jpg</a:t>
            </a:r>
          </a:p>
          <a:p>
            <a:pPr>
              <a:buNone/>
            </a:pPr>
            <a:r>
              <a:rPr lang="en-US" sz="1400" dirty="0"/>
              <a:t>https://commons.wikimedia.org/wiki/File:Brooklyn_Museum_-_Mary_Magdalene_Questions_the_Angels_in_the_Tomb_(Madeleine_dans_le_tombeau_interroge_les_anges)_-_James_Tissot.jpg</a:t>
            </a:r>
          </a:p>
          <a:p>
            <a:pPr>
              <a:buNone/>
            </a:pPr>
            <a:r>
              <a:rPr lang="en-US" sz="1400" dirty="0"/>
              <a:t>http://diglib.library.vanderbilt.edu/act-imagelink.pl?RC=48301</a:t>
            </a:r>
          </a:p>
          <a:p>
            <a:pPr>
              <a:buNone/>
            </a:pPr>
            <a:r>
              <a:rPr lang="en-US" sz="1400" dirty="0"/>
              <a:t>https://commons.wikimedia.org/wiki/File:Chartres-051_-_e2_-_Resurrection_-_tombeau_vide.jpg - </a:t>
            </a:r>
            <a:r>
              <a:rPr lang="en-US" sz="1400" dirty="0" err="1"/>
              <a:t>Micheletb</a:t>
            </a:r>
            <a:endParaRPr lang="en-US" sz="1400" dirty="0"/>
          </a:p>
          <a:p>
            <a:pPr>
              <a:buNone/>
            </a:pPr>
            <a:r>
              <a:rPr lang="en-US" sz="1400" dirty="0"/>
              <a:t>https://commons.wikimedia.org/wiki/File:0000_Mosaics_of_Resurrection_of_Christ.JPG</a:t>
            </a:r>
          </a:p>
          <a:p>
            <a:pPr>
              <a:buNone/>
            </a:pPr>
            <a:r>
              <a:rPr lang="en-US" sz="1400" dirty="0"/>
              <a:t>https://www.flickr.com/photos/mcolburn/394714737</a:t>
            </a:r>
          </a:p>
          <a:p>
            <a:pPr>
              <a:buNone/>
            </a:pPr>
            <a:r>
              <a:rPr lang="en-US" sz="1400" dirty="0"/>
              <a:t>https://commons.wikimedia.org/wiki/File:Basilica_of_Saint_Mary_of_the_Immaculate_Conception_(Norfolk,_Virginia),_interior,_wooden_statue_of_the_risen_Christ,_from_Uganda.jpg</a:t>
            </a:r>
          </a:p>
          <a:p>
            <a:pPr>
              <a:buNone/>
            </a:pPr>
            <a:r>
              <a:rPr lang="en-US" sz="1400" dirty="0"/>
              <a:t>https://commons.wikimedia.org/wiki/File:0000_Mosaics_of_Resurrection_of_Christ.JPG - Eugenio Hansen, OFS</a:t>
            </a:r>
          </a:p>
          <a:p>
            <a:pPr>
              <a:buNone/>
            </a:pPr>
            <a:endParaRPr lang="en-US" sz="1400" dirty="0"/>
          </a:p>
          <a:p>
            <a:pPr>
              <a:buNone/>
            </a:pPr>
            <a:r>
              <a:rPr lang="en-US" sz="1400" dirty="0"/>
              <a:t>Additional descriptions can be found at the Art in the Christian Tradition image library, a service of the Vanderbilt Divinity Library, http://diglib.library.vanderbilt.edu/.  All images available via Creative Commons 3.0 License.</a:t>
            </a:r>
          </a:p>
          <a:p>
            <a:endParaRPr lang="en-US" sz="1200" dirty="0"/>
          </a:p>
          <a:p>
            <a:endParaRPr lang="en-US" sz="1400" dirty="0"/>
          </a:p>
          <a:p>
            <a:endParaRPr lang="en-US" sz="1400" dirty="0"/>
          </a:p>
        </p:txBody>
      </p:sp>
    </p:spTree>
  </p:cSld>
  <p:clrMapOvr>
    <a:masterClrMapping/>
  </p:clrMapOvr>
  <p:transition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00200" y="5649566"/>
            <a:ext cx="2133600" cy="1077218"/>
          </a:xfrm>
          <a:prstGeom prst="rect">
            <a:avLst/>
          </a:prstGeom>
          <a:noFill/>
        </p:spPr>
        <p:txBody>
          <a:bodyPr wrap="square" rtlCol="0">
            <a:spAutoFit/>
          </a:bodyPr>
          <a:lstStyle/>
          <a:p>
            <a:pPr algn="ctr"/>
            <a:r>
              <a:rPr lang="en-US" sz="1600" dirty="0">
                <a:solidFill>
                  <a:schemeClr val="tx1">
                    <a:lumMod val="95000"/>
                  </a:schemeClr>
                </a:solidFill>
              </a:rPr>
              <a:t>Christ the Good Shepherd</a:t>
            </a:r>
          </a:p>
          <a:p>
            <a:pPr algn="ctr"/>
            <a:endParaRPr lang="en-US" sz="1600" dirty="0">
              <a:solidFill>
                <a:schemeClr val="tx1">
                  <a:lumMod val="95000"/>
                </a:schemeClr>
              </a:solidFill>
            </a:endParaRPr>
          </a:p>
          <a:p>
            <a:pPr algn="ctr"/>
            <a:r>
              <a:rPr lang="en-US" sz="1600" dirty="0">
                <a:solidFill>
                  <a:schemeClr val="tx1">
                    <a:lumMod val="95000"/>
                  </a:schemeClr>
                </a:solidFill>
              </a:rPr>
              <a:t>Kathleen Peterson</a:t>
            </a:r>
          </a:p>
        </p:txBody>
      </p:sp>
      <p:pic>
        <p:nvPicPr>
          <p:cNvPr id="4" name="Picture 3">
            <a:extLst>
              <a:ext uri="{FF2B5EF4-FFF2-40B4-BE49-F238E27FC236}">
                <a16:creationId xmlns:a16="http://schemas.microsoft.com/office/drawing/2014/main" id="{6CD0471C-C793-41FC-9193-7055BC324791}"/>
              </a:ext>
            </a:extLst>
          </p:cNvPr>
          <p:cNvPicPr>
            <a:picLocks noChangeAspect="1"/>
          </p:cNvPicPr>
          <p:nvPr/>
        </p:nvPicPr>
        <p:blipFill>
          <a:blip r:embed="rId2"/>
          <a:stretch>
            <a:fillRect/>
          </a:stretch>
        </p:blipFill>
        <p:spPr>
          <a:xfrm>
            <a:off x="3790950" y="128587"/>
            <a:ext cx="6572250" cy="6600825"/>
          </a:xfrm>
          <a:prstGeom prst="rect">
            <a:avLst/>
          </a:prstGeom>
        </p:spPr>
      </p:pic>
    </p:spTree>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62300" y="1981200"/>
            <a:ext cx="5867400" cy="1754326"/>
          </a:xfrm>
          <a:prstGeom prst="rect">
            <a:avLst/>
          </a:prstGeom>
        </p:spPr>
        <p:txBody>
          <a:bodyPr wrap="square">
            <a:spAutoFit/>
          </a:bodyPr>
          <a:lstStyle/>
          <a:p>
            <a:r>
              <a:rPr lang="en-US" sz="3600" dirty="0"/>
              <a:t>For I am about to create new heavens and a new earth; … be glad and rejoice forever …</a:t>
            </a:r>
            <a:endParaRPr lang="en-US" sz="3600" dirty="0">
              <a:cs typeface="Arial" pitchFamily="34" charset="0"/>
            </a:endParaRP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Isaiah 65:17a, 18a</a:t>
            </a:r>
          </a:p>
        </p:txBody>
      </p:sp>
    </p:spTree>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0" y="6324600"/>
            <a:ext cx="8991600" cy="338554"/>
          </a:xfrm>
          <a:prstGeom prst="rect">
            <a:avLst/>
          </a:prstGeom>
          <a:noFill/>
        </p:spPr>
        <p:txBody>
          <a:bodyPr wrap="square" rtlCol="0">
            <a:spAutoFit/>
          </a:bodyPr>
          <a:lstStyle/>
          <a:p>
            <a:pPr algn="ctr"/>
            <a:r>
              <a:rPr lang="en-US" sz="1600" dirty="0">
                <a:solidFill>
                  <a:schemeClr val="tx1">
                    <a:lumMod val="95000"/>
                  </a:schemeClr>
                </a:solidFill>
              </a:rPr>
              <a:t>Baptism of Christ, detail of God  --  Lorenzo Scott, Smithsonian Museum of American Art, Washington, DC</a:t>
            </a:r>
          </a:p>
        </p:txBody>
      </p:sp>
      <p:pic>
        <p:nvPicPr>
          <p:cNvPr id="5" name="Picture 4">
            <a:extLst>
              <a:ext uri="{FF2B5EF4-FFF2-40B4-BE49-F238E27FC236}">
                <a16:creationId xmlns:a16="http://schemas.microsoft.com/office/drawing/2014/main" id="{6E05BFE2-BCED-4934-B6B8-1C61E57FD4A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24200" y="457201"/>
            <a:ext cx="6157494" cy="5438103"/>
          </a:xfrm>
          <a:prstGeom prst="rect">
            <a:avLst/>
          </a:prstGeom>
        </p:spPr>
      </p:pic>
    </p:spTree>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22341" y="2228671"/>
            <a:ext cx="6324600" cy="1754326"/>
          </a:xfrm>
          <a:prstGeom prst="rect">
            <a:avLst/>
          </a:prstGeom>
        </p:spPr>
        <p:txBody>
          <a:bodyPr wrap="square">
            <a:spAutoFit/>
          </a:bodyPr>
          <a:lstStyle/>
          <a:p>
            <a:r>
              <a:rPr lang="en-US" sz="3600" dirty="0"/>
              <a:t>Christ has been raised from the dead … so all will be made alive in Christ.</a:t>
            </a:r>
          </a:p>
        </p:txBody>
      </p:sp>
      <p:sp>
        <p:nvSpPr>
          <p:cNvPr id="5" name="TextBox 4"/>
          <p:cNvSpPr txBox="1"/>
          <p:nvPr/>
        </p:nvSpPr>
        <p:spPr>
          <a:xfrm>
            <a:off x="5562600" y="4495801"/>
            <a:ext cx="3581400" cy="461665"/>
          </a:xfrm>
          <a:prstGeom prst="rect">
            <a:avLst/>
          </a:prstGeom>
          <a:noFill/>
        </p:spPr>
        <p:txBody>
          <a:bodyPr wrap="square" rtlCol="0">
            <a:spAutoFit/>
          </a:bodyPr>
          <a:lstStyle/>
          <a:p>
            <a:pPr algn="ctr"/>
            <a:r>
              <a:rPr lang="en-US" sz="2400" dirty="0">
                <a:solidFill>
                  <a:schemeClr val="tx1">
                    <a:lumMod val="95000"/>
                  </a:schemeClr>
                </a:solidFill>
              </a:rPr>
              <a:t>1 Corinthians 15:20b, 22b</a:t>
            </a:r>
          </a:p>
        </p:txBody>
      </p:sp>
    </p:spTree>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248400"/>
            <a:ext cx="8763000" cy="338554"/>
          </a:xfrm>
          <a:prstGeom prst="rect">
            <a:avLst/>
          </a:prstGeom>
          <a:noFill/>
        </p:spPr>
        <p:txBody>
          <a:bodyPr wrap="square" rtlCol="0">
            <a:spAutoFit/>
          </a:bodyPr>
          <a:lstStyle/>
          <a:p>
            <a:pPr algn="ctr"/>
            <a:r>
              <a:rPr lang="en-US" sz="1600" dirty="0">
                <a:solidFill>
                  <a:schemeClr val="tx1">
                    <a:lumMod val="95000"/>
                  </a:schemeClr>
                </a:solidFill>
              </a:rPr>
              <a:t>Come Unto Me, Little Children  --  William H. Johnson, Smithsonian Museum of American Art, DC</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091ADDDC-A676-4425-95E2-314AB40EEC4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52224" y="304800"/>
            <a:ext cx="8687553" cy="5657578"/>
          </a:xfrm>
          <a:prstGeom prst="rect">
            <a:avLst/>
          </a:prstGeom>
        </p:spPr>
      </p:pic>
    </p:spTree>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05000"/>
            <a:ext cx="7086600" cy="2308324"/>
          </a:xfrm>
          <a:prstGeom prst="rect">
            <a:avLst/>
          </a:prstGeom>
        </p:spPr>
        <p:txBody>
          <a:bodyPr wrap="square">
            <a:spAutoFit/>
          </a:bodyPr>
          <a:lstStyle/>
          <a:p>
            <a:r>
              <a:rPr lang="en-US" sz="3600" dirty="0"/>
              <a:t>But on the first day of the week, at early dawn, they came to the tomb, taking the spices that they had prepared.</a:t>
            </a:r>
            <a:endParaRPr lang="en-US" sz="3600" dirty="0">
              <a:cs typeface="Arial" pitchFamily="34" charset="0"/>
            </a:endParaRPr>
          </a:p>
        </p:txBody>
      </p:sp>
      <p:sp>
        <p:nvSpPr>
          <p:cNvPr id="5" name="TextBox 4"/>
          <p:cNvSpPr txBox="1"/>
          <p:nvPr/>
        </p:nvSpPr>
        <p:spPr>
          <a:xfrm>
            <a:off x="5791200" y="4419601"/>
            <a:ext cx="3352800" cy="461665"/>
          </a:xfrm>
          <a:prstGeom prst="rect">
            <a:avLst/>
          </a:prstGeom>
          <a:noFill/>
        </p:spPr>
        <p:txBody>
          <a:bodyPr wrap="square" rtlCol="0">
            <a:spAutoFit/>
          </a:bodyPr>
          <a:lstStyle/>
          <a:p>
            <a:pPr algn="ctr"/>
            <a:r>
              <a:rPr lang="en-US" sz="2400" dirty="0">
                <a:solidFill>
                  <a:schemeClr val="tx1">
                    <a:lumMod val="95000"/>
                  </a:schemeClr>
                </a:solidFill>
              </a:rPr>
              <a:t>Luke 24:1</a:t>
            </a:r>
          </a:p>
        </p:txBody>
      </p:sp>
    </p:spTree>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28800" y="5257801"/>
            <a:ext cx="2247900" cy="1354217"/>
          </a:xfrm>
          <a:prstGeom prst="rect">
            <a:avLst/>
          </a:prstGeom>
          <a:noFill/>
        </p:spPr>
        <p:txBody>
          <a:bodyPr wrap="square" rtlCol="0">
            <a:spAutoFit/>
          </a:bodyPr>
          <a:lstStyle/>
          <a:p>
            <a:pPr algn="ctr"/>
            <a:r>
              <a:rPr lang="en-US" sz="1600" dirty="0">
                <a:solidFill>
                  <a:schemeClr val="tx1">
                    <a:lumMod val="95000"/>
                  </a:schemeClr>
                </a:solidFill>
              </a:rPr>
              <a:t>Women at the Tomb</a:t>
            </a:r>
          </a:p>
          <a:p>
            <a:pPr algn="ctr"/>
            <a:endParaRPr lang="en-US" sz="1600" dirty="0">
              <a:solidFill>
                <a:schemeClr val="tx1">
                  <a:lumMod val="95000"/>
                </a:schemeClr>
              </a:solidFill>
            </a:endParaRPr>
          </a:p>
          <a:p>
            <a:pPr algn="ctr"/>
            <a:r>
              <a:rPr lang="en-US" sz="1600" dirty="0" err="1">
                <a:solidFill>
                  <a:schemeClr val="tx1">
                    <a:lumMod val="95000"/>
                  </a:schemeClr>
                </a:solidFill>
              </a:rPr>
              <a:t>Gozzoli</a:t>
            </a:r>
            <a:r>
              <a:rPr lang="en-US" sz="1600" dirty="0">
                <a:solidFill>
                  <a:schemeClr val="tx1">
                    <a:lumMod val="95000"/>
                  </a:schemeClr>
                </a:solidFill>
              </a:rPr>
              <a:t> and Fra Angelico</a:t>
            </a:r>
          </a:p>
          <a:p>
            <a:pPr algn="ctr"/>
            <a:r>
              <a:rPr lang="en-US" sz="1600" dirty="0">
                <a:solidFill>
                  <a:schemeClr val="tx1">
                    <a:lumMod val="95000"/>
                  </a:schemeClr>
                </a:solidFill>
              </a:rPr>
              <a:t>Museum of San Marco</a:t>
            </a:r>
          </a:p>
          <a:p>
            <a:pPr algn="ctr"/>
            <a:r>
              <a:rPr lang="en-US" sz="1600" dirty="0">
                <a:solidFill>
                  <a:schemeClr val="tx1">
                    <a:lumMod val="95000"/>
                  </a:schemeClr>
                </a:solidFill>
              </a:rPr>
              <a:t>Florence, Italy</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631DAD5F-D9AA-4699-8390-4D40C6345D5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715000" y="25942"/>
            <a:ext cx="3733800" cy="6832051"/>
          </a:xfrm>
          <a:prstGeom prst="rect">
            <a:avLst/>
          </a:prstGeom>
        </p:spPr>
      </p:pic>
    </p:spTree>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1794</TotalTime>
  <Words>794</Words>
  <Application>Microsoft Office PowerPoint</Application>
  <PresentationFormat>Widescreen</PresentationFormat>
  <Paragraphs>72</Paragraphs>
  <Slides>22</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22</vt:i4>
      </vt:variant>
    </vt:vector>
  </HeadingPairs>
  <TitlesOfParts>
    <vt:vector size="25" baseType="lpstr">
      <vt:lpstr>Arial</vt:lpstr>
      <vt:lpstr>Calibri</vt:lpstr>
      <vt:lpstr>First Sunday after Christmas Day Year A</vt:lpstr>
      <vt:lpstr>RESURRECTION OF        THE                LORD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c:title>
  <dc:creator>Anne</dc:creator>
  <cp:lastModifiedBy>Anne Richardson</cp:lastModifiedBy>
  <cp:revision>123</cp:revision>
  <dcterms:created xsi:type="dcterms:W3CDTF">2016-08-31T16:46:43Z</dcterms:created>
  <dcterms:modified xsi:type="dcterms:W3CDTF">2022-11-01T15:53:32Z</dcterms:modified>
</cp:coreProperties>
</file>