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2" r:id="rId4"/>
    <p:sldId id="383" r:id="rId5"/>
    <p:sldId id="384" r:id="rId6"/>
    <p:sldId id="385" r:id="rId7"/>
    <p:sldId id="386" r:id="rId8"/>
    <p:sldId id="387" r:id="rId9"/>
    <p:sldId id="408" r:id="rId10"/>
    <p:sldId id="409" r:id="rId11"/>
    <p:sldId id="390" r:id="rId12"/>
    <p:sldId id="391" r:id="rId13"/>
    <p:sldId id="392" r:id="rId14"/>
    <p:sldId id="393" r:id="rId15"/>
    <p:sldId id="394" r:id="rId16"/>
    <p:sldId id="401" r:id="rId17"/>
    <p:sldId id="402" r:id="rId18"/>
    <p:sldId id="403" r:id="rId19"/>
    <p:sldId id="404" r:id="rId20"/>
    <p:sldId id="412" r:id="rId21"/>
    <p:sldId id="413" r:id="rId22"/>
    <p:sldId id="414"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36" autoAdjust="0"/>
    <p:restoredTop sz="94694"/>
  </p:normalViewPr>
  <p:slideViewPr>
    <p:cSldViewPr>
      <p:cViewPr varScale="1">
        <p:scale>
          <a:sx n="75" d="100"/>
          <a:sy n="75" d="100"/>
        </p:scale>
        <p:origin x="77" y="7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04801"/>
            <a:ext cx="8458200" cy="1698625"/>
          </a:xfrm>
        </p:spPr>
        <p:txBody>
          <a:bodyPr>
            <a:noAutofit/>
          </a:bodyPr>
          <a:lstStyle/>
          <a:p>
            <a:r>
              <a:rPr lang="en-US" sz="8800" dirty="0"/>
              <a:t>Second Sunday after Pentecost</a:t>
            </a:r>
          </a:p>
        </p:txBody>
      </p:sp>
      <p:sp>
        <p:nvSpPr>
          <p:cNvPr id="3" name="Subtitle 2"/>
          <p:cNvSpPr>
            <a:spLocks noGrp="1"/>
          </p:cNvSpPr>
          <p:nvPr>
            <p:ph type="subTitle" idx="1"/>
          </p:nvPr>
        </p:nvSpPr>
        <p:spPr>
          <a:xfrm>
            <a:off x="2819400" y="38862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600200" y="5815057"/>
            <a:ext cx="8991600" cy="830997"/>
          </a:xfrm>
          <a:prstGeom prst="rect">
            <a:avLst/>
          </a:prstGeom>
        </p:spPr>
        <p:txBody>
          <a:bodyPr wrap="square">
            <a:spAutoFit/>
          </a:bodyPr>
          <a:lstStyle/>
          <a:p>
            <a:pPr algn="ctr"/>
            <a:r>
              <a:rPr lang="en-US" sz="2400" dirty="0"/>
              <a:t>1 Kings 19:1-4, (5-7), 8-15a and Psalm 42 and 43  •  Isaiah 65:1-9 and Psalm 22:19-28  •  Galatians 3:23-29  •  Luke 8:26-39</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8900" y="1752600"/>
            <a:ext cx="6934200" cy="2308324"/>
          </a:xfrm>
          <a:prstGeom prst="rect">
            <a:avLst/>
          </a:prstGeom>
        </p:spPr>
        <p:txBody>
          <a:bodyPr wrap="square">
            <a:spAutoFit/>
          </a:bodyPr>
          <a:lstStyle/>
          <a:p>
            <a:r>
              <a:rPr lang="en-US" sz="3600" dirty="0"/>
              <a:t>For he did not despise or abhor the affliction of the afflicted; he did not hide his face from me, but heard when I cried to him.</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22:24</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029200"/>
            <a:ext cx="2667000" cy="1600438"/>
          </a:xfrm>
          <a:prstGeom prst="rect">
            <a:avLst/>
          </a:prstGeom>
          <a:noFill/>
        </p:spPr>
        <p:txBody>
          <a:bodyPr wrap="square" rtlCol="0">
            <a:spAutoFit/>
          </a:bodyPr>
          <a:lstStyle/>
          <a:p>
            <a:pPr algn="ctr"/>
            <a:r>
              <a:rPr lang="en-US" sz="1600" dirty="0">
                <a:solidFill>
                  <a:schemeClr val="tx1">
                    <a:lumMod val="95000"/>
                  </a:schemeClr>
                </a:solidFill>
              </a:rPr>
              <a:t>Healing of the Leper at Capernaum</a:t>
            </a:r>
          </a:p>
          <a:p>
            <a:pPr algn="ctr"/>
            <a:endParaRPr lang="en-US" sz="1600" dirty="0">
              <a:solidFill>
                <a:schemeClr val="tx1">
                  <a:lumMod val="95000"/>
                </a:schemeClr>
              </a:solidFill>
            </a:endParaRPr>
          </a:p>
          <a:p>
            <a:pPr algn="ctr"/>
            <a:r>
              <a:rPr lang="en-US" sz="1600" dirty="0">
                <a:solidFill>
                  <a:schemeClr val="tx1">
                    <a:lumMod val="95000"/>
                  </a:schemeClr>
                </a:solidFill>
              </a:rPr>
              <a:t>James Tissot</a:t>
            </a:r>
          </a:p>
          <a:p>
            <a:pPr algn="ctr"/>
            <a:r>
              <a:rPr lang="en-US" sz="1600" dirty="0">
                <a:solidFill>
                  <a:schemeClr val="tx1">
                    <a:lumMod val="95000"/>
                  </a:schemeClr>
                </a:solidFill>
              </a:rPr>
              <a:t>Brooklyn Museum</a:t>
            </a:r>
          </a:p>
          <a:p>
            <a:pPr algn="ctr"/>
            <a:r>
              <a:rPr lang="en-US" sz="1600" dirty="0">
                <a:solidFill>
                  <a:schemeClr val="tx1">
                    <a:lumMod val="95000"/>
                  </a:schemeClr>
                </a:solidFill>
              </a:rPr>
              <a:t>New York, NY</a:t>
            </a:r>
            <a:endParaRPr lang="en-US" dirty="0">
              <a:solidFill>
                <a:schemeClr val="tx1">
                  <a:lumMod val="95000"/>
                </a:schemeClr>
              </a:solidFill>
            </a:endParaRPr>
          </a:p>
        </p:txBody>
      </p:sp>
      <p:pic>
        <p:nvPicPr>
          <p:cNvPr id="1026" name="Picture 2" descr="https://upload.wikimedia.org/wikipedia/commons/6/62/Brooklyn_Museum_-_Healing_of_the_Lepers_at_Capernaum_%28Gu%C3%A9rison_des_l%C3%A9preux_%C3%A0_Capernaum%29_-_James_Tissot_-_overall.jpg">
            <a:extLst>
              <a:ext uri="{FF2B5EF4-FFF2-40B4-BE49-F238E27FC236}">
                <a16:creationId xmlns:a16="http://schemas.microsoft.com/office/drawing/2014/main" id="{6FFC586D-85C5-4A10-B93C-E82316CCBDF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029201" y="14586"/>
            <a:ext cx="3783867" cy="68434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8900" y="1752600"/>
            <a:ext cx="6934200" cy="2308324"/>
          </a:xfrm>
          <a:prstGeom prst="rect">
            <a:avLst/>
          </a:prstGeom>
        </p:spPr>
        <p:txBody>
          <a:bodyPr wrap="square">
            <a:spAutoFit/>
          </a:bodyPr>
          <a:lstStyle/>
          <a:p>
            <a:r>
              <a:rPr lang="en-US" sz="3600" dirty="0"/>
              <a:t>There is no longer Jew or Greek, there is no longer slave or free, there is no longer male and female; for all of you are one in Christ Jesus.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Galatians 3:28</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029200"/>
            <a:ext cx="2362200" cy="1569660"/>
          </a:xfrm>
          <a:prstGeom prst="rect">
            <a:avLst/>
          </a:prstGeom>
          <a:noFill/>
        </p:spPr>
        <p:txBody>
          <a:bodyPr wrap="square" rtlCol="0">
            <a:spAutoFit/>
          </a:bodyPr>
          <a:lstStyle/>
          <a:p>
            <a:pPr algn="ctr"/>
            <a:r>
              <a:rPr lang="en-US" sz="1600" dirty="0">
                <a:solidFill>
                  <a:schemeClr val="tx1">
                    <a:lumMod val="95000"/>
                  </a:schemeClr>
                </a:solidFill>
              </a:rPr>
              <a:t> Freedman</a:t>
            </a:r>
          </a:p>
          <a:p>
            <a:pPr algn="ctr"/>
            <a:endParaRPr lang="en-US" sz="1600" dirty="0">
              <a:solidFill>
                <a:schemeClr val="tx1">
                  <a:lumMod val="95000"/>
                </a:schemeClr>
              </a:solidFill>
            </a:endParaRPr>
          </a:p>
          <a:p>
            <a:pPr algn="ctr"/>
            <a:r>
              <a:rPr lang="en-US" sz="1600" dirty="0">
                <a:solidFill>
                  <a:schemeClr val="tx1">
                    <a:lumMod val="95000"/>
                  </a:schemeClr>
                </a:solidFill>
              </a:rPr>
              <a:t>John Quincy Adams Ward</a:t>
            </a:r>
          </a:p>
          <a:p>
            <a:pPr algn="ctr"/>
            <a:r>
              <a:rPr lang="en-US" sz="1600" dirty="0">
                <a:solidFill>
                  <a:schemeClr val="tx1">
                    <a:lumMod val="95000"/>
                  </a:schemeClr>
                </a:solidFill>
              </a:rPr>
              <a:t>Pennsylvania Academy of Fine Arts</a:t>
            </a:r>
          </a:p>
          <a:p>
            <a:pPr algn="ctr"/>
            <a:r>
              <a:rPr lang="en-US" sz="1600" dirty="0">
                <a:solidFill>
                  <a:schemeClr val="tx1">
                    <a:lumMod val="95000"/>
                  </a:schemeClr>
                </a:solidFill>
              </a:rPr>
              <a:t>Philadelphia, PA</a:t>
            </a:r>
          </a:p>
        </p:txBody>
      </p:sp>
      <p:pic>
        <p:nvPicPr>
          <p:cNvPr id="2" name="Picture 1">
            <a:extLst>
              <a:ext uri="{FF2B5EF4-FFF2-40B4-BE49-F238E27FC236}">
                <a16:creationId xmlns:a16="http://schemas.microsoft.com/office/drawing/2014/main" id="{295E59E5-E61A-4473-AF1F-0D457948A7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1555"/>
            <a:ext cx="4843220"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143000"/>
            <a:ext cx="6781800" cy="3416320"/>
          </a:xfrm>
          <a:prstGeom prst="rect">
            <a:avLst/>
          </a:prstGeom>
        </p:spPr>
        <p:txBody>
          <a:bodyPr wrap="square">
            <a:spAutoFit/>
          </a:bodyPr>
          <a:lstStyle/>
          <a:p>
            <a:r>
              <a:rPr lang="en-US" sz="3600" dirty="0"/>
              <a:t>They arrived at the country of the </a:t>
            </a:r>
            <a:r>
              <a:rPr lang="en-US" sz="3600" dirty="0" err="1"/>
              <a:t>Gerasenes</a:t>
            </a:r>
            <a:r>
              <a:rPr lang="en-US" sz="3600" dirty="0"/>
              <a:t> … a man of the city who had demons met him. "What have you to do with me, Jesus, Son of the Most High God? I beg you, do not torment me"--</a:t>
            </a:r>
            <a:endParaRPr lang="en-US" sz="3600" dirty="0">
              <a:cs typeface="Arial" pitchFamily="34" charset="0"/>
            </a:endParaRPr>
          </a:p>
        </p:txBody>
      </p:sp>
      <p:sp>
        <p:nvSpPr>
          <p:cNvPr id="5" name="TextBox 4"/>
          <p:cNvSpPr txBox="1"/>
          <p:nvPr/>
        </p:nvSpPr>
        <p:spPr>
          <a:xfrm>
            <a:off x="5943600" y="4953001"/>
            <a:ext cx="3352800" cy="461665"/>
          </a:xfrm>
          <a:prstGeom prst="rect">
            <a:avLst/>
          </a:prstGeom>
          <a:noFill/>
        </p:spPr>
        <p:txBody>
          <a:bodyPr wrap="square" rtlCol="0">
            <a:spAutoFit/>
          </a:bodyPr>
          <a:lstStyle/>
          <a:p>
            <a:pPr algn="ctr"/>
            <a:r>
              <a:rPr lang="en-US" sz="2400" dirty="0">
                <a:solidFill>
                  <a:schemeClr val="tx1">
                    <a:lumMod val="95000"/>
                  </a:schemeClr>
                </a:solidFill>
              </a:rPr>
              <a:t>Luke 8:26a, 27b, 28c</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719698"/>
            <a:ext cx="1676400" cy="2062103"/>
          </a:xfrm>
          <a:prstGeom prst="rect">
            <a:avLst/>
          </a:prstGeom>
          <a:noFill/>
        </p:spPr>
        <p:txBody>
          <a:bodyPr wrap="square" rtlCol="0">
            <a:spAutoFit/>
          </a:bodyPr>
          <a:lstStyle/>
          <a:p>
            <a:pPr algn="ctr"/>
            <a:r>
              <a:rPr lang="en-US" sz="1600" dirty="0">
                <a:solidFill>
                  <a:schemeClr val="tx1">
                    <a:lumMod val="95000"/>
                  </a:schemeClr>
                </a:solidFill>
              </a:rPr>
              <a:t>Jesus Meets the Gerasene Demoniac</a:t>
            </a:r>
          </a:p>
          <a:p>
            <a:pPr algn="ctr"/>
            <a:endParaRPr lang="en-US" sz="1600" dirty="0">
              <a:solidFill>
                <a:schemeClr val="tx1">
                  <a:lumMod val="95000"/>
                </a:schemeClr>
              </a:solidFill>
            </a:endParaRPr>
          </a:p>
          <a:p>
            <a:pPr algn="ctr"/>
            <a:r>
              <a:rPr lang="en-US" sz="1600" dirty="0">
                <a:solidFill>
                  <a:schemeClr val="tx1">
                    <a:lumMod val="95000"/>
                  </a:schemeClr>
                </a:solidFill>
              </a:rPr>
              <a:t>Ottenreich Folio</a:t>
            </a:r>
          </a:p>
          <a:p>
            <a:pPr algn="ctr"/>
            <a:r>
              <a:rPr lang="en-US" sz="1600" dirty="0">
                <a:solidFill>
                  <a:schemeClr val="tx1">
                    <a:lumMod val="95000"/>
                  </a:schemeClr>
                </a:solidFill>
              </a:rPr>
              <a:t>Bavarian State Library </a:t>
            </a:r>
          </a:p>
          <a:p>
            <a:pPr algn="ctr"/>
            <a:r>
              <a:rPr lang="en-US" sz="1600" dirty="0">
                <a:solidFill>
                  <a:schemeClr val="tx1">
                    <a:lumMod val="95000"/>
                  </a:schemeClr>
                </a:solidFill>
              </a:rPr>
              <a:t>Munich, Germany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E4A92012-4A57-4E83-810A-F9E4BDE405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46810" y="-1905"/>
            <a:ext cx="6692590" cy="6859905"/>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557278"/>
            <a:ext cx="6934200" cy="2862322"/>
          </a:xfrm>
          <a:prstGeom prst="rect">
            <a:avLst/>
          </a:prstGeom>
        </p:spPr>
        <p:txBody>
          <a:bodyPr wrap="square">
            <a:spAutoFit/>
          </a:bodyPr>
          <a:lstStyle/>
          <a:p>
            <a:r>
              <a:rPr lang="en-US" sz="3600" dirty="0"/>
              <a:t>Now there on the hillside a large herd of swine was feeding; and the demons begged Jesus to let them enter these. So he gave them permission.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8:32</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503784"/>
            <a:ext cx="2438400" cy="1354217"/>
          </a:xfrm>
          <a:prstGeom prst="rect">
            <a:avLst/>
          </a:prstGeom>
          <a:noFill/>
        </p:spPr>
        <p:txBody>
          <a:bodyPr wrap="square" rtlCol="0">
            <a:spAutoFit/>
          </a:bodyPr>
          <a:lstStyle/>
          <a:p>
            <a:pPr algn="ctr"/>
            <a:r>
              <a:rPr lang="en-US" sz="1600" dirty="0">
                <a:solidFill>
                  <a:schemeClr val="tx1">
                    <a:lumMod val="95000"/>
                  </a:schemeClr>
                </a:solidFill>
              </a:rPr>
              <a:t>The Gerasene Demoniac</a:t>
            </a:r>
          </a:p>
          <a:p>
            <a:pPr algn="ctr"/>
            <a:endParaRPr lang="en-US" sz="1600" dirty="0">
              <a:solidFill>
                <a:schemeClr val="tx1">
                  <a:lumMod val="95000"/>
                </a:schemeClr>
              </a:solidFill>
            </a:endParaRPr>
          </a:p>
          <a:p>
            <a:pPr algn="ctr"/>
            <a:r>
              <a:rPr lang="en-US" sz="1600" dirty="0">
                <a:solidFill>
                  <a:schemeClr val="tx1">
                    <a:lumMod val="95000"/>
                  </a:schemeClr>
                </a:solidFill>
              </a:rPr>
              <a:t>Luke the Cypriot</a:t>
            </a:r>
          </a:p>
          <a:p>
            <a:pPr algn="ctr"/>
            <a:r>
              <a:rPr lang="en-US" sz="1600" dirty="0">
                <a:solidFill>
                  <a:schemeClr val="tx1">
                    <a:lumMod val="95000"/>
                  </a:schemeClr>
                </a:solidFill>
              </a:rPr>
              <a:t>Walters Art Museum</a:t>
            </a:r>
          </a:p>
          <a:p>
            <a:pPr algn="ctr"/>
            <a:r>
              <a:rPr lang="en-US" sz="1600" dirty="0">
                <a:solidFill>
                  <a:schemeClr val="tx1">
                    <a:lumMod val="95000"/>
                  </a:schemeClr>
                </a:solidFill>
              </a:rPr>
              <a:t>Baltimore, MD</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2ACB5EE8-A800-476E-8189-E3A419D6EF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6862" y="-15551"/>
            <a:ext cx="6242538"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7086600" cy="2308324"/>
          </a:xfrm>
          <a:prstGeom prst="rect">
            <a:avLst/>
          </a:prstGeom>
        </p:spPr>
        <p:txBody>
          <a:bodyPr wrap="square">
            <a:spAutoFit/>
          </a:bodyPr>
          <a:lstStyle/>
          <a:p>
            <a:r>
              <a:rPr lang="en-US" sz="3600" dirty="0"/>
              <a:t>Then the demons came out of the man and entered the swine, and the herd rushed down the steep bank into the lake and was drowned.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8:33</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17303A-CD15-4FCC-96C0-38E8C08BD1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81400" y="32658"/>
            <a:ext cx="7086600" cy="6788021"/>
          </a:xfrm>
          <a:prstGeom prst="rect">
            <a:avLst/>
          </a:prstGeom>
        </p:spPr>
      </p:pic>
      <p:sp>
        <p:nvSpPr>
          <p:cNvPr id="3" name="Rectangle 2">
            <a:extLst>
              <a:ext uri="{FF2B5EF4-FFF2-40B4-BE49-F238E27FC236}">
                <a16:creationId xmlns:a16="http://schemas.microsoft.com/office/drawing/2014/main" id="{6A05271D-D968-46AE-B06D-98D148279409}"/>
              </a:ext>
            </a:extLst>
          </p:cNvPr>
          <p:cNvSpPr/>
          <p:nvPr/>
        </p:nvSpPr>
        <p:spPr>
          <a:xfrm>
            <a:off x="1600200" y="5181600"/>
            <a:ext cx="1981200" cy="1569660"/>
          </a:xfrm>
          <a:prstGeom prst="rect">
            <a:avLst/>
          </a:prstGeom>
        </p:spPr>
        <p:txBody>
          <a:bodyPr wrap="square">
            <a:spAutoFit/>
          </a:bodyPr>
          <a:lstStyle/>
          <a:p>
            <a:pPr algn="ctr"/>
            <a:r>
              <a:rPr lang="en-US" sz="1600" dirty="0">
                <a:solidFill>
                  <a:schemeClr val="tx1">
                    <a:lumMod val="95000"/>
                  </a:schemeClr>
                </a:solidFill>
              </a:rPr>
              <a:t>The Demons Enter the Pigs</a:t>
            </a:r>
          </a:p>
          <a:p>
            <a:pPr algn="ctr"/>
            <a:endParaRPr lang="en-US" sz="1600" dirty="0">
              <a:solidFill>
                <a:schemeClr val="tx1">
                  <a:lumMod val="95000"/>
                </a:schemeClr>
              </a:solidFill>
            </a:endParaRPr>
          </a:p>
          <a:p>
            <a:pPr algn="ctr"/>
            <a:r>
              <a:rPr lang="en-US" sz="1600" dirty="0">
                <a:solidFill>
                  <a:schemeClr val="tx1">
                    <a:lumMod val="95000"/>
                  </a:schemeClr>
                </a:solidFill>
              </a:rPr>
              <a:t>Ottenreich Folio</a:t>
            </a:r>
          </a:p>
          <a:p>
            <a:pPr algn="ctr"/>
            <a:r>
              <a:rPr lang="en-US" sz="1600" dirty="0">
                <a:solidFill>
                  <a:schemeClr val="tx1">
                    <a:lumMod val="95000"/>
                  </a:schemeClr>
                </a:solidFill>
              </a:rPr>
              <a:t>Bavarian State Library </a:t>
            </a:r>
          </a:p>
          <a:p>
            <a:pPr algn="ctr"/>
            <a:r>
              <a:rPr lang="en-US" sz="1600" dirty="0">
                <a:solidFill>
                  <a:schemeClr val="tx1">
                    <a:lumMod val="95000"/>
                  </a:schemeClr>
                </a:solidFill>
              </a:rPr>
              <a:t>Munich, Germany</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1068676"/>
            <a:ext cx="8686800" cy="3970318"/>
          </a:xfrm>
          <a:prstGeom prst="rect">
            <a:avLst/>
          </a:prstGeom>
        </p:spPr>
        <p:txBody>
          <a:bodyPr wrap="square">
            <a:spAutoFit/>
          </a:bodyPr>
          <a:lstStyle/>
          <a:p>
            <a:r>
              <a:rPr lang="en-US" sz="3600" dirty="0"/>
              <a:t>Now there was a great wind … </a:t>
            </a:r>
          </a:p>
          <a:p>
            <a:r>
              <a:rPr lang="en-US" sz="3600" dirty="0"/>
              <a:t>	but the LORD was not in the wind; </a:t>
            </a:r>
          </a:p>
          <a:p>
            <a:r>
              <a:rPr lang="en-US" sz="3600" dirty="0"/>
              <a:t>and after the wind an earthquake, </a:t>
            </a:r>
          </a:p>
          <a:p>
            <a:r>
              <a:rPr lang="en-US" sz="3600" dirty="0"/>
              <a:t>	but the LORD was not in the earthquake; and after the earthquake a fire, </a:t>
            </a:r>
          </a:p>
          <a:p>
            <a:r>
              <a:rPr lang="en-US" sz="3600" dirty="0"/>
              <a:t>	but the LORD was not in the fire; </a:t>
            </a:r>
          </a:p>
          <a:p>
            <a:r>
              <a:rPr lang="en-US" sz="3600" dirty="0"/>
              <a:t>and after the fire a sound of sheer silence.</a:t>
            </a:r>
            <a:endParaRPr lang="en-US" sz="3600" dirty="0">
              <a:cs typeface="Arial" pitchFamily="34" charset="0"/>
            </a:endParaRPr>
          </a:p>
        </p:txBody>
      </p:sp>
      <p:sp>
        <p:nvSpPr>
          <p:cNvPr id="4" name="TextBox 3"/>
          <p:cNvSpPr txBox="1"/>
          <p:nvPr/>
        </p:nvSpPr>
        <p:spPr>
          <a:xfrm>
            <a:off x="6019800" y="5405736"/>
            <a:ext cx="3352800" cy="461665"/>
          </a:xfrm>
          <a:prstGeom prst="rect">
            <a:avLst/>
          </a:prstGeom>
          <a:noFill/>
        </p:spPr>
        <p:txBody>
          <a:bodyPr wrap="square" rtlCol="0">
            <a:spAutoFit/>
          </a:bodyPr>
          <a:lstStyle/>
          <a:p>
            <a:pPr algn="ctr"/>
            <a:r>
              <a:rPr lang="en-US" sz="2400" dirty="0">
                <a:solidFill>
                  <a:schemeClr val="tx1">
                    <a:lumMod val="95000"/>
                  </a:schemeClr>
                </a:solidFill>
              </a:rPr>
              <a:t>I Kings 19:11bd, 12</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705600" cy="2308324"/>
          </a:xfrm>
          <a:prstGeom prst="rect">
            <a:avLst/>
          </a:prstGeom>
        </p:spPr>
        <p:txBody>
          <a:bodyPr wrap="square">
            <a:spAutoFit/>
          </a:bodyPr>
          <a:lstStyle/>
          <a:p>
            <a:r>
              <a:rPr lang="en-US" sz="3600" dirty="0"/>
              <a:t>The man from whom the demons had gone begged that he might be with him; but Jesus sent him away, saying,</a:t>
            </a:r>
            <a:endParaRPr lang="en-US" sz="3600" dirty="0">
              <a:cs typeface="Arial" pitchFamily="34" charset="0"/>
            </a:endParaRPr>
          </a:p>
        </p:txBody>
      </p:sp>
      <p:sp>
        <p:nvSpPr>
          <p:cNvPr id="5" name="TextBox 4"/>
          <p:cNvSpPr txBox="1"/>
          <p:nvPr/>
        </p:nvSpPr>
        <p:spPr>
          <a:xfrm>
            <a:off x="5943600" y="4491336"/>
            <a:ext cx="3352800" cy="461665"/>
          </a:xfrm>
          <a:prstGeom prst="rect">
            <a:avLst/>
          </a:prstGeom>
          <a:noFill/>
        </p:spPr>
        <p:txBody>
          <a:bodyPr wrap="square" rtlCol="0">
            <a:spAutoFit/>
          </a:bodyPr>
          <a:lstStyle/>
          <a:p>
            <a:pPr algn="ctr"/>
            <a:r>
              <a:rPr lang="en-US" sz="2400" dirty="0">
                <a:solidFill>
                  <a:schemeClr val="tx1">
                    <a:lumMod val="95000"/>
                  </a:schemeClr>
                </a:solidFill>
              </a:rPr>
              <a:t>Luke 8:38</a:t>
            </a:r>
          </a:p>
        </p:txBody>
      </p:sp>
    </p:spTree>
    <p:extLst>
      <p:ext uri="{BB962C8B-B14F-4D97-AF65-F5344CB8AC3E}">
        <p14:creationId xmlns:p14="http://schemas.microsoft.com/office/powerpoint/2010/main" val="2295964798"/>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105400"/>
            <a:ext cx="2438400" cy="1569660"/>
          </a:xfrm>
          <a:prstGeom prst="rect">
            <a:avLst/>
          </a:prstGeom>
          <a:noFill/>
        </p:spPr>
        <p:txBody>
          <a:bodyPr wrap="square" rtlCol="0">
            <a:spAutoFit/>
          </a:bodyPr>
          <a:lstStyle/>
          <a:p>
            <a:pPr algn="ctr"/>
            <a:r>
              <a:rPr lang="en-US" sz="1600" dirty="0">
                <a:solidFill>
                  <a:schemeClr val="tx1">
                    <a:lumMod val="95000"/>
                  </a:schemeClr>
                </a:solidFill>
              </a:rPr>
              <a:t>Jesus, the Gerasene, and the Unclean Spirits</a:t>
            </a:r>
          </a:p>
          <a:p>
            <a:pPr algn="ctr"/>
            <a:endParaRPr lang="en-US" sz="1600" dirty="0">
              <a:solidFill>
                <a:schemeClr val="tx1">
                  <a:lumMod val="95000"/>
                </a:schemeClr>
              </a:solidFill>
            </a:endParaRPr>
          </a:p>
          <a:p>
            <a:pPr algn="ctr"/>
            <a:r>
              <a:rPr lang="en-US" sz="1600" dirty="0">
                <a:solidFill>
                  <a:schemeClr val="tx1">
                    <a:lumMod val="95000"/>
                  </a:schemeClr>
                </a:solidFill>
              </a:rPr>
              <a:t>James Tissot</a:t>
            </a:r>
          </a:p>
          <a:p>
            <a:pPr algn="ctr"/>
            <a:r>
              <a:rPr lang="en-US" sz="1600" dirty="0">
                <a:solidFill>
                  <a:schemeClr val="tx1">
                    <a:lumMod val="95000"/>
                  </a:schemeClr>
                </a:solidFill>
              </a:rPr>
              <a:t>Brooklyn Museum of Art</a:t>
            </a:r>
          </a:p>
          <a:p>
            <a:pPr algn="ctr"/>
            <a:r>
              <a:rPr lang="en-US" sz="1600" dirty="0">
                <a:solidFill>
                  <a:schemeClr val="tx1">
                    <a:lumMod val="95000"/>
                  </a:schemeClr>
                </a:solidFill>
              </a:rPr>
              <a:t>New York, NY</a:t>
            </a:r>
          </a:p>
        </p:txBody>
      </p:sp>
      <p:pic>
        <p:nvPicPr>
          <p:cNvPr id="2050" name="Picture 2" descr="Title: Jesus, the Gerasene, and the Unclean Spirits&#10;[Click for smaller image view]">
            <a:extLst>
              <a:ext uri="{FF2B5EF4-FFF2-40B4-BE49-F238E27FC236}">
                <a16:creationId xmlns:a16="http://schemas.microsoft.com/office/drawing/2014/main" id="{4AF74BB0-D353-4281-B48F-D4E4D433818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00601" y="0"/>
            <a:ext cx="4437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438780"/>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33478"/>
            <a:ext cx="6705600" cy="2862322"/>
          </a:xfrm>
          <a:prstGeom prst="rect">
            <a:avLst/>
          </a:prstGeom>
        </p:spPr>
        <p:txBody>
          <a:bodyPr wrap="square">
            <a:spAutoFit/>
          </a:bodyPr>
          <a:lstStyle/>
          <a:p>
            <a:r>
              <a:rPr lang="en-US" sz="3600" dirty="0"/>
              <a:t>"Return to your home, and declare how much God has done for you." So he went away, proclaiming throughout the city how much Jesus had done for him.</a:t>
            </a:r>
            <a:endParaRPr lang="en-US" sz="3600" dirty="0">
              <a:cs typeface="Arial" pitchFamily="34" charset="0"/>
            </a:endParaRPr>
          </a:p>
        </p:txBody>
      </p:sp>
      <p:sp>
        <p:nvSpPr>
          <p:cNvPr id="5" name="TextBox 4"/>
          <p:cNvSpPr txBox="1"/>
          <p:nvPr/>
        </p:nvSpPr>
        <p:spPr>
          <a:xfrm>
            <a:off x="6078583" y="4915258"/>
            <a:ext cx="3352800" cy="461665"/>
          </a:xfrm>
          <a:prstGeom prst="rect">
            <a:avLst/>
          </a:prstGeom>
          <a:noFill/>
        </p:spPr>
        <p:txBody>
          <a:bodyPr wrap="square" rtlCol="0">
            <a:spAutoFit/>
          </a:bodyPr>
          <a:lstStyle/>
          <a:p>
            <a:pPr algn="ctr"/>
            <a:r>
              <a:rPr lang="en-US" sz="2400" dirty="0">
                <a:solidFill>
                  <a:schemeClr val="tx1">
                    <a:lumMod val="95000"/>
                  </a:schemeClr>
                </a:solidFill>
              </a:rPr>
              <a:t>Luke 8:39</a:t>
            </a:r>
          </a:p>
        </p:txBody>
      </p:sp>
    </p:spTree>
    <p:extLst>
      <p:ext uri="{BB962C8B-B14F-4D97-AF65-F5344CB8AC3E}">
        <p14:creationId xmlns:p14="http://schemas.microsoft.com/office/powerpoint/2010/main" val="4119619938"/>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a:t>https://commons.wikimedia.org/wiki/File:Isaak_Ilitsch_Lewitan_003.jpg</a:t>
            </a:r>
            <a:endParaRPr lang="en-US" sz="1600" dirty="0"/>
          </a:p>
          <a:p>
            <a:pPr>
              <a:buNone/>
            </a:pPr>
            <a:r>
              <a:rPr lang="en-US" sz="1600" dirty="0"/>
              <a:t>https://commons.wikimedia.org/wiki/File:Eugene_von_GU%C3%89Rard_-_Waterfall_on_the_Clyde_River,_Tasmania_-_Google_Art_Project.jpg</a:t>
            </a:r>
          </a:p>
          <a:p>
            <a:pPr>
              <a:buNone/>
            </a:pPr>
            <a:r>
              <a:rPr lang="en-US" sz="1600" dirty="0"/>
              <a:t>https://commons.wikimedia.org/wiki/File:Jan_Steen_-_The_Prayer_Before_the_Meal,_1660.jpg</a:t>
            </a:r>
          </a:p>
          <a:p>
            <a:pPr>
              <a:buNone/>
            </a:pPr>
            <a:r>
              <a:rPr lang="en-US" sz="1600" dirty="0"/>
              <a:t>https://commons.wikimedia.org/wiki/File:Fine_Art,_War_and_peace_(Honorable_Mention)_141202-F-PO994-001.jpg</a:t>
            </a:r>
          </a:p>
          <a:p>
            <a:pPr>
              <a:buNone/>
            </a:pPr>
            <a:r>
              <a:rPr lang="en-US" sz="1600" dirty="0"/>
              <a:t>https://commons.wikimedia.org/wiki/File:Brooklyn_Museum_-_Healing_of_the_Lepers_at_Capernaum_(Gu%C3%A9rison_des_l%C3%A9preux_%C3%A0_Capernaum)_-_James_Tissot_-_overall.jpg</a:t>
            </a:r>
          </a:p>
          <a:p>
            <a:pPr>
              <a:buNone/>
            </a:pPr>
            <a:r>
              <a:rPr lang="en-US" sz="1600" dirty="0"/>
              <a:t>https://commons.wikimedia.org/wiki/File:%27Freedman%27,_plaster_sculpture_by_John_Quincy_Adams_Ward,.JPG - </a:t>
            </a:r>
            <a:r>
              <a:rPr lang="en-US" sz="1600" dirty="0" err="1"/>
              <a:t>Wmpearl</a:t>
            </a:r>
            <a:endParaRPr lang="en-US" sz="1600" dirty="0"/>
          </a:p>
          <a:p>
            <a:pPr>
              <a:buNone/>
            </a:pPr>
            <a:r>
              <a:rPr lang="en-US" sz="1600" dirty="0"/>
              <a:t>https://commons.wikimedia.org/wiki/File:Ottheinrich_Folio051r_Mc5A.jpg</a:t>
            </a:r>
          </a:p>
          <a:p>
            <a:pPr>
              <a:buNone/>
            </a:pPr>
            <a:r>
              <a:rPr lang="en-US" sz="1600" dirty="0"/>
              <a:t>https://www.flickr.com/photos/medmss/7352474870/</a:t>
            </a:r>
          </a:p>
          <a:p>
            <a:pPr>
              <a:buNone/>
            </a:pPr>
            <a:r>
              <a:rPr lang="en-US" sz="1600" dirty="0"/>
              <a:t>https://commons.wikimedia.org/wiki/File:Ottheinrich_Folio051r_Mc5A.jpg</a:t>
            </a:r>
          </a:p>
          <a:p>
            <a:pPr>
              <a:buNone/>
            </a:pPr>
            <a:r>
              <a:rPr lang="en-US" sz="1600" dirty="0"/>
              <a:t>https://commons.wikimedia.org/wiki/File:Brooklyn_Museum_-_The_Swine_Driven_into_the_Sea_(Les_porcs_pr%C3%A9cipit%C3%A9s_dans_la_mer)_-_James_Tissot.jpg</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74023"/>
            <a:ext cx="8763000" cy="307777"/>
          </a:xfrm>
          <a:prstGeom prst="rect">
            <a:avLst/>
          </a:prstGeom>
          <a:noFill/>
        </p:spPr>
        <p:txBody>
          <a:bodyPr wrap="square" rtlCol="0">
            <a:spAutoFit/>
          </a:bodyPr>
          <a:lstStyle/>
          <a:p>
            <a:pPr algn="ctr"/>
            <a:r>
              <a:rPr lang="en-US" sz="1400" dirty="0">
                <a:solidFill>
                  <a:schemeClr val="tx1">
                    <a:lumMod val="85000"/>
                  </a:schemeClr>
                </a:solidFill>
              </a:rPr>
              <a:t>Silence  --  Isaac Levitan, State Russian Museum, St. Petersburg</a:t>
            </a:r>
          </a:p>
        </p:txBody>
      </p:sp>
      <p:pic>
        <p:nvPicPr>
          <p:cNvPr id="4" name="Picture 3">
            <a:extLst>
              <a:ext uri="{FF2B5EF4-FFF2-40B4-BE49-F238E27FC236}">
                <a16:creationId xmlns:a16="http://schemas.microsoft.com/office/drawing/2014/main" id="{E3BB865E-619C-F174-7EFB-F1F079B829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23493"/>
            <a:ext cx="8570830" cy="6377307"/>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858000" cy="2308324"/>
          </a:xfrm>
          <a:prstGeom prst="rect">
            <a:avLst/>
          </a:prstGeom>
        </p:spPr>
        <p:txBody>
          <a:bodyPr wrap="square">
            <a:spAutoFit/>
          </a:bodyPr>
          <a:lstStyle/>
          <a:p>
            <a:r>
              <a:rPr lang="en-US" sz="3600" dirty="0"/>
              <a:t>Deep calls to deep at the thunder of your cataracts; all your waves and your billows have gone over me.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42:7</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Waterfall on the Clyde River, Tasmania  --  Eugene von Guerard, Art Gallery of South Australia, Adelaide    </a:t>
            </a:r>
          </a:p>
        </p:txBody>
      </p:sp>
      <p:pic>
        <p:nvPicPr>
          <p:cNvPr id="2" name="Picture 1">
            <a:extLst>
              <a:ext uri="{FF2B5EF4-FFF2-40B4-BE49-F238E27FC236}">
                <a16:creationId xmlns:a16="http://schemas.microsoft.com/office/drawing/2014/main" id="{B1B865B0-85A8-4ACD-8409-AD85E817CB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5929313"/>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2308324"/>
          </a:xfrm>
          <a:prstGeom prst="rect">
            <a:avLst/>
          </a:prstGeom>
        </p:spPr>
        <p:txBody>
          <a:bodyPr wrap="square">
            <a:spAutoFit/>
          </a:bodyPr>
          <a:lstStyle/>
          <a:p>
            <a:r>
              <a:rPr lang="en-US" sz="3600" dirty="0"/>
              <a:t>By day the LORD commands his steadfast love, and at night his song is with me, a prayer to the God of my life.</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42:8</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2034" y="6443246"/>
            <a:ext cx="8198767" cy="338554"/>
          </a:xfrm>
          <a:prstGeom prst="rect">
            <a:avLst/>
          </a:prstGeom>
          <a:noFill/>
        </p:spPr>
        <p:txBody>
          <a:bodyPr wrap="square" rtlCol="0">
            <a:spAutoFit/>
          </a:bodyPr>
          <a:lstStyle/>
          <a:p>
            <a:pPr algn="ctr"/>
            <a:r>
              <a:rPr lang="en-US" sz="1600" dirty="0">
                <a:solidFill>
                  <a:schemeClr val="tx1">
                    <a:lumMod val="95000"/>
                  </a:schemeClr>
                </a:solidFill>
              </a:rPr>
              <a:t>The Prayer Before the Meal  --  Jan Steen, 1660</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7D0FA81D-DCE1-4D49-B3C3-A1E597A37D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74684" y="6614"/>
            <a:ext cx="8664716" cy="6394187"/>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I held out my hands all day long to a rebellious people, who walk in a way that is not good, following their own devices;</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Isaiah 65:2</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172200"/>
            <a:ext cx="8763000" cy="338554"/>
          </a:xfrm>
          <a:prstGeom prst="rect">
            <a:avLst/>
          </a:prstGeom>
          <a:noFill/>
        </p:spPr>
        <p:txBody>
          <a:bodyPr wrap="square" rtlCol="0">
            <a:spAutoFit/>
          </a:bodyPr>
          <a:lstStyle/>
          <a:p>
            <a:pPr algn="ctr"/>
            <a:r>
              <a:rPr lang="en-US" sz="1600" dirty="0">
                <a:solidFill>
                  <a:schemeClr val="tx1">
                    <a:lumMod val="95000"/>
                  </a:schemeClr>
                </a:solidFill>
              </a:rPr>
              <a:t>War and Peace  --  Staff Sgt. Jamal Sutter, Charleston Air Force Base, Charleston, SC</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9FCBA142-AE0D-4488-A6E0-34501C37AD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990600"/>
            <a:ext cx="9144000" cy="451485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453</TotalTime>
  <Words>959</Words>
  <Application>Microsoft Office PowerPoint</Application>
  <PresentationFormat>Widescreen</PresentationFormat>
  <Paragraphs>78</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First Sunday after Christmas Day Year A</vt:lpstr>
      <vt:lpstr>Second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112</cp:revision>
  <dcterms:created xsi:type="dcterms:W3CDTF">2016-08-31T16:46:43Z</dcterms:created>
  <dcterms:modified xsi:type="dcterms:W3CDTF">2022-11-12T17:44:20Z</dcterms:modified>
</cp:coreProperties>
</file>