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82" r:id="rId3"/>
    <p:sldId id="382" r:id="rId4"/>
    <p:sldId id="387" r:id="rId5"/>
    <p:sldId id="408" r:id="rId6"/>
    <p:sldId id="409" r:id="rId7"/>
    <p:sldId id="390" r:id="rId8"/>
    <p:sldId id="391" r:id="rId9"/>
    <p:sldId id="400" r:id="rId10"/>
    <p:sldId id="399" r:id="rId11"/>
    <p:sldId id="392" r:id="rId12"/>
    <p:sldId id="401" r:id="rId13"/>
    <p:sldId id="404" r:id="rId14"/>
    <p:sldId id="403" r:id="rId15"/>
    <p:sldId id="402" r:id="rId16"/>
    <p:sldId id="405" r:id="rId17"/>
    <p:sldId id="407" r:id="rId18"/>
    <p:sldId id="410" r:id="rId19"/>
    <p:sldId id="411" r:id="rId20"/>
    <p:sldId id="412" r:id="rId21"/>
    <p:sldId id="419"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52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05" autoAdjust="0"/>
    <p:restoredTop sz="86346" autoAdjust="0"/>
  </p:normalViewPr>
  <p:slideViewPr>
    <p:cSldViewPr>
      <p:cViewPr varScale="1">
        <p:scale>
          <a:sx n="68" d="100"/>
          <a:sy n="68" d="100"/>
        </p:scale>
        <p:origin x="101"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4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5</a:t>
            </a:fld>
            <a:endParaRPr lang="en-US"/>
          </a:p>
        </p:txBody>
      </p:sp>
    </p:spTree>
    <p:extLst>
      <p:ext uri="{BB962C8B-B14F-4D97-AF65-F5344CB8AC3E}">
        <p14:creationId xmlns:p14="http://schemas.microsoft.com/office/powerpoint/2010/main" val="357611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11</a:t>
            </a:fld>
            <a:endParaRPr lang="en-US"/>
          </a:p>
        </p:txBody>
      </p:sp>
    </p:spTree>
    <p:extLst>
      <p:ext uri="{BB962C8B-B14F-4D97-AF65-F5344CB8AC3E}">
        <p14:creationId xmlns:p14="http://schemas.microsoft.com/office/powerpoint/2010/main" val="58675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11/11/2022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Third Sunday after Pentecost</a:t>
            </a:r>
          </a:p>
        </p:txBody>
      </p:sp>
      <p:sp>
        <p:nvSpPr>
          <p:cNvPr id="3" name="Subtitle 2"/>
          <p:cNvSpPr>
            <a:spLocks noGrp="1"/>
          </p:cNvSpPr>
          <p:nvPr>
            <p:ph type="subTitle" idx="1"/>
          </p:nvPr>
        </p:nvSpPr>
        <p:spPr>
          <a:xfrm>
            <a:off x="2819400" y="3667458"/>
            <a:ext cx="6400800" cy="838200"/>
          </a:xfrm>
        </p:spPr>
        <p:txBody>
          <a:bodyPr>
            <a:normAutofit lnSpcReduction="10000"/>
          </a:bodyPr>
          <a:lstStyle/>
          <a:p>
            <a:r>
              <a:rPr lang="en-US" sz="5400" i="1" dirty="0">
                <a:solidFill>
                  <a:schemeClr val="tx1"/>
                </a:solidFill>
              </a:rPr>
              <a:t>Year C</a:t>
            </a:r>
          </a:p>
        </p:txBody>
      </p:sp>
      <p:sp>
        <p:nvSpPr>
          <p:cNvPr id="4" name="Rectangle 3"/>
          <p:cNvSpPr/>
          <p:nvPr/>
        </p:nvSpPr>
        <p:spPr>
          <a:xfrm>
            <a:off x="8382000" y="3318570"/>
            <a:ext cx="3467100" cy="2677656"/>
          </a:xfrm>
          <a:prstGeom prst="rect">
            <a:avLst/>
          </a:prstGeom>
          <a:solidFill>
            <a:srgbClr val="01152D">
              <a:alpha val="40000"/>
            </a:srgbClr>
          </a:solidFill>
        </p:spPr>
        <p:txBody>
          <a:bodyPr wrap="square">
            <a:spAutoFit/>
          </a:bodyPr>
          <a:lstStyle/>
          <a:p>
            <a:pPr algn="ctr"/>
            <a:r>
              <a:rPr lang="en-US" sz="2800" dirty="0"/>
              <a:t>1 Kings 21:1-10, (11-14) and Psalm 5:1-8  or 2 Samuel 11:26-12:10 and Psalm 32</a:t>
            </a:r>
          </a:p>
          <a:p>
            <a:pPr algn="ctr"/>
            <a:r>
              <a:rPr lang="en-US" sz="2800" dirty="0"/>
              <a:t>Galatians 2:15-21 </a:t>
            </a:r>
          </a:p>
          <a:p>
            <a:pPr algn="ctr"/>
            <a:r>
              <a:rPr lang="en-US" sz="2800" dirty="0"/>
              <a:t>Luke 7:36-8:3</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079481"/>
            <a:ext cx="6705600" cy="3416320"/>
          </a:xfrm>
          <a:prstGeom prst="rect">
            <a:avLst/>
          </a:prstGeom>
        </p:spPr>
        <p:txBody>
          <a:bodyPr wrap="square">
            <a:spAutoFit/>
          </a:bodyPr>
          <a:lstStyle/>
          <a:p>
            <a:r>
              <a:rPr lang="en-US" sz="3600" dirty="0"/>
              <a:t>She stood behind him at his feet, weeping, and began to bathe his feet with her tears and to dry them with her hair. Then she continued kissing his feet and anointing them with the ointment.</a:t>
            </a:r>
            <a:endParaRPr lang="en-US" sz="3600" dirty="0">
              <a:cs typeface="Arial" pitchFamily="34" charset="0"/>
            </a:endParaRPr>
          </a:p>
        </p:txBody>
      </p:sp>
      <p:sp>
        <p:nvSpPr>
          <p:cNvPr id="5" name="TextBox 4"/>
          <p:cNvSpPr txBox="1"/>
          <p:nvPr/>
        </p:nvSpPr>
        <p:spPr>
          <a:xfrm>
            <a:off x="5562600" y="4495801"/>
            <a:ext cx="3352800" cy="461665"/>
          </a:xfrm>
          <a:prstGeom prst="rect">
            <a:avLst/>
          </a:prstGeom>
          <a:noFill/>
        </p:spPr>
        <p:txBody>
          <a:bodyPr wrap="square" rtlCol="0">
            <a:spAutoFit/>
          </a:bodyPr>
          <a:lstStyle/>
          <a:p>
            <a:pPr algn="ctr"/>
            <a:r>
              <a:rPr lang="en-US" sz="2400" dirty="0">
                <a:solidFill>
                  <a:schemeClr val="tx1">
                    <a:lumMod val="95000"/>
                  </a:schemeClr>
                </a:solidFill>
              </a:rPr>
              <a:t>Luke 7:38</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00800"/>
            <a:ext cx="8763000" cy="338554"/>
          </a:xfrm>
          <a:prstGeom prst="rect">
            <a:avLst/>
          </a:prstGeom>
          <a:noFill/>
        </p:spPr>
        <p:txBody>
          <a:bodyPr wrap="square" rtlCol="0">
            <a:spAutoFit/>
          </a:bodyPr>
          <a:lstStyle/>
          <a:p>
            <a:pPr algn="ctr"/>
            <a:r>
              <a:rPr lang="en-US" sz="1600" dirty="0">
                <a:solidFill>
                  <a:schemeClr val="tx1">
                    <a:lumMod val="95000"/>
                  </a:schemeClr>
                </a:solidFill>
              </a:rPr>
              <a:t>Anointed, Lauren Wright Pittman, 2018</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9C9D983A-5921-8044-973E-27D187B9187F}"/>
              </a:ext>
            </a:extLst>
          </p:cNvPr>
          <p:cNvPicPr>
            <a:picLocks noChangeAspect="1"/>
          </p:cNvPicPr>
          <p:nvPr/>
        </p:nvPicPr>
        <p:blipFill>
          <a:blip r:embed="rId3"/>
          <a:stretch>
            <a:fillRect/>
          </a:stretch>
        </p:blipFill>
        <p:spPr>
          <a:xfrm>
            <a:off x="2234894" y="0"/>
            <a:ext cx="7722211" cy="6061936"/>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30583"/>
            <a:ext cx="6934200" cy="3970318"/>
          </a:xfrm>
          <a:prstGeom prst="rect">
            <a:avLst/>
          </a:prstGeom>
        </p:spPr>
        <p:txBody>
          <a:bodyPr wrap="square">
            <a:spAutoFit/>
          </a:bodyPr>
          <a:lstStyle/>
          <a:p>
            <a:r>
              <a:rPr lang="en-US" sz="3600" dirty="0"/>
              <a:t>Now when the Pharisee who had invited him saw it, he said to himself, “If this man were a prophet, he would have known who and what kind of woman this is who is touching him—that she is a sinner.”</a:t>
            </a:r>
            <a:endParaRPr lang="en-US" sz="3600" dirty="0">
              <a:cs typeface="Arial" pitchFamily="34" charset="0"/>
            </a:endParaRPr>
          </a:p>
        </p:txBody>
      </p:sp>
      <p:sp>
        <p:nvSpPr>
          <p:cNvPr id="5" name="TextBox 4"/>
          <p:cNvSpPr txBox="1"/>
          <p:nvPr/>
        </p:nvSpPr>
        <p:spPr>
          <a:xfrm>
            <a:off x="6096000" y="5100901"/>
            <a:ext cx="3352800" cy="461665"/>
          </a:xfrm>
          <a:prstGeom prst="rect">
            <a:avLst/>
          </a:prstGeom>
          <a:noFill/>
        </p:spPr>
        <p:txBody>
          <a:bodyPr wrap="square" rtlCol="0">
            <a:spAutoFit/>
          </a:bodyPr>
          <a:lstStyle/>
          <a:p>
            <a:pPr algn="ctr"/>
            <a:r>
              <a:rPr lang="en-US" sz="2400" dirty="0">
                <a:solidFill>
                  <a:schemeClr val="tx1">
                    <a:lumMod val="95000"/>
                  </a:schemeClr>
                </a:solidFill>
              </a:rPr>
              <a:t>Luke 7:39</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4661" y="6347976"/>
            <a:ext cx="8763000" cy="338554"/>
          </a:xfrm>
          <a:prstGeom prst="rect">
            <a:avLst/>
          </a:prstGeom>
          <a:noFill/>
        </p:spPr>
        <p:txBody>
          <a:bodyPr wrap="square" rtlCol="0">
            <a:spAutoFit/>
          </a:bodyPr>
          <a:lstStyle/>
          <a:p>
            <a:pPr algn="ctr"/>
            <a:r>
              <a:rPr lang="en-US" sz="1600" dirty="0">
                <a:solidFill>
                  <a:schemeClr val="tx1">
                    <a:lumMod val="95000"/>
                  </a:schemeClr>
                </a:solidFill>
              </a:rPr>
              <a:t>Anointing the Feet of Jesus in the House of Simon, the Pharisee, </a:t>
            </a:r>
            <a:r>
              <a:rPr lang="en-US" sz="1600" dirty="0" err="1">
                <a:solidFill>
                  <a:schemeClr val="tx1">
                    <a:lumMod val="95000"/>
                  </a:schemeClr>
                </a:solidFill>
              </a:rPr>
              <a:t>Allgau</a:t>
            </a:r>
            <a:r>
              <a:rPr lang="en-US" sz="1600" dirty="0">
                <a:solidFill>
                  <a:schemeClr val="tx1">
                    <a:lumMod val="95000"/>
                  </a:schemeClr>
                </a:solidFill>
              </a:rPr>
              <a:t>, Germany, ca. 1470-1480</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5E325F6D-31CF-0947-AED4-7F10DE05FF6F}"/>
              </a:ext>
            </a:extLst>
          </p:cNvPr>
          <p:cNvPicPr>
            <a:picLocks noChangeAspect="1"/>
          </p:cNvPicPr>
          <p:nvPr/>
        </p:nvPicPr>
        <p:blipFill>
          <a:blip r:embed="rId2"/>
          <a:stretch>
            <a:fillRect/>
          </a:stretch>
        </p:blipFill>
        <p:spPr>
          <a:xfrm>
            <a:off x="3162300" y="0"/>
            <a:ext cx="5867400" cy="5940743"/>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218417"/>
            <a:ext cx="7086600" cy="3416320"/>
          </a:xfrm>
          <a:prstGeom prst="rect">
            <a:avLst/>
          </a:prstGeom>
        </p:spPr>
        <p:txBody>
          <a:bodyPr wrap="square">
            <a:spAutoFit/>
          </a:bodyPr>
          <a:lstStyle/>
          <a:p>
            <a:r>
              <a:rPr lang="en-US" sz="3600" dirty="0"/>
              <a:t>Then turning toward the woman, he said to Simon, “Do you see this woman? I entered your house; you gave me no water for my feet, but she has bathed my feet with her tears and dried them with her hair.”</a:t>
            </a:r>
          </a:p>
        </p:txBody>
      </p:sp>
      <p:sp>
        <p:nvSpPr>
          <p:cNvPr id="5" name="TextBox 4"/>
          <p:cNvSpPr txBox="1"/>
          <p:nvPr/>
        </p:nvSpPr>
        <p:spPr>
          <a:xfrm>
            <a:off x="6096000" y="4953000"/>
            <a:ext cx="3352800" cy="461665"/>
          </a:xfrm>
          <a:prstGeom prst="rect">
            <a:avLst/>
          </a:prstGeom>
          <a:noFill/>
        </p:spPr>
        <p:txBody>
          <a:bodyPr wrap="square" rtlCol="0">
            <a:spAutoFit/>
          </a:bodyPr>
          <a:lstStyle/>
          <a:p>
            <a:pPr algn="ctr"/>
            <a:r>
              <a:rPr lang="en-US" sz="2400" dirty="0">
                <a:solidFill>
                  <a:schemeClr val="tx1">
                    <a:lumMod val="95000"/>
                  </a:schemeClr>
                </a:solidFill>
              </a:rPr>
              <a:t>Luke 7:44</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105400"/>
            <a:ext cx="2438400" cy="1569660"/>
          </a:xfrm>
          <a:prstGeom prst="rect">
            <a:avLst/>
          </a:prstGeom>
          <a:noFill/>
        </p:spPr>
        <p:txBody>
          <a:bodyPr wrap="square" rtlCol="0">
            <a:spAutoFit/>
          </a:bodyPr>
          <a:lstStyle/>
          <a:p>
            <a:pPr algn="ctr"/>
            <a:r>
              <a:rPr lang="en-US" sz="1600" dirty="0">
                <a:solidFill>
                  <a:schemeClr val="tx1">
                    <a:lumMod val="95000"/>
                  </a:schemeClr>
                </a:solidFill>
              </a:rPr>
              <a:t>Anointing the Feet of Jesus in the House of Simon, the Pharisee</a:t>
            </a:r>
          </a:p>
          <a:p>
            <a:pPr algn="ctr"/>
            <a:endParaRPr lang="en-US" sz="1600" dirty="0">
              <a:solidFill>
                <a:schemeClr val="tx1">
                  <a:lumMod val="95000"/>
                </a:schemeClr>
              </a:solidFill>
            </a:endParaRPr>
          </a:p>
          <a:p>
            <a:pPr algn="ctr"/>
            <a:r>
              <a:rPr lang="en-US" sz="1600" dirty="0">
                <a:solidFill>
                  <a:schemeClr val="tx1">
                    <a:lumMod val="95000"/>
                  </a:schemeClr>
                </a:solidFill>
              </a:rPr>
              <a:t>Moretto de Brescia</a:t>
            </a:r>
          </a:p>
          <a:p>
            <a:pPr algn="ctr"/>
            <a:r>
              <a:rPr lang="en-US" sz="1600" dirty="0">
                <a:solidFill>
                  <a:schemeClr val="tx1">
                    <a:lumMod val="95000"/>
                  </a:schemeClr>
                </a:solidFill>
              </a:rPr>
              <a:t>ca. 1550-1554</a:t>
            </a:r>
          </a:p>
        </p:txBody>
      </p:sp>
      <p:pic>
        <p:nvPicPr>
          <p:cNvPr id="2" name="Picture 1">
            <a:extLst>
              <a:ext uri="{FF2B5EF4-FFF2-40B4-BE49-F238E27FC236}">
                <a16:creationId xmlns:a16="http://schemas.microsoft.com/office/drawing/2014/main" id="{8DEFC449-D220-6747-9F16-C421BAE89796}"/>
              </a:ext>
            </a:extLst>
          </p:cNvPr>
          <p:cNvPicPr>
            <a:picLocks noChangeAspect="1"/>
          </p:cNvPicPr>
          <p:nvPr/>
        </p:nvPicPr>
        <p:blipFill>
          <a:blip r:embed="rId2"/>
          <a:stretch>
            <a:fillRect/>
          </a:stretch>
        </p:blipFill>
        <p:spPr>
          <a:xfrm>
            <a:off x="5714999" y="17928"/>
            <a:ext cx="4598367" cy="6840071"/>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2153" y="1676052"/>
            <a:ext cx="6705600" cy="2862322"/>
          </a:xfrm>
          <a:prstGeom prst="rect">
            <a:avLst/>
          </a:prstGeom>
        </p:spPr>
        <p:txBody>
          <a:bodyPr wrap="square">
            <a:spAutoFit/>
          </a:bodyPr>
          <a:lstStyle/>
          <a:p>
            <a:r>
              <a:rPr lang="en-US" sz="3600" dirty="0"/>
              <a:t>Therefore, I tell you, her sins, which were many, have been forgiven; hence she has shown great love. But the one to whom little is forgiven, loves little.”</a:t>
            </a:r>
          </a:p>
        </p:txBody>
      </p:sp>
      <p:sp>
        <p:nvSpPr>
          <p:cNvPr id="5" name="TextBox 4"/>
          <p:cNvSpPr txBox="1"/>
          <p:nvPr/>
        </p:nvSpPr>
        <p:spPr>
          <a:xfrm>
            <a:off x="5867400" y="4720283"/>
            <a:ext cx="3352800" cy="461665"/>
          </a:xfrm>
          <a:prstGeom prst="rect">
            <a:avLst/>
          </a:prstGeom>
          <a:noFill/>
        </p:spPr>
        <p:txBody>
          <a:bodyPr wrap="square" rtlCol="0">
            <a:spAutoFit/>
          </a:bodyPr>
          <a:lstStyle/>
          <a:p>
            <a:pPr algn="ctr"/>
            <a:r>
              <a:rPr lang="en-US" sz="2400" dirty="0">
                <a:solidFill>
                  <a:schemeClr val="tx1">
                    <a:lumMod val="95000"/>
                  </a:schemeClr>
                </a:solidFill>
              </a:rPr>
              <a:t>Luke 7:47</a:t>
            </a:r>
          </a:p>
        </p:txBody>
      </p:sp>
    </p:spTree>
    <p:extLst>
      <p:ext uri="{BB962C8B-B14F-4D97-AF65-F5344CB8AC3E}">
        <p14:creationId xmlns:p14="http://schemas.microsoft.com/office/powerpoint/2010/main" val="1844325615"/>
      </p:ext>
    </p:extLst>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7708" y="6019800"/>
            <a:ext cx="8656583" cy="338554"/>
          </a:xfrm>
          <a:prstGeom prst="rect">
            <a:avLst/>
          </a:prstGeom>
          <a:noFill/>
        </p:spPr>
        <p:txBody>
          <a:bodyPr wrap="square" rtlCol="0">
            <a:spAutoFit/>
          </a:bodyPr>
          <a:lstStyle/>
          <a:p>
            <a:pPr algn="ctr"/>
            <a:r>
              <a:rPr lang="en-US" sz="1600" dirty="0">
                <a:solidFill>
                  <a:schemeClr val="tx1">
                    <a:lumMod val="95000"/>
                  </a:schemeClr>
                </a:solidFill>
              </a:rPr>
              <a:t>Jesus Speaks About Forgiveness, JESUS MAFA, 1973</a:t>
            </a:r>
          </a:p>
        </p:txBody>
      </p:sp>
      <p:pic>
        <p:nvPicPr>
          <p:cNvPr id="6" name="Picture 5">
            <a:extLst>
              <a:ext uri="{FF2B5EF4-FFF2-40B4-BE49-F238E27FC236}">
                <a16:creationId xmlns:a16="http://schemas.microsoft.com/office/drawing/2014/main" id="{3838BB69-3417-EF47-9128-3900D4A62A4D}"/>
              </a:ext>
            </a:extLst>
          </p:cNvPr>
          <p:cNvPicPr>
            <a:picLocks noChangeAspect="1"/>
          </p:cNvPicPr>
          <p:nvPr/>
        </p:nvPicPr>
        <p:blipFill>
          <a:blip r:embed="rId2"/>
          <a:stretch>
            <a:fillRect/>
          </a:stretch>
        </p:blipFill>
        <p:spPr>
          <a:xfrm>
            <a:off x="1767708" y="0"/>
            <a:ext cx="8656583" cy="5762224"/>
          </a:xfrm>
          <a:prstGeom prst="rect">
            <a:avLst/>
          </a:prstGeom>
        </p:spPr>
      </p:pic>
    </p:spTree>
    <p:extLst>
      <p:ext uri="{BB962C8B-B14F-4D97-AF65-F5344CB8AC3E}">
        <p14:creationId xmlns:p14="http://schemas.microsoft.com/office/powerpoint/2010/main" val="3836252076"/>
      </p:ext>
    </p:extLst>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057400"/>
            <a:ext cx="6705600" cy="2308324"/>
          </a:xfrm>
          <a:prstGeom prst="rect">
            <a:avLst/>
          </a:prstGeom>
        </p:spPr>
        <p:txBody>
          <a:bodyPr wrap="square">
            <a:spAutoFit/>
          </a:bodyPr>
          <a:lstStyle/>
          <a:p>
            <a:r>
              <a:rPr lang="en-US" sz="3600" dirty="0"/>
              <a:t>But those who were at the table with him began to say among themselves, “Who is this who even forgives sins?”</a:t>
            </a:r>
          </a:p>
        </p:txBody>
      </p:sp>
      <p:sp>
        <p:nvSpPr>
          <p:cNvPr id="5" name="TextBox 4"/>
          <p:cNvSpPr txBox="1"/>
          <p:nvPr/>
        </p:nvSpPr>
        <p:spPr>
          <a:xfrm>
            <a:off x="5715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7:49</a:t>
            </a:r>
          </a:p>
        </p:txBody>
      </p:sp>
    </p:spTree>
    <p:extLst>
      <p:ext uri="{BB962C8B-B14F-4D97-AF65-F5344CB8AC3E}">
        <p14:creationId xmlns:p14="http://schemas.microsoft.com/office/powerpoint/2010/main" val="3375065428"/>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5181600"/>
            <a:ext cx="2917954" cy="1569660"/>
          </a:xfrm>
          <a:prstGeom prst="rect">
            <a:avLst/>
          </a:prstGeom>
          <a:noFill/>
        </p:spPr>
        <p:txBody>
          <a:bodyPr wrap="square" rtlCol="0">
            <a:spAutoFit/>
          </a:bodyPr>
          <a:lstStyle/>
          <a:p>
            <a:pPr algn="ctr"/>
            <a:r>
              <a:rPr lang="en-US" sz="1600" dirty="0">
                <a:solidFill>
                  <a:schemeClr val="tx1">
                    <a:lumMod val="95000"/>
                  </a:schemeClr>
                </a:solidFill>
              </a:rPr>
              <a:t>Anointing the Feet of Jesus in the House of Simon, the Pharisee</a:t>
            </a:r>
          </a:p>
          <a:p>
            <a:pPr algn="ctr"/>
            <a:endParaRPr lang="en-US" sz="1600" dirty="0">
              <a:solidFill>
                <a:schemeClr val="tx1">
                  <a:lumMod val="95000"/>
                </a:schemeClr>
              </a:solidFill>
            </a:endParaRPr>
          </a:p>
          <a:p>
            <a:pPr algn="ctr"/>
            <a:r>
              <a:rPr lang="en-US" sz="1600" dirty="0">
                <a:solidFill>
                  <a:schemeClr val="tx1">
                    <a:lumMod val="95000"/>
                  </a:schemeClr>
                </a:solidFill>
              </a:rPr>
              <a:t>Greco</a:t>
            </a:r>
          </a:p>
          <a:p>
            <a:pPr algn="ctr"/>
            <a:r>
              <a:rPr lang="en-US" sz="1600" dirty="0">
                <a:solidFill>
                  <a:schemeClr val="tx1">
                    <a:lumMod val="95000"/>
                  </a:schemeClr>
                </a:solidFill>
              </a:rPr>
              <a:t>ca. 1608-1614</a:t>
            </a:r>
          </a:p>
        </p:txBody>
      </p:sp>
      <p:pic>
        <p:nvPicPr>
          <p:cNvPr id="2" name="Picture 1">
            <a:extLst>
              <a:ext uri="{FF2B5EF4-FFF2-40B4-BE49-F238E27FC236}">
                <a16:creationId xmlns:a16="http://schemas.microsoft.com/office/drawing/2014/main" id="{9A2480FF-6749-2842-9401-D845E7B07F4D}"/>
              </a:ext>
            </a:extLst>
          </p:cNvPr>
          <p:cNvPicPr>
            <a:picLocks noChangeAspect="1"/>
          </p:cNvPicPr>
          <p:nvPr/>
        </p:nvPicPr>
        <p:blipFill>
          <a:blip r:embed="rId2"/>
          <a:stretch>
            <a:fillRect/>
          </a:stretch>
        </p:blipFill>
        <p:spPr>
          <a:xfrm>
            <a:off x="5079999" y="-15240"/>
            <a:ext cx="4866011" cy="6873240"/>
          </a:xfrm>
          <a:prstGeom prst="rect">
            <a:avLst/>
          </a:prstGeom>
        </p:spPr>
      </p:pic>
    </p:spTree>
    <p:extLst>
      <p:ext uri="{BB962C8B-B14F-4D97-AF65-F5344CB8AC3E}">
        <p14:creationId xmlns:p14="http://schemas.microsoft.com/office/powerpoint/2010/main" val="1870469029"/>
      </p:ext>
    </p:extLst>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443841"/>
            <a:ext cx="7467600" cy="3970318"/>
          </a:xfrm>
          <a:prstGeom prst="rect">
            <a:avLst/>
          </a:prstGeom>
        </p:spPr>
        <p:txBody>
          <a:bodyPr wrap="square">
            <a:spAutoFit/>
          </a:bodyPr>
          <a:lstStyle/>
          <a:p>
            <a:r>
              <a:rPr lang="en-US" sz="3600" dirty="0"/>
              <a:t>Now there came a traveler to the rich man, and he was loath to take one of his own flock or herd to prepare for the wayfarer who had come to him, but he took the poor man’s lamb, and prepared that for the guest who had come to him.</a:t>
            </a:r>
            <a:endParaRPr lang="en-US" sz="3600" dirty="0">
              <a:cs typeface="Arial" pitchFamily="34" charset="0"/>
            </a:endParaRPr>
          </a:p>
        </p:txBody>
      </p:sp>
      <p:sp>
        <p:nvSpPr>
          <p:cNvPr id="4" name="TextBox 3"/>
          <p:cNvSpPr txBox="1"/>
          <p:nvPr/>
        </p:nvSpPr>
        <p:spPr>
          <a:xfrm>
            <a:off x="5791200" y="5486400"/>
            <a:ext cx="3352800" cy="461665"/>
          </a:xfrm>
          <a:prstGeom prst="rect">
            <a:avLst/>
          </a:prstGeom>
          <a:noFill/>
        </p:spPr>
        <p:txBody>
          <a:bodyPr wrap="square" rtlCol="0">
            <a:spAutoFit/>
          </a:bodyPr>
          <a:lstStyle/>
          <a:p>
            <a:pPr algn="ctr"/>
            <a:r>
              <a:rPr lang="en-US" sz="2400" dirty="0">
                <a:solidFill>
                  <a:schemeClr val="tx1">
                    <a:lumMod val="95000"/>
                  </a:schemeClr>
                </a:solidFill>
              </a:rPr>
              <a:t>2 Samuel 12:4</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28835"/>
            <a:ext cx="6705600" cy="1200329"/>
          </a:xfrm>
          <a:prstGeom prst="rect">
            <a:avLst/>
          </a:prstGeom>
        </p:spPr>
        <p:txBody>
          <a:bodyPr wrap="square">
            <a:spAutoFit/>
          </a:bodyPr>
          <a:lstStyle/>
          <a:p>
            <a:r>
              <a:rPr lang="en-US" sz="3600" dirty="0"/>
              <a:t>A</a:t>
            </a:r>
            <a:r>
              <a:rPr lang="en-US" sz="3600"/>
              <a:t>nd </a:t>
            </a:r>
            <a:r>
              <a:rPr lang="en-US" sz="3600" dirty="0"/>
              <a:t>he said to the woman, ”Your faith has saved you; go in peace.”</a:t>
            </a:r>
          </a:p>
        </p:txBody>
      </p:sp>
      <p:sp>
        <p:nvSpPr>
          <p:cNvPr id="5" name="TextBox 4"/>
          <p:cNvSpPr txBox="1"/>
          <p:nvPr/>
        </p:nvSpPr>
        <p:spPr>
          <a:xfrm>
            <a:off x="5562600" y="4572000"/>
            <a:ext cx="3352800" cy="461665"/>
          </a:xfrm>
          <a:prstGeom prst="rect">
            <a:avLst/>
          </a:prstGeom>
          <a:noFill/>
        </p:spPr>
        <p:txBody>
          <a:bodyPr wrap="square" rtlCol="0">
            <a:spAutoFit/>
          </a:bodyPr>
          <a:lstStyle/>
          <a:p>
            <a:pPr algn="ctr"/>
            <a:r>
              <a:rPr lang="en-US" sz="2400" dirty="0">
                <a:solidFill>
                  <a:schemeClr val="tx1">
                    <a:lumMod val="95000"/>
                  </a:schemeClr>
                </a:solidFill>
              </a:rPr>
              <a:t>Luke 7:50</a:t>
            </a:r>
          </a:p>
        </p:txBody>
      </p:sp>
    </p:spTree>
    <p:extLst>
      <p:ext uri="{BB962C8B-B14F-4D97-AF65-F5344CB8AC3E}">
        <p14:creationId xmlns:p14="http://schemas.microsoft.com/office/powerpoint/2010/main" val="2441712133"/>
      </p:ext>
    </p:extLst>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943600"/>
            <a:ext cx="7315200" cy="523220"/>
          </a:xfrm>
          <a:prstGeom prst="rect">
            <a:avLst/>
          </a:prstGeom>
          <a:noFill/>
        </p:spPr>
        <p:txBody>
          <a:bodyPr wrap="square" rtlCol="0">
            <a:spAutoFit/>
          </a:bodyPr>
          <a:lstStyle/>
          <a:p>
            <a:pPr algn="ctr"/>
            <a:r>
              <a:rPr lang="en-US" sz="1400" dirty="0">
                <a:solidFill>
                  <a:schemeClr val="tx1">
                    <a:lumMod val="95000"/>
                  </a:schemeClr>
                </a:solidFill>
              </a:rPr>
              <a:t>Anointing the Feet of Jesus in the House of Simon, the Pharisee</a:t>
            </a:r>
          </a:p>
          <a:p>
            <a:pPr algn="ctr"/>
            <a:r>
              <a:rPr lang="en-US" sz="1400" dirty="0">
                <a:solidFill>
                  <a:schemeClr val="tx1">
                    <a:lumMod val="95000"/>
                  </a:schemeClr>
                </a:solidFill>
              </a:rPr>
              <a:t>Pierre </a:t>
            </a:r>
            <a:r>
              <a:rPr lang="en-US" sz="1400" dirty="0" err="1">
                <a:solidFill>
                  <a:schemeClr val="tx1">
                    <a:lumMod val="95000"/>
                  </a:schemeClr>
                </a:solidFill>
              </a:rPr>
              <a:t>Subleyras</a:t>
            </a:r>
            <a:r>
              <a:rPr lang="en-US" sz="1400" dirty="0">
                <a:solidFill>
                  <a:schemeClr val="tx1">
                    <a:lumMod val="95000"/>
                  </a:schemeClr>
                </a:solidFill>
              </a:rPr>
              <a:t>, ca. 1737</a:t>
            </a:r>
          </a:p>
        </p:txBody>
      </p:sp>
      <p:pic>
        <p:nvPicPr>
          <p:cNvPr id="2" name="Picture 1">
            <a:extLst>
              <a:ext uri="{FF2B5EF4-FFF2-40B4-BE49-F238E27FC236}">
                <a16:creationId xmlns:a16="http://schemas.microsoft.com/office/drawing/2014/main" id="{00CA3EF1-2358-6343-8206-CECF92D245D6}"/>
              </a:ext>
            </a:extLst>
          </p:cNvPr>
          <p:cNvPicPr>
            <a:picLocks noChangeAspect="1"/>
          </p:cNvPicPr>
          <p:nvPr/>
        </p:nvPicPr>
        <p:blipFill>
          <a:blip r:embed="rId2"/>
          <a:stretch>
            <a:fillRect/>
          </a:stretch>
        </p:blipFill>
        <p:spPr>
          <a:xfrm>
            <a:off x="3020778" y="0"/>
            <a:ext cx="6150444" cy="5681472"/>
          </a:xfrm>
          <a:prstGeom prst="rect">
            <a:avLst/>
          </a:prstGeom>
        </p:spPr>
      </p:pic>
    </p:spTree>
    <p:extLst>
      <p:ext uri="{BB962C8B-B14F-4D97-AF65-F5344CB8AC3E}">
        <p14:creationId xmlns:p14="http://schemas.microsoft.com/office/powerpoint/2010/main" val="486334749"/>
      </p:ext>
    </p:extLst>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https://diglib.library.vanderbilt.edu/diglib-fulldisplay.pl?SID=20211125298000197&amp;code=act&amp;RC=54111&amp;Row=18</a:t>
            </a:r>
          </a:p>
          <a:p>
            <a:pPr>
              <a:buNone/>
            </a:pPr>
            <a:r>
              <a:rPr lang="en-US" sz="1600" dirty="0"/>
              <a:t>https://www.mikemoyersfineart.com/</a:t>
            </a:r>
          </a:p>
          <a:p>
            <a:pPr>
              <a:buNone/>
            </a:pPr>
            <a:r>
              <a:rPr lang="en-US" sz="1600" dirty="0"/>
              <a:t>http://commons.wikimedia.org/wiki/File:1529_Cranach_Allegorie_auf_Gesetz_und_Gnade_anagoria.JPG</a:t>
            </a:r>
          </a:p>
          <a:p>
            <a:pPr>
              <a:buNone/>
            </a:pPr>
            <a:r>
              <a:rPr lang="en-US" sz="1600" dirty="0"/>
              <a:t>https://commons.wikimedia.org/wiki/File:Luca_Signorelli_-_Christ_in_the_House_of_Simon_the_Pharisee_-_National_Gallery_of_Ireland_(1).jpg</a:t>
            </a:r>
          </a:p>
          <a:p>
            <a:pPr>
              <a:buNone/>
            </a:pPr>
            <a:r>
              <a:rPr lang="en-US" sz="1600" dirty="0"/>
              <a:t>http://www.lewpstudio.com</a:t>
            </a:r>
          </a:p>
          <a:p>
            <a:pPr>
              <a:buNone/>
            </a:pPr>
            <a:r>
              <a:rPr lang="en-US" sz="1600" dirty="0"/>
              <a:t>https://</a:t>
            </a:r>
            <a:r>
              <a:rPr lang="en-US" sz="1600" dirty="0" err="1"/>
              <a:t>commons.wikimedia.org</a:t>
            </a:r>
            <a:r>
              <a:rPr lang="en-US" sz="1600" dirty="0"/>
              <a:t>/wiki/File:Christ_in_the_House_of_Simon_1470s.jpg</a:t>
            </a:r>
          </a:p>
          <a:p>
            <a:pPr>
              <a:buNone/>
            </a:pPr>
            <a:r>
              <a:rPr lang="en-US" sz="1600" dirty="0"/>
              <a:t>https://</a:t>
            </a:r>
            <a:r>
              <a:rPr lang="en-US" sz="1600" dirty="0" err="1"/>
              <a:t>commons.wikimedia.org</a:t>
            </a:r>
            <a:r>
              <a:rPr lang="en-US" sz="1600" dirty="0"/>
              <a:t>/wiki/File:Moretto_da_Brescia_-_Supper_in_the_House_of_Simon_Pharisee_-_WGA16229.jpg</a:t>
            </a:r>
          </a:p>
          <a:p>
            <a:pPr>
              <a:buNone/>
            </a:pPr>
            <a:r>
              <a:rPr lang="en-US" sz="1600" dirty="0"/>
              <a:t>https://diglib.library.vanderbilt.edu/diglib-fulldisplay.pl?SID=20211125298000197&amp;code=act&amp;RC=48384&amp;Row=1</a:t>
            </a:r>
          </a:p>
          <a:p>
            <a:pPr>
              <a:buNone/>
            </a:pPr>
            <a:r>
              <a:rPr lang="en-US" sz="1600" dirty="0"/>
              <a:t>https://commons.wikimedia.org/wiki/File:Feast_in_the_House_of_Simon,_1608-14_El_Greco.jpg</a:t>
            </a:r>
          </a:p>
          <a:p>
            <a:pPr>
              <a:buNone/>
            </a:pPr>
            <a:r>
              <a:rPr lang="en-US" sz="1600" dirty="0"/>
              <a:t>https://commons.wikimedia.org/wiki/File:Pierre_Subleyras_-_Christ_at_the_House_of_Simon_the_Pharisee_-_WGA21959.jpg</a:t>
            </a:r>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600" dirty="0"/>
          </a:p>
          <a:p>
            <a:endParaRPr lang="en-US" sz="1600" dirty="0"/>
          </a:p>
          <a:p>
            <a:endParaRPr lang="en-US" sz="16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136612"/>
            <a:ext cx="5067300" cy="584775"/>
          </a:xfrm>
          <a:prstGeom prst="rect">
            <a:avLst/>
          </a:prstGeom>
          <a:noFill/>
        </p:spPr>
        <p:txBody>
          <a:bodyPr wrap="square" rtlCol="0">
            <a:spAutoFit/>
          </a:bodyPr>
          <a:lstStyle/>
          <a:p>
            <a:pPr algn="ctr"/>
            <a:r>
              <a:rPr lang="en-US" sz="1600" dirty="0">
                <a:solidFill>
                  <a:schemeClr val="tx1">
                    <a:lumMod val="95000"/>
                  </a:schemeClr>
                </a:solidFill>
              </a:rPr>
              <a:t>The Macklin Bible—Nathan’s Parable</a:t>
            </a:r>
          </a:p>
          <a:p>
            <a:pPr algn="ctr"/>
            <a:r>
              <a:rPr lang="en-US" sz="1600" dirty="0">
                <a:solidFill>
                  <a:schemeClr val="tx1">
                    <a:lumMod val="95000"/>
                  </a:schemeClr>
                </a:solidFill>
              </a:rPr>
              <a:t>Richard Martin </a:t>
            </a:r>
            <a:r>
              <a:rPr lang="en-US" sz="1600" dirty="0" err="1">
                <a:solidFill>
                  <a:schemeClr val="tx1">
                    <a:lumMod val="95000"/>
                  </a:schemeClr>
                </a:solidFill>
              </a:rPr>
              <a:t>Paye</a:t>
            </a:r>
            <a:r>
              <a:rPr lang="en-US" sz="1600" dirty="0">
                <a:solidFill>
                  <a:schemeClr val="tx1">
                    <a:lumMod val="95000"/>
                  </a:schemeClr>
                </a:solidFill>
              </a:rPr>
              <a:t> and Jean Marie Delattre, 1796</a:t>
            </a:r>
          </a:p>
        </p:txBody>
      </p:sp>
      <p:pic>
        <p:nvPicPr>
          <p:cNvPr id="4" name="Picture 3">
            <a:extLst>
              <a:ext uri="{FF2B5EF4-FFF2-40B4-BE49-F238E27FC236}">
                <a16:creationId xmlns:a16="http://schemas.microsoft.com/office/drawing/2014/main" id="{F74707DB-6113-FF4A-82CB-60867F92551E}"/>
              </a:ext>
            </a:extLst>
          </p:cNvPr>
          <p:cNvPicPr>
            <a:picLocks noChangeAspect="1"/>
          </p:cNvPicPr>
          <p:nvPr/>
        </p:nvPicPr>
        <p:blipFill>
          <a:blip r:embed="rId2"/>
          <a:stretch>
            <a:fillRect/>
          </a:stretch>
        </p:blipFill>
        <p:spPr>
          <a:xfrm>
            <a:off x="5943599" y="0"/>
            <a:ext cx="5572125"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438399"/>
            <a:ext cx="7086600" cy="1754326"/>
          </a:xfrm>
          <a:prstGeom prst="rect">
            <a:avLst/>
          </a:prstGeom>
        </p:spPr>
        <p:txBody>
          <a:bodyPr wrap="square">
            <a:spAutoFit/>
          </a:bodyPr>
          <a:lstStyle/>
          <a:p>
            <a:r>
              <a:rPr lang="en-US" sz="3600" dirty="0"/>
              <a:t>I will instruct you and teach you the way you should go; I will counsel you with my eye upon you.</a:t>
            </a: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Psalm 32:8</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5100" y="5638800"/>
            <a:ext cx="6781800" cy="584775"/>
          </a:xfrm>
          <a:prstGeom prst="rect">
            <a:avLst/>
          </a:prstGeom>
          <a:noFill/>
        </p:spPr>
        <p:txBody>
          <a:bodyPr wrap="square" rtlCol="0">
            <a:spAutoFit/>
          </a:bodyPr>
          <a:lstStyle/>
          <a:p>
            <a:pPr algn="ctr"/>
            <a:r>
              <a:rPr lang="en-US" sz="1600" dirty="0">
                <a:solidFill>
                  <a:schemeClr val="tx1">
                    <a:lumMod val="95000"/>
                  </a:schemeClr>
                </a:solidFill>
              </a:rPr>
              <a:t>Lenten Labyrinth</a:t>
            </a:r>
          </a:p>
          <a:p>
            <a:pPr algn="ctr"/>
            <a:r>
              <a:rPr lang="en-US" sz="1600" dirty="0">
                <a:solidFill>
                  <a:schemeClr val="tx1">
                    <a:lumMod val="95000"/>
                  </a:schemeClr>
                </a:solidFill>
              </a:rPr>
              <a:t>Mike Moyers, 2012</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346E19E8-3E83-E248-B6E0-C9618F1849AE}"/>
              </a:ext>
            </a:extLst>
          </p:cNvPr>
          <p:cNvPicPr>
            <a:picLocks noChangeAspect="1"/>
          </p:cNvPicPr>
          <p:nvPr/>
        </p:nvPicPr>
        <p:blipFill>
          <a:blip r:embed="rId3"/>
          <a:stretch>
            <a:fillRect/>
          </a:stretch>
        </p:blipFill>
        <p:spPr>
          <a:xfrm>
            <a:off x="3429000" y="0"/>
            <a:ext cx="5334000" cy="53340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981200"/>
            <a:ext cx="6934200" cy="1754326"/>
          </a:xfrm>
          <a:prstGeom prst="rect">
            <a:avLst/>
          </a:prstGeom>
        </p:spPr>
        <p:txBody>
          <a:bodyPr wrap="square">
            <a:spAutoFit/>
          </a:bodyPr>
          <a:lstStyle/>
          <a:p>
            <a:r>
              <a:rPr lang="en-US" sz="3600" dirty="0"/>
              <a:t>Yet we know that a person is justified not by the works of the law but through faith in Jesus Christ.</a:t>
            </a:r>
            <a:endParaRPr lang="en-US" sz="3600" dirty="0">
              <a:cs typeface="Arial" pitchFamily="34" charset="0"/>
            </a:endParaRPr>
          </a:p>
        </p:txBody>
      </p:sp>
      <p:sp>
        <p:nvSpPr>
          <p:cNvPr id="5" name="TextBox 4"/>
          <p:cNvSpPr txBox="1"/>
          <p:nvPr/>
        </p:nvSpPr>
        <p:spPr>
          <a:xfrm>
            <a:off x="5715000" y="4572001"/>
            <a:ext cx="3352800" cy="461665"/>
          </a:xfrm>
          <a:prstGeom prst="rect">
            <a:avLst/>
          </a:prstGeom>
          <a:noFill/>
        </p:spPr>
        <p:txBody>
          <a:bodyPr wrap="square" rtlCol="0">
            <a:spAutoFit/>
          </a:bodyPr>
          <a:lstStyle/>
          <a:p>
            <a:pPr algn="ctr"/>
            <a:r>
              <a:rPr lang="en-US" sz="2400" dirty="0">
                <a:solidFill>
                  <a:schemeClr val="tx1">
                    <a:lumMod val="95000"/>
                  </a:schemeClr>
                </a:solidFill>
              </a:rPr>
              <a:t>Galatians 2:16a</a:t>
            </a:r>
          </a:p>
        </p:txBody>
      </p:sp>
    </p:spTree>
    <p:extLst>
      <p:ext uri="{BB962C8B-B14F-4D97-AF65-F5344CB8AC3E}">
        <p14:creationId xmlns:p14="http://schemas.microsoft.com/office/powerpoint/2010/main" val="2368290017"/>
      </p:ext>
    </p:extLst>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0" y="6019800"/>
            <a:ext cx="8763000" cy="338554"/>
          </a:xfrm>
          <a:prstGeom prst="rect">
            <a:avLst/>
          </a:prstGeom>
          <a:noFill/>
        </p:spPr>
        <p:txBody>
          <a:bodyPr wrap="square" rtlCol="0">
            <a:spAutoFit/>
          </a:bodyPr>
          <a:lstStyle/>
          <a:p>
            <a:pPr algn="ctr"/>
            <a:r>
              <a:rPr lang="en-US" sz="1600" dirty="0">
                <a:solidFill>
                  <a:schemeClr val="tx1">
                    <a:lumMod val="95000"/>
                  </a:schemeClr>
                </a:solidFill>
              </a:rPr>
              <a:t>Allegory of Law and Grace, Lucas Cranach, 1529</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47020874-2482-714B-9849-E3FD0E7B1995}"/>
              </a:ext>
            </a:extLst>
          </p:cNvPr>
          <p:cNvPicPr>
            <a:picLocks noChangeAspect="1"/>
          </p:cNvPicPr>
          <p:nvPr/>
        </p:nvPicPr>
        <p:blipFill>
          <a:blip r:embed="rId2"/>
          <a:stretch>
            <a:fillRect/>
          </a:stretch>
        </p:blipFill>
        <p:spPr>
          <a:xfrm>
            <a:off x="1365250" y="0"/>
            <a:ext cx="9461500" cy="5712381"/>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785879"/>
            <a:ext cx="6934200" cy="2862322"/>
          </a:xfrm>
          <a:prstGeom prst="rect">
            <a:avLst/>
          </a:prstGeom>
        </p:spPr>
        <p:txBody>
          <a:bodyPr wrap="square">
            <a:spAutoFit/>
          </a:bodyPr>
          <a:lstStyle/>
          <a:p>
            <a:r>
              <a:rPr lang="en-US" sz="3600" dirty="0"/>
              <a:t>And a woman in the city, who was a sinner, having learned that he was eating in the Pharisee’s house, brought an alabaster jar of ointment.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7:37</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0"/>
            <a:ext cx="8763000" cy="338554"/>
          </a:xfrm>
          <a:prstGeom prst="rect">
            <a:avLst/>
          </a:prstGeom>
          <a:noFill/>
        </p:spPr>
        <p:txBody>
          <a:bodyPr wrap="square" rtlCol="0">
            <a:spAutoFit/>
          </a:bodyPr>
          <a:lstStyle/>
          <a:p>
            <a:pPr algn="ctr"/>
            <a:r>
              <a:rPr lang="en-US" sz="1600" dirty="0">
                <a:solidFill>
                  <a:schemeClr val="tx1">
                    <a:lumMod val="95000"/>
                  </a:schemeClr>
                </a:solidFill>
              </a:rPr>
              <a:t>Anointing the Feet of Jesus in the House of Simon, the Pharisee, Luca Signorelli, ca. 1488-1490</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9D7BD6BE-F0FA-5D4B-A512-D45328A6ACC8}"/>
              </a:ext>
            </a:extLst>
          </p:cNvPr>
          <p:cNvPicPr>
            <a:picLocks noChangeAspect="1"/>
          </p:cNvPicPr>
          <p:nvPr/>
        </p:nvPicPr>
        <p:blipFill>
          <a:blip r:embed="rId2"/>
          <a:stretch>
            <a:fillRect/>
          </a:stretch>
        </p:blipFill>
        <p:spPr>
          <a:xfrm>
            <a:off x="3581400" y="0"/>
            <a:ext cx="5029200" cy="5689283"/>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6089</TotalTime>
  <Words>888</Words>
  <Application>Microsoft Office PowerPoint</Application>
  <PresentationFormat>Widescreen</PresentationFormat>
  <Paragraphs>62</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Third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211</cp:revision>
  <dcterms:created xsi:type="dcterms:W3CDTF">2016-08-31T16:46:43Z</dcterms:created>
  <dcterms:modified xsi:type="dcterms:W3CDTF">2022-11-11T15:05:50Z</dcterms:modified>
</cp:coreProperties>
</file>